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56" r:id="rId2"/>
    <p:sldId id="284" r:id="rId3"/>
    <p:sldId id="257" r:id="rId4"/>
    <p:sldId id="285" r:id="rId5"/>
    <p:sldId id="286" r:id="rId6"/>
    <p:sldId id="289" r:id="rId7"/>
    <p:sldId id="287" r:id="rId8"/>
    <p:sldId id="306" r:id="rId9"/>
    <p:sldId id="303" r:id="rId10"/>
    <p:sldId id="305" r:id="rId11"/>
    <p:sldId id="273" r:id="rId12"/>
    <p:sldId id="274" r:id="rId13"/>
    <p:sldId id="291" r:id="rId14"/>
    <p:sldId id="294" r:id="rId15"/>
    <p:sldId id="295" r:id="rId16"/>
    <p:sldId id="296" r:id="rId17"/>
    <p:sldId id="297" r:id="rId18"/>
    <p:sldId id="298" r:id="rId19"/>
    <p:sldId id="261" r:id="rId20"/>
    <p:sldId id="263" r:id="rId21"/>
    <p:sldId id="288" r:id="rId22"/>
    <p:sldId id="290" r:id="rId23"/>
    <p:sldId id="293" r:id="rId24"/>
    <p:sldId id="302" r:id="rId25"/>
    <p:sldId id="272" r:id="rId26"/>
    <p:sldId id="299" r:id="rId27"/>
    <p:sldId id="275" r:id="rId28"/>
    <p:sldId id="300" r:id="rId29"/>
    <p:sldId id="283" r:id="rId3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1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3727A-FF24-9648-858B-F2BAAB1CAF1B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82B12-1FB6-4F4B-A026-E74988BF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98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82B12-1FB6-4F4B-A026-E74988BF416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70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82B12-1FB6-4F4B-A026-E74988BF416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07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D4EDC78-B8FB-4BBA-832E-633EE7D5DAE2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03296A8-1B3F-42D0-B070-8CE30E0C377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DC78-B8FB-4BBA-832E-633EE7D5DAE2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96A8-1B3F-42D0-B070-8CE30E0C3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DC78-B8FB-4BBA-832E-633EE7D5DAE2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96A8-1B3F-42D0-B070-8CE30E0C3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DC78-B8FB-4BBA-832E-633EE7D5DAE2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96A8-1B3F-42D0-B070-8CE30E0C3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DC78-B8FB-4BBA-832E-633EE7D5DAE2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96A8-1B3F-42D0-B070-8CE30E0C3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DC78-B8FB-4BBA-832E-633EE7D5DAE2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96A8-1B3F-42D0-B070-8CE30E0C377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DC78-B8FB-4BBA-832E-633EE7D5DAE2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96A8-1B3F-42D0-B070-8CE30E0C3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DC78-B8FB-4BBA-832E-633EE7D5DAE2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96A8-1B3F-42D0-B070-8CE30E0C3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DC78-B8FB-4BBA-832E-633EE7D5DAE2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96A8-1B3F-42D0-B070-8CE30E0C3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DC78-B8FB-4BBA-832E-633EE7D5DAE2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96A8-1B3F-42D0-B070-8CE30E0C377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DC78-B8FB-4BBA-832E-633EE7D5DAE2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96A8-1B3F-42D0-B070-8CE30E0C3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D4EDC78-B8FB-4BBA-832E-633EE7D5DAE2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03296A8-1B3F-42D0-B070-8CE30E0C37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dd.dgacm.org/editorialmanual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planet.botany.uwc.ac.za/nisl/ESS/Documents/Industrial_Ecology_Overview.pdf" TargetMode="External"/><Relationship Id="rId2" Type="http://schemas.openxmlformats.org/officeDocument/2006/relationships/hyperlink" Target="http://www.climatechange2013.org/images/report/WG1AR5_ALL_FINAL.pdf" TargetMode="Externa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storalismjournal.com/content/3/1/15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jamesdoe.com/photo_123.html" TargetMode="External"/><Relationship Id="rId4" Type="http://schemas.openxmlformats.org/officeDocument/2006/relationships/hyperlink" Target="http://dx.doi.org/10.1186/2041-7136-3-15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aj.org/" TargetMode="External"/><Relationship Id="rId2" Type="http://schemas.openxmlformats.org/officeDocument/2006/relationships/hyperlink" Target="http://creativecommons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pringeropen.com/journals" TargetMode="External"/><Relationship Id="rId5" Type="http://schemas.openxmlformats.org/officeDocument/2006/relationships/hyperlink" Target="https://www.elsevier.com/about/open-science" TargetMode="External"/><Relationship Id="rId4" Type="http://schemas.openxmlformats.org/officeDocument/2006/relationships/hyperlink" Target="https://www.plos.org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ep.org/publication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earch4life.org/howtoregister2/" TargetMode="External"/><Relationship Id="rId2" Type="http://schemas.openxmlformats.org/officeDocument/2006/relationships/hyperlink" Target="http://www.research4life.org/institutions-registered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7924800" cy="2381251"/>
          </a:xfrm>
        </p:spPr>
        <p:txBody>
          <a:bodyPr>
            <a:normAutofit/>
          </a:bodyPr>
          <a:lstStyle/>
          <a:p>
            <a:r>
              <a:rPr lang="en-US" b="1" dirty="0"/>
              <a:t>Guidance on Citations, Referencing, and Style Guide for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UN Environment Publications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600" b="1" dirty="0"/>
              <a:t>First Authors Meeting for the Sixth Global Environment </a:t>
            </a:r>
            <a:r>
              <a:rPr lang="en-US" sz="1600" b="1" dirty="0" smtClean="0"/>
              <a:t>Outlook – </a:t>
            </a:r>
            <a:r>
              <a:rPr lang="en-US" sz="1600" b="1" dirty="0" err="1" smtClean="0"/>
              <a:t>Frascati</a:t>
            </a:r>
            <a:r>
              <a:rPr lang="en-US" sz="1600" b="1" dirty="0" smtClean="0"/>
              <a:t>, Italy, 20 February 2017</a:t>
            </a:r>
          </a:p>
          <a:p>
            <a:r>
              <a:rPr lang="en-US" sz="1400" b="1" dirty="0" smtClean="0">
                <a:solidFill>
                  <a:srgbClr val="92D050"/>
                </a:solidFill>
              </a:rPr>
              <a:t>By Angeline </a:t>
            </a:r>
            <a:r>
              <a:rPr lang="en-US" sz="1400" b="1" dirty="0" err="1" smtClean="0">
                <a:solidFill>
                  <a:srgbClr val="92D050"/>
                </a:solidFill>
              </a:rPr>
              <a:t>Djampou</a:t>
            </a:r>
            <a:endParaRPr lang="en-US" sz="1400" dirty="0">
              <a:solidFill>
                <a:srgbClr val="92D05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87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06234" cy="457200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latin typeface="Calibri" panose="020F0502020204030204" pitchFamily="34" charset="0"/>
              </a:rPr>
              <a:t>Category B countries: Low Cost Access to OARE Resources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924800" cy="4876800"/>
          </a:xfrm>
        </p:spPr>
        <p:txBody>
          <a:bodyPr numCol="4"/>
          <a:lstStyle/>
          <a:p>
            <a:pPr lvl="0"/>
            <a:r>
              <a:rPr lang="en-US" sz="1200" dirty="0"/>
              <a:t>Albania</a:t>
            </a:r>
          </a:p>
          <a:p>
            <a:pPr lvl="0"/>
            <a:r>
              <a:rPr lang="en-US" sz="1200" dirty="0"/>
              <a:t>Algeria</a:t>
            </a:r>
          </a:p>
          <a:p>
            <a:pPr lvl="0"/>
            <a:r>
              <a:rPr lang="en-US" sz="1200" dirty="0"/>
              <a:t>Antigua and Barbuda</a:t>
            </a:r>
          </a:p>
          <a:p>
            <a:pPr lvl="0"/>
            <a:r>
              <a:rPr lang="en-US" sz="1200" dirty="0"/>
              <a:t>Argentina</a:t>
            </a:r>
          </a:p>
          <a:p>
            <a:pPr lvl="0"/>
            <a:r>
              <a:rPr lang="en-US" sz="1200" dirty="0"/>
              <a:t>Armenia</a:t>
            </a:r>
          </a:p>
          <a:p>
            <a:pPr lvl="0"/>
            <a:r>
              <a:rPr lang="en-US" sz="1200" dirty="0"/>
              <a:t>Bolivia (</a:t>
            </a:r>
            <a:r>
              <a:rPr lang="en-US" sz="1200" dirty="0" err="1"/>
              <a:t>Plurinational</a:t>
            </a:r>
            <a:r>
              <a:rPr lang="en-US" sz="1200" dirty="0"/>
              <a:t> State of)</a:t>
            </a:r>
          </a:p>
          <a:p>
            <a:pPr lvl="0"/>
            <a:r>
              <a:rPr lang="en-US" sz="1200" dirty="0"/>
              <a:t>Bosnia and Herzegovina</a:t>
            </a:r>
          </a:p>
          <a:p>
            <a:pPr lvl="0"/>
            <a:r>
              <a:rPr lang="en-US" sz="1200" dirty="0"/>
              <a:t>Botswana</a:t>
            </a:r>
          </a:p>
          <a:p>
            <a:pPr lvl="0"/>
            <a:r>
              <a:rPr lang="en-US" sz="1200" dirty="0"/>
              <a:t>Cook Islands</a:t>
            </a:r>
          </a:p>
          <a:p>
            <a:pPr lvl="0"/>
            <a:r>
              <a:rPr lang="en-US" sz="1200" dirty="0"/>
              <a:t>Dominica</a:t>
            </a:r>
          </a:p>
          <a:p>
            <a:pPr lvl="0"/>
            <a:r>
              <a:rPr lang="en-US" sz="1200" dirty="0"/>
              <a:t>Ecuador</a:t>
            </a:r>
          </a:p>
          <a:p>
            <a:pPr lvl="0"/>
            <a:r>
              <a:rPr lang="en-US" sz="1200" dirty="0"/>
              <a:t>Egypt</a:t>
            </a:r>
          </a:p>
          <a:p>
            <a:pPr lvl="0"/>
            <a:r>
              <a:rPr lang="en-US" sz="1200" dirty="0"/>
              <a:t>El Salvador</a:t>
            </a:r>
          </a:p>
          <a:p>
            <a:pPr lvl="0"/>
            <a:r>
              <a:rPr lang="en-US" sz="1200" dirty="0"/>
              <a:t>Fiji</a:t>
            </a:r>
          </a:p>
          <a:p>
            <a:pPr lvl="0"/>
            <a:r>
              <a:rPr lang="en-US" sz="1200" dirty="0"/>
              <a:t>Gabon</a:t>
            </a:r>
          </a:p>
          <a:p>
            <a:pPr lvl="0"/>
            <a:r>
              <a:rPr lang="en-US" sz="1200" dirty="0"/>
              <a:t>Georgia</a:t>
            </a:r>
          </a:p>
          <a:p>
            <a:pPr lvl="0"/>
            <a:r>
              <a:rPr lang="en-US" sz="1200" dirty="0"/>
              <a:t>Grenada</a:t>
            </a:r>
          </a:p>
          <a:p>
            <a:pPr lvl="0"/>
            <a:r>
              <a:rPr lang="en-US" sz="1200" dirty="0"/>
              <a:t>Guyana</a:t>
            </a:r>
          </a:p>
          <a:p>
            <a:pPr lvl="0"/>
            <a:r>
              <a:rPr lang="en-US" sz="1200" dirty="0"/>
              <a:t>Iraq</a:t>
            </a:r>
          </a:p>
          <a:p>
            <a:pPr lvl="0"/>
            <a:r>
              <a:rPr lang="en-US" sz="1200" dirty="0"/>
              <a:t>Jamaica</a:t>
            </a:r>
          </a:p>
          <a:p>
            <a:pPr lvl="0"/>
            <a:r>
              <a:rPr lang="en-US" sz="1200" dirty="0"/>
              <a:t>Jordan</a:t>
            </a:r>
          </a:p>
          <a:p>
            <a:pPr lvl="0"/>
            <a:r>
              <a:rPr lang="en-US" sz="1200" dirty="0"/>
              <a:t>Kosovo (in accordance with Security Council resolution 1244 (1999))</a:t>
            </a:r>
          </a:p>
          <a:p>
            <a:pPr lvl="0"/>
            <a:r>
              <a:rPr lang="en-US" sz="1200" dirty="0"/>
              <a:t>Libya</a:t>
            </a:r>
          </a:p>
          <a:p>
            <a:pPr lvl="0"/>
            <a:r>
              <a:rPr lang="en-US" sz="1200" dirty="0"/>
              <a:t>Maldives</a:t>
            </a:r>
          </a:p>
          <a:p>
            <a:pPr lvl="0"/>
            <a:r>
              <a:rPr lang="en-US" sz="1200" dirty="0"/>
              <a:t>Marshall Islands</a:t>
            </a:r>
          </a:p>
          <a:p>
            <a:pPr lvl="0"/>
            <a:r>
              <a:rPr lang="en-US" sz="1200" dirty="0"/>
              <a:t>Mauritius</a:t>
            </a:r>
          </a:p>
          <a:p>
            <a:r>
              <a:rPr lang="en-US" sz="1200" dirty="0" smtClean="0"/>
              <a:t>Mongolia</a:t>
            </a:r>
            <a:endParaRPr lang="en-US" sz="1200" dirty="0"/>
          </a:p>
          <a:p>
            <a:pPr lvl="0"/>
            <a:r>
              <a:rPr lang="en-US" sz="1200" dirty="0"/>
              <a:t>Montenegro</a:t>
            </a:r>
          </a:p>
          <a:p>
            <a:pPr lvl="0"/>
            <a:r>
              <a:rPr lang="en-US" sz="1200" dirty="0"/>
              <a:t>Nauru</a:t>
            </a:r>
          </a:p>
          <a:p>
            <a:pPr lvl="0"/>
            <a:r>
              <a:rPr lang="en-US" sz="1200" dirty="0"/>
              <a:t>Nigeria</a:t>
            </a:r>
          </a:p>
          <a:p>
            <a:pPr lvl="0"/>
            <a:r>
              <a:rPr lang="en-US" sz="1200" dirty="0"/>
              <a:t>Niue</a:t>
            </a:r>
          </a:p>
          <a:p>
            <a:pPr lvl="0"/>
            <a:r>
              <a:rPr lang="en-US" sz="1200" dirty="0"/>
              <a:t>Pakistan</a:t>
            </a:r>
          </a:p>
          <a:p>
            <a:pPr lvl="0"/>
            <a:r>
              <a:rPr lang="en-US" sz="1200" dirty="0"/>
              <a:t>Palau</a:t>
            </a:r>
          </a:p>
          <a:p>
            <a:pPr lvl="0"/>
            <a:r>
              <a:rPr lang="en-US" sz="1200" dirty="0"/>
              <a:t>Paraguay</a:t>
            </a:r>
          </a:p>
          <a:p>
            <a:pPr lvl="0"/>
            <a:r>
              <a:rPr lang="en-US" sz="1200" dirty="0"/>
              <a:t>Saint Helena</a:t>
            </a:r>
          </a:p>
          <a:p>
            <a:pPr lvl="0"/>
            <a:r>
              <a:rPr lang="en-US" sz="1200" dirty="0"/>
              <a:t>Saint Kitts and Nevis</a:t>
            </a:r>
          </a:p>
          <a:p>
            <a:pPr lvl="0"/>
            <a:r>
              <a:rPr lang="en-US" sz="1200" dirty="0"/>
              <a:t>Saint Lucia</a:t>
            </a:r>
          </a:p>
          <a:p>
            <a:pPr lvl="0"/>
            <a:r>
              <a:rPr lang="en-US" sz="1200" dirty="0"/>
              <a:t>Saint Vincent and the Grenadines</a:t>
            </a:r>
          </a:p>
          <a:p>
            <a:pPr lvl="0"/>
            <a:r>
              <a:rPr lang="en-US" sz="1200" dirty="0"/>
              <a:t>Seychelles</a:t>
            </a:r>
          </a:p>
          <a:p>
            <a:pPr lvl="0"/>
            <a:r>
              <a:rPr lang="en-US" sz="1200" dirty="0"/>
              <a:t>Serbia</a:t>
            </a:r>
          </a:p>
          <a:p>
            <a:pPr lvl="0"/>
            <a:r>
              <a:rPr lang="en-US" sz="1200" dirty="0"/>
              <a:t>Sri Lanka</a:t>
            </a:r>
          </a:p>
          <a:p>
            <a:pPr lvl="0"/>
            <a:r>
              <a:rPr lang="en-US" sz="1200" dirty="0"/>
              <a:t>Suriname</a:t>
            </a:r>
          </a:p>
          <a:p>
            <a:pPr lvl="0"/>
            <a:r>
              <a:rPr lang="en-US" sz="1200" dirty="0"/>
              <a:t>The former Yugoslav Republic of Macedonia</a:t>
            </a:r>
          </a:p>
          <a:p>
            <a:pPr lvl="0"/>
            <a:r>
              <a:rPr lang="en-US" sz="1200" dirty="0"/>
              <a:t>Tonga</a:t>
            </a:r>
          </a:p>
          <a:p>
            <a:pPr lvl="0"/>
            <a:r>
              <a:rPr lang="en-US" sz="1200" dirty="0"/>
              <a:t>Tunisia</a:t>
            </a:r>
          </a:p>
          <a:p>
            <a:pPr lvl="0"/>
            <a:r>
              <a:rPr lang="en-US" sz="1200" dirty="0"/>
              <a:t>Turkmenistan</a:t>
            </a:r>
          </a:p>
          <a:p>
            <a:pPr lvl="0"/>
            <a:r>
              <a:rPr lang="en-US" sz="1200" dirty="0"/>
              <a:t>Ukraine</a:t>
            </a:r>
          </a:p>
          <a:p>
            <a:pPr lvl="0"/>
            <a:r>
              <a:rPr lang="en-US" sz="1200" dirty="0"/>
              <a:t>West Bank and Gaza </a:t>
            </a:r>
            <a:r>
              <a:rPr lang="en-US" sz="1200" dirty="0" smtClean="0"/>
              <a:t>Strip</a:t>
            </a:r>
          </a:p>
          <a:p>
            <a:endParaRPr lang="en-US" sz="1200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6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6858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latin typeface="Calibri" charset="0"/>
                <a:ea typeface="Calibri" charset="0"/>
                <a:cs typeface="Calibri" charset="0"/>
              </a:rPr>
              <a:t>2. Permissions</a:t>
            </a:r>
            <a:endParaRPr lang="en-US" sz="3000" b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4102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Carefully review the content being borrowed to determine the conditions of use.</a:t>
            </a:r>
          </a:p>
          <a:p>
            <a:pPr marL="68580" indent="0">
              <a:buNone/>
            </a:pPr>
            <a:endParaRPr lang="en-US" sz="2000" dirty="0" smtClean="0">
              <a:latin typeface="Calibri" charset="0"/>
              <a:ea typeface="Calibri" charset="0"/>
              <a:cs typeface="Calibri" charset="0"/>
            </a:endParaRPr>
          </a:p>
          <a:p>
            <a:pPr marL="68580" indent="0">
              <a:buNone/>
            </a:pPr>
            <a:r>
              <a:rPr lang="en-US" sz="2000" b="1" dirty="0" smtClean="0">
                <a:latin typeface="Calibri" charset="0"/>
                <a:ea typeface="Calibri" charset="0"/>
                <a:cs typeface="Calibri" charset="0"/>
              </a:rPr>
              <a:t>a. The Rule: request permission</a:t>
            </a:r>
          </a:p>
          <a:p>
            <a:pPr marL="68580" indent="0">
              <a:buNone/>
            </a:pPr>
            <a:endParaRPr lang="en-US" sz="2000" b="1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Advanced permission within certain uses (non-profit, educational, etc.): Some organizations including the United Nations organizations</a:t>
            </a:r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.</a:t>
            </a:r>
          </a:p>
          <a:p>
            <a:endParaRPr lang="en-US" sz="18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Adapted material (figures, map, table, etc.): How much originality are you bringing to the map?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Consider using the data to create another visual (e.g. infographic)</a:t>
            </a:r>
          </a:p>
          <a:p>
            <a:endParaRPr lang="en-US" sz="20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In case of doubt: Request permission. </a:t>
            </a:r>
            <a:endParaRPr lang="en-US" sz="1800" dirty="0" smtClean="0">
              <a:latin typeface="Calibri" charset="0"/>
              <a:ea typeface="Calibri" charset="0"/>
              <a:cs typeface="Calibri" charset="0"/>
            </a:endParaRPr>
          </a:p>
          <a:p>
            <a:endParaRPr lang="en-US" sz="1800" dirty="0" smtClean="0">
              <a:latin typeface="Calibri" charset="0"/>
              <a:ea typeface="Calibri" charset="0"/>
              <a:cs typeface="Calibri" charset="0"/>
            </a:endParaRPr>
          </a:p>
          <a:p>
            <a:endParaRPr lang="en-US" sz="20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95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848600" cy="762000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Calibri" charset="0"/>
                <a:ea typeface="Calibri" charset="0"/>
                <a:cs typeface="Calibri" charset="0"/>
              </a:rPr>
              <a:t>2. </a:t>
            </a:r>
            <a:r>
              <a:rPr lang="en-US" sz="3000" b="1" dirty="0" smtClean="0">
                <a:latin typeface="Calibri" charset="0"/>
                <a:ea typeface="Calibri" charset="0"/>
                <a:cs typeface="Calibri" charset="0"/>
              </a:rPr>
              <a:t>Permissions (cont.)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48768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dirty="0" smtClean="0">
              <a:latin typeface="Calibri" charset="0"/>
              <a:ea typeface="Calibri" charset="0"/>
              <a:cs typeface="Calibri" charset="0"/>
            </a:endParaRPr>
          </a:p>
          <a:p>
            <a:pPr marL="68580" indent="0">
              <a:buNone/>
            </a:pPr>
            <a:r>
              <a:rPr lang="en-US" b="1" dirty="0" smtClean="0">
                <a:latin typeface="Calibri" charset="0"/>
                <a:ea typeface="Calibri" charset="0"/>
                <a:cs typeface="Calibri" charset="0"/>
              </a:rPr>
              <a:t>b. Exceptions </a:t>
            </a:r>
          </a:p>
          <a:p>
            <a:pPr marL="68580" indent="0">
              <a:buNone/>
            </a:pPr>
            <a:endParaRPr lang="en-US" dirty="0">
              <a:latin typeface="Calibri" charset="0"/>
              <a:ea typeface="Calibri" charset="0"/>
              <a:cs typeface="Calibri" charset="0"/>
            </a:endParaRPr>
          </a:p>
          <a:p>
            <a:pPr marL="68580" indent="0">
              <a:buNone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Permission is not required for some content categories: </a:t>
            </a:r>
          </a:p>
          <a:p>
            <a:endParaRPr lang="en-US" sz="20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Open access: authors retain copyright but allow copy, distribution, downloads, etc. </a:t>
            </a:r>
            <a:endParaRPr lang="en-US" sz="2000" dirty="0">
              <a:latin typeface="Calibri" charset="0"/>
              <a:ea typeface="Calibri" charset="0"/>
              <a:cs typeface="Calibri" charset="0"/>
            </a:endParaRPr>
          </a:p>
          <a:p>
            <a:endParaRPr lang="en-US" sz="20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Public access: funded or published by government</a:t>
            </a:r>
          </a:p>
          <a:p>
            <a:pPr lvl="1">
              <a:buFont typeface="Arial" charset="0"/>
              <a:buChar char="•"/>
            </a:pPr>
            <a:endParaRPr lang="en-US" sz="20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Public domain: expired copyright or ineligible for copyright.</a:t>
            </a:r>
            <a:endParaRPr lang="en-US" sz="20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96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153400" cy="609600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Calibri" charset="0"/>
                <a:ea typeface="Calibri" charset="0"/>
                <a:cs typeface="Calibri" charset="0"/>
              </a:rPr>
              <a:t>2. </a:t>
            </a:r>
            <a:r>
              <a:rPr lang="en-US" sz="3000" b="1" dirty="0" smtClean="0">
                <a:latin typeface="Calibri" charset="0"/>
                <a:ea typeface="Calibri" charset="0"/>
                <a:cs typeface="Calibri" charset="0"/>
              </a:rPr>
              <a:t>Permissions (cont.)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72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Identify rights owner: author, publisher, collective management e.g. Copyright Clearance Center?</a:t>
            </a:r>
          </a:p>
          <a:p>
            <a:endParaRPr lang="en-US" sz="2000" dirty="0" smtClean="0"/>
          </a:p>
          <a:p>
            <a:r>
              <a:rPr lang="en-US" sz="2000" dirty="0" smtClean="0"/>
              <a:t>Request permission in writing specifying intended use, etc.</a:t>
            </a:r>
          </a:p>
          <a:p>
            <a:endParaRPr lang="en-US" sz="2000" dirty="0" smtClean="0"/>
          </a:p>
          <a:p>
            <a:r>
              <a:rPr lang="en-US" sz="2000" dirty="0" smtClean="0"/>
              <a:t>Secure written permission before using material.</a:t>
            </a:r>
          </a:p>
          <a:p>
            <a:endParaRPr lang="en-US" sz="2000" dirty="0" smtClean="0"/>
          </a:p>
          <a:p>
            <a:r>
              <a:rPr lang="en-US" sz="2000" dirty="0" smtClean="0"/>
              <a:t>Share evidence of permission with UN Environment.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6693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5334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Calibri" charset="0"/>
                <a:ea typeface="Calibri" charset="0"/>
                <a:cs typeface="Calibri" charset="0"/>
              </a:rPr>
              <a:t>3. Style Guide </a:t>
            </a:r>
            <a:endParaRPr lang="en-US" sz="3200" b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077200" cy="4461029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Based on the United Nations Editorial Manual.</a:t>
            </a:r>
          </a:p>
          <a:p>
            <a:endParaRPr lang="en-US" sz="20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To access the full Style Guide, visit </a:t>
            </a:r>
            <a:r>
              <a:rPr lang="en-US" sz="2000" u="sng" dirty="0">
                <a:latin typeface="Calibri" charset="0"/>
                <a:ea typeface="Calibri" charset="0"/>
                <a:cs typeface="Calibri" charset="0"/>
                <a:hlinkClick r:id="rId2"/>
              </a:rPr>
              <a:t>http://dd.dgacm.org/editorialmanual/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endParaRPr lang="en-US" sz="2000" dirty="0" smtClean="0">
              <a:latin typeface="Calibri" charset="0"/>
              <a:ea typeface="Calibri" charset="0"/>
              <a:cs typeface="Calibri" charset="0"/>
            </a:endParaRPr>
          </a:p>
          <a:p>
            <a:endParaRPr lang="en-US" sz="20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Text included footnotes to be single-spaced, 10-point Times New Roman.</a:t>
            </a:r>
            <a:endParaRPr lang="en-US" sz="20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24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001000" cy="685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Calibri" charset="0"/>
                <a:ea typeface="Calibri" charset="0"/>
                <a:cs typeface="Calibri" charset="0"/>
              </a:rPr>
              <a:t>3a. Style Guide: Headings and Subheadings</a:t>
            </a:r>
            <a:endParaRPr lang="en-US" sz="2800" b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232429"/>
          </a:xfrm>
        </p:spPr>
        <p:txBody>
          <a:bodyPr>
            <a:normAutofit/>
          </a:bodyPr>
          <a:lstStyle/>
          <a:p>
            <a:r>
              <a:rPr lang="en-US" sz="1400" dirty="0">
                <a:latin typeface="Times" charset="0"/>
                <a:ea typeface="Times" charset="0"/>
                <a:cs typeface="Times" charset="0"/>
              </a:rPr>
              <a:t>M	</a:t>
            </a:r>
            <a:r>
              <a:rPr lang="en-US" sz="1700" b="1" dirty="0">
                <a:latin typeface="Times" charset="0"/>
                <a:ea typeface="Times" charset="0"/>
                <a:cs typeface="Times" charset="0"/>
              </a:rPr>
              <a:t>Part </a:t>
            </a:r>
            <a:r>
              <a:rPr lang="en-US" sz="1700" b="1" dirty="0" smtClean="0">
                <a:latin typeface="Times" charset="0"/>
                <a:ea typeface="Times" charset="0"/>
                <a:cs typeface="Times" charset="0"/>
              </a:rPr>
              <a:t>One </a:t>
            </a:r>
            <a:r>
              <a:rPr lang="en-US" sz="1700" dirty="0" smtClean="0">
                <a:latin typeface="Times" charset="0"/>
                <a:ea typeface="Times" charset="0"/>
                <a:cs typeface="Times" charset="0"/>
              </a:rPr>
              <a:t>(</a:t>
            </a:r>
            <a:r>
              <a:rPr lang="en-US" sz="1700" dirty="0">
                <a:latin typeface="Times" charset="0"/>
                <a:ea typeface="Times" charset="0"/>
                <a:cs typeface="Times" charset="0"/>
              </a:rPr>
              <a:t>Title Case, 17-pt bold)</a:t>
            </a:r>
          </a:p>
          <a:p>
            <a:endParaRPr lang="en-US" sz="1400" dirty="0">
              <a:latin typeface="Times" charset="0"/>
              <a:ea typeface="Times" charset="0"/>
              <a:cs typeface="Times" charset="0"/>
            </a:endParaRPr>
          </a:p>
          <a:p>
            <a:r>
              <a:rPr lang="en-US" sz="1400" dirty="0" err="1">
                <a:latin typeface="Times" charset="0"/>
                <a:ea typeface="Times" charset="0"/>
                <a:cs typeface="Times" charset="0"/>
              </a:rPr>
              <a:t>Ch</a:t>
            </a:r>
            <a:r>
              <a:rPr lang="en-US" sz="1400" dirty="0">
                <a:latin typeface="Times" charset="0"/>
                <a:ea typeface="Times" charset="0"/>
                <a:cs typeface="Times" charset="0"/>
              </a:rPr>
              <a:t>	</a:t>
            </a:r>
            <a:r>
              <a:rPr lang="en-US" sz="1400" b="1" dirty="0">
                <a:latin typeface="Times" charset="0"/>
                <a:ea typeface="Times" charset="0"/>
                <a:cs typeface="Times" charset="0"/>
              </a:rPr>
              <a:t>I. Chapter or Main Section</a:t>
            </a:r>
            <a:r>
              <a:rPr lang="en-US" sz="1400" dirty="0">
                <a:latin typeface="Times" charset="0"/>
                <a:ea typeface="Times" charset="0"/>
                <a:cs typeface="Times" charset="0"/>
              </a:rPr>
              <a:t> (Roman numeral, title case, 14-pt bold)</a:t>
            </a:r>
          </a:p>
          <a:p>
            <a:endParaRPr lang="en-US" sz="1400" dirty="0">
              <a:latin typeface="Times" charset="0"/>
              <a:ea typeface="Times" charset="0"/>
              <a:cs typeface="Times" charset="0"/>
            </a:endParaRPr>
          </a:p>
          <a:p>
            <a:r>
              <a:rPr lang="en-US" sz="1400" dirty="0">
                <a:latin typeface="Times" charset="0"/>
                <a:ea typeface="Times" charset="0"/>
                <a:cs typeface="Times" charset="0"/>
              </a:rPr>
              <a:t>H1	</a:t>
            </a:r>
            <a:r>
              <a:rPr lang="en-US" sz="1200" b="1" dirty="0">
                <a:latin typeface="Times" charset="0"/>
                <a:ea typeface="Times" charset="0"/>
                <a:cs typeface="Times" charset="0"/>
              </a:rPr>
              <a:t>A. First-degree subheading</a:t>
            </a:r>
            <a:r>
              <a:rPr lang="en-US" sz="1200" dirty="0">
                <a:latin typeface="Times" charset="0"/>
                <a:ea typeface="Times" charset="0"/>
                <a:cs typeface="Times" charset="0"/>
              </a:rPr>
              <a:t> (Identified by capital letter, sentence case, 12-pt bold)</a:t>
            </a:r>
          </a:p>
          <a:p>
            <a:endParaRPr lang="en-US" sz="1400" dirty="0">
              <a:latin typeface="Times" charset="0"/>
              <a:ea typeface="Times" charset="0"/>
              <a:cs typeface="Times" charset="0"/>
            </a:endParaRPr>
          </a:p>
          <a:p>
            <a:r>
              <a:rPr lang="en-US" sz="1400" dirty="0">
                <a:latin typeface="Times" charset="0"/>
                <a:ea typeface="Times" charset="0"/>
                <a:cs typeface="Times" charset="0"/>
              </a:rPr>
              <a:t>H2	</a:t>
            </a:r>
            <a:r>
              <a:rPr lang="en-US" sz="1000" b="1" dirty="0">
                <a:latin typeface="Times" charset="0"/>
                <a:ea typeface="Times" charset="0"/>
                <a:cs typeface="Times" charset="0"/>
              </a:rPr>
              <a:t>1. Second-degree subheading</a:t>
            </a:r>
            <a:r>
              <a:rPr lang="en-US" sz="1000" dirty="0">
                <a:latin typeface="Times" charset="0"/>
                <a:ea typeface="Times" charset="0"/>
                <a:cs typeface="Times" charset="0"/>
              </a:rPr>
              <a:t> (sentence case, 10-pt bold)</a:t>
            </a:r>
          </a:p>
          <a:p>
            <a:endParaRPr lang="en-US" sz="1400" dirty="0">
              <a:latin typeface="Times" charset="0"/>
              <a:ea typeface="Times" charset="0"/>
              <a:cs typeface="Times" charset="0"/>
            </a:endParaRPr>
          </a:p>
          <a:p>
            <a:r>
              <a:rPr lang="en-US" sz="1400" dirty="0">
                <a:latin typeface="Times" charset="0"/>
                <a:ea typeface="Times" charset="0"/>
                <a:cs typeface="Times" charset="0"/>
              </a:rPr>
              <a:t>H3	</a:t>
            </a:r>
            <a:r>
              <a:rPr lang="en-US" sz="1000" b="1" dirty="0">
                <a:latin typeface="Times" charset="0"/>
                <a:ea typeface="Times" charset="0"/>
                <a:cs typeface="Times" charset="0"/>
              </a:rPr>
              <a:t>(a) Third degree subheading</a:t>
            </a:r>
            <a:r>
              <a:rPr lang="en-US" sz="1000" dirty="0">
                <a:latin typeface="Times" charset="0"/>
                <a:ea typeface="Times" charset="0"/>
                <a:cs typeface="Times" charset="0"/>
              </a:rPr>
              <a:t> (sentence case, 10-pt bold)</a:t>
            </a:r>
          </a:p>
          <a:p>
            <a:endParaRPr lang="en-US" sz="1400" dirty="0">
              <a:latin typeface="Times" charset="0"/>
              <a:ea typeface="Times" charset="0"/>
              <a:cs typeface="Times" charset="0"/>
            </a:endParaRPr>
          </a:p>
          <a:p>
            <a:r>
              <a:rPr lang="en-US" sz="1400" dirty="0">
                <a:latin typeface="Times" charset="0"/>
                <a:ea typeface="Times" charset="0"/>
                <a:cs typeface="Times" charset="0"/>
              </a:rPr>
              <a:t>H4	</a:t>
            </a:r>
            <a:r>
              <a:rPr lang="en-US" sz="1000" i="1" dirty="0">
                <a:latin typeface="Times" charset="0"/>
                <a:ea typeface="Times" charset="0"/>
                <a:cs typeface="Times" charset="0"/>
              </a:rPr>
              <a:t>(</a:t>
            </a:r>
            <a:r>
              <a:rPr lang="en-US" sz="1000" i="1" dirty="0" err="1">
                <a:latin typeface="Times" charset="0"/>
                <a:ea typeface="Times" charset="0"/>
                <a:cs typeface="Times" charset="0"/>
              </a:rPr>
              <a:t>i</a:t>
            </a:r>
            <a:r>
              <a:rPr lang="en-US" sz="1000" i="1" dirty="0">
                <a:latin typeface="Times" charset="0"/>
                <a:ea typeface="Times" charset="0"/>
                <a:cs typeface="Times" charset="0"/>
              </a:rPr>
              <a:t>) Fourth-degree subheading</a:t>
            </a:r>
            <a:r>
              <a:rPr lang="en-US" sz="1000" dirty="0">
                <a:latin typeface="Times" charset="0"/>
                <a:ea typeface="Times" charset="0"/>
                <a:cs typeface="Times" charset="0"/>
              </a:rPr>
              <a:t> (sentence case, 10-pt italic)</a:t>
            </a:r>
          </a:p>
          <a:p>
            <a:endParaRPr lang="en-US" sz="1400" dirty="0">
              <a:latin typeface="Times" charset="0"/>
              <a:ea typeface="Times" charset="0"/>
              <a:cs typeface="Times" charset="0"/>
            </a:endParaRPr>
          </a:p>
          <a:p>
            <a:r>
              <a:rPr lang="en-US" sz="1400" dirty="0">
                <a:latin typeface="Times" charset="0"/>
                <a:ea typeface="Times" charset="0"/>
                <a:cs typeface="Times" charset="0"/>
              </a:rPr>
              <a:t>H5	</a:t>
            </a:r>
            <a:r>
              <a:rPr lang="en-US" sz="1000" dirty="0">
                <a:latin typeface="Times" charset="0"/>
                <a:ea typeface="Times" charset="0"/>
                <a:cs typeface="Times" charset="0"/>
              </a:rPr>
              <a:t>a. Fifth-degree subheading (sentence case, 10-pt roman)</a:t>
            </a:r>
          </a:p>
          <a:p>
            <a:endParaRPr lang="en-US" sz="1400" dirty="0">
              <a:latin typeface="Times" charset="0"/>
              <a:ea typeface="Times" charset="0"/>
              <a:cs typeface="Times" charset="0"/>
            </a:endParaRPr>
          </a:p>
          <a:p>
            <a:r>
              <a:rPr lang="en-US" sz="1400" dirty="0">
                <a:latin typeface="Times" charset="0"/>
                <a:ea typeface="Times" charset="0"/>
                <a:cs typeface="Times" charset="0"/>
              </a:rPr>
              <a:t>H6	</a:t>
            </a:r>
            <a:r>
              <a:rPr lang="en-US" sz="1000" dirty="0" err="1">
                <a:latin typeface="Times" charset="0"/>
                <a:ea typeface="Times" charset="0"/>
                <a:cs typeface="Times" charset="0"/>
              </a:rPr>
              <a:t>i</a:t>
            </a:r>
            <a:r>
              <a:rPr lang="en-US" sz="1000" dirty="0">
                <a:latin typeface="Times" charset="0"/>
                <a:ea typeface="Times" charset="0"/>
                <a:cs typeface="Times" charset="0"/>
              </a:rPr>
              <a:t>. Sixth-degree subheading (sentence case, 10-point roman) </a:t>
            </a:r>
          </a:p>
        </p:txBody>
      </p:sp>
    </p:spTree>
    <p:extLst>
      <p:ext uri="{BB962C8B-B14F-4D97-AF65-F5344CB8AC3E}">
        <p14:creationId xmlns:p14="http://schemas.microsoft.com/office/powerpoint/2010/main" val="7987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001000" cy="4572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Calibri" charset="0"/>
                <a:ea typeface="Calibri" charset="0"/>
                <a:cs typeface="Calibri" charset="0"/>
              </a:rPr>
              <a:t>3b. </a:t>
            </a:r>
            <a:r>
              <a:rPr lang="en-US" sz="2800" b="1" dirty="0">
                <a:latin typeface="Calibri" charset="0"/>
                <a:ea typeface="Calibri" charset="0"/>
                <a:cs typeface="Calibri" charset="0"/>
              </a:rPr>
              <a:t>Style Guide: </a:t>
            </a:r>
            <a:r>
              <a:rPr lang="en-US" sz="2800" b="1" dirty="0" smtClean="0">
                <a:latin typeface="Calibri" charset="0"/>
                <a:ea typeface="Calibri" charset="0"/>
                <a:cs typeface="Calibri" charset="0"/>
              </a:rPr>
              <a:t>Numbers</a:t>
            </a:r>
            <a:endParaRPr lang="en-US" sz="28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01000" cy="50292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Numbers are expressed in words when they are </a:t>
            </a:r>
            <a:r>
              <a:rPr lang="en-US" sz="2000" dirty="0" err="1" smtClean="0"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) u</a:t>
            </a:r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nder 10, ii)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in simple fractions, and iii) at the beginning of the sentence.</a:t>
            </a:r>
          </a:p>
          <a:p>
            <a:endParaRPr lang="en-US" sz="18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Numbers expressed in figures include percentages, ages, temperature, sums of money, measures and weight, ratios and map scales, and compound fractions. </a:t>
            </a:r>
          </a:p>
          <a:p>
            <a:endParaRPr lang="en-US" sz="20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Numbers expressed in ranges should be homogenous (between 2,000,000 and 5,000,000).</a:t>
            </a:r>
          </a:p>
          <a:p>
            <a:endParaRPr lang="en-US" sz="20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Millions, billions, trillions: 2 million </a:t>
            </a:r>
            <a:r>
              <a:rPr lang="en-US" sz="2000" i="1" dirty="0" smtClean="0">
                <a:latin typeface="Calibri" charset="0"/>
                <a:ea typeface="Calibri" charset="0"/>
                <a:cs typeface="Calibri" charset="0"/>
              </a:rPr>
              <a:t>not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 2,000,000 </a:t>
            </a:r>
            <a:r>
              <a:rPr lang="en-US" sz="2000" i="1" dirty="0" smtClean="0">
                <a:latin typeface="Calibri" charset="0"/>
                <a:ea typeface="Calibri" charset="0"/>
                <a:cs typeface="Calibri" charset="0"/>
              </a:rPr>
              <a:t>but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 2,577,457.</a:t>
            </a:r>
          </a:p>
          <a:p>
            <a:endParaRPr lang="en-US" sz="20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Punctuation: 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Write 2,577,457 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in running text and 2 577 457 in tables.</a:t>
            </a:r>
            <a:endParaRPr lang="en-US" sz="20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21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5334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Calibri" charset="0"/>
                <a:ea typeface="Calibri" charset="0"/>
                <a:cs typeface="Calibri" charset="0"/>
              </a:rPr>
              <a:t>3c. </a:t>
            </a:r>
            <a:r>
              <a:rPr lang="en-US" sz="2800" b="1" dirty="0">
                <a:latin typeface="Calibri" charset="0"/>
                <a:ea typeface="Calibri" charset="0"/>
                <a:cs typeface="Calibri" charset="0"/>
              </a:rPr>
              <a:t>Style Guide: </a:t>
            </a:r>
            <a:r>
              <a:rPr lang="en-US" sz="2800" b="1" dirty="0" smtClean="0">
                <a:latin typeface="Calibri" charset="0"/>
                <a:ea typeface="Calibri" charset="0"/>
                <a:cs typeface="Calibri" charset="0"/>
              </a:rPr>
              <a:t>Abbreviations</a:t>
            </a:r>
            <a:endParaRPr lang="en-US" sz="28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077200" cy="48768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General rule: use of abbreviations and acronyms to be avoided.</a:t>
            </a:r>
          </a:p>
          <a:p>
            <a:endParaRPr lang="en-US" sz="20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When used, spell in full on the first occurrence, followed by the acronym or abbreviation in square brackets, then use the acronym in subsequent occurrence. </a:t>
            </a:r>
          </a:p>
          <a:p>
            <a:endParaRPr lang="en-US" sz="20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The Style Guide has  a list of officially recognized acronyms and abbreviations. </a:t>
            </a:r>
            <a:endParaRPr lang="en-US" sz="20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98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077200" cy="5334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Calibri" charset="0"/>
                <a:ea typeface="Calibri" charset="0"/>
                <a:cs typeface="Calibri" charset="0"/>
              </a:rPr>
              <a:t>3d. </a:t>
            </a:r>
            <a:r>
              <a:rPr lang="en-US" sz="2800" b="1" dirty="0">
                <a:latin typeface="Calibri" charset="0"/>
                <a:ea typeface="Calibri" charset="0"/>
                <a:cs typeface="Calibri" charset="0"/>
              </a:rPr>
              <a:t>Style Guide: </a:t>
            </a:r>
            <a:r>
              <a:rPr lang="en-US" sz="2800" b="1" dirty="0" smtClean="0">
                <a:latin typeface="Calibri" charset="0"/>
                <a:ea typeface="Calibri" charset="0"/>
                <a:cs typeface="Calibri" charset="0"/>
              </a:rPr>
              <a:t>Spelling</a:t>
            </a:r>
            <a:endParaRPr lang="en-US" sz="28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4308629"/>
          </a:xfrm>
        </p:spPr>
        <p:txBody>
          <a:bodyPr/>
          <a:lstStyle/>
          <a:p>
            <a:r>
              <a:rPr lang="en-US" sz="2000" dirty="0" smtClean="0">
                <a:latin typeface="Calibri" panose="020F0502020204030204" pitchFamily="34" charset="0"/>
              </a:rPr>
              <a:t>Current </a:t>
            </a:r>
            <a:r>
              <a:rPr lang="en-US" sz="2000" dirty="0">
                <a:latin typeface="Calibri" panose="020F0502020204030204" pitchFamily="34" charset="0"/>
              </a:rPr>
              <a:t>authority is </a:t>
            </a:r>
            <a:r>
              <a:rPr lang="en-US" sz="2000" b="1" i="1" dirty="0">
                <a:latin typeface="Calibri" panose="020F0502020204030204" pitchFamily="34" charset="0"/>
              </a:rPr>
              <a:t>Concise Oxford English Dictionary, </a:t>
            </a:r>
            <a:r>
              <a:rPr lang="en-US" sz="2000" b="1" dirty="0">
                <a:latin typeface="Calibri" panose="020F0502020204030204" pitchFamily="34" charset="0"/>
              </a:rPr>
              <a:t>twelfth edition.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4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6629400" cy="685800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4. Attribution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467600" cy="464820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Harvard Referencing system. (Surname year) in round brackets.</a:t>
            </a:r>
          </a:p>
          <a:p>
            <a:pPr lvl="1">
              <a:buFont typeface="Courier New" charset="0"/>
              <a:buChar char="o"/>
            </a:pPr>
            <a:endParaRPr lang="en-US" sz="2000" dirty="0" smtClean="0"/>
          </a:p>
          <a:p>
            <a:r>
              <a:rPr lang="en-US" sz="2000" dirty="0" smtClean="0"/>
              <a:t>Ensures integrity and credibility of UNEP information products.</a:t>
            </a:r>
          </a:p>
          <a:p>
            <a:pPr marL="68580" indent="0">
              <a:buNone/>
            </a:pPr>
            <a:endParaRPr lang="en-US" sz="2000" dirty="0" smtClean="0"/>
          </a:p>
          <a:p>
            <a:r>
              <a:rPr lang="en-US" sz="2000" dirty="0" smtClean="0"/>
              <a:t>Avoid as much as possible the use of footnotes.</a:t>
            </a:r>
          </a:p>
          <a:p>
            <a:pPr marL="68580" indent="0">
              <a:buNone/>
            </a:pPr>
            <a:endParaRPr lang="en-US" sz="2000" dirty="0" smtClean="0"/>
          </a:p>
          <a:p>
            <a:r>
              <a:rPr lang="en-US" sz="2000" dirty="0" smtClean="0"/>
              <a:t>Attribution is made through in-text citation and references.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0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458634" cy="914400"/>
          </a:xfrm>
        </p:spPr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924800" cy="4648200"/>
          </a:xfrm>
        </p:spPr>
        <p:txBody>
          <a:bodyPr/>
          <a:lstStyle/>
          <a:p>
            <a:pPr marL="525780" indent="-457200">
              <a:buFont typeface="+mj-lt"/>
              <a:buAutoNum type="arabicPeriod"/>
            </a:pPr>
            <a:r>
              <a:rPr lang="en-US" dirty="0" smtClean="0"/>
              <a:t>Selecting and organizing references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Permissions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Attribution: Harvard-UNEP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Reference management software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Checking content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Submitting drafts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Support from UN </a:t>
            </a:r>
            <a:r>
              <a:rPr lang="en-US" smtClean="0"/>
              <a:t>Environment Secretariat.</a:t>
            </a:r>
            <a:endParaRPr lang="en-US" dirty="0" smtClean="0"/>
          </a:p>
          <a:p>
            <a:pPr marL="525780" indent="-457200">
              <a:buFont typeface="+mj-lt"/>
              <a:buAutoNum type="arabicPeriod"/>
            </a:pPr>
            <a:endParaRPr lang="en-US" dirty="0" smtClean="0"/>
          </a:p>
          <a:p>
            <a:pPr marL="525780" indent="-457200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06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010400" cy="762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Calibri" charset="0"/>
                <a:ea typeface="Calibri" charset="0"/>
                <a:cs typeface="Calibri" charset="0"/>
              </a:rPr>
              <a:t>4a. Attribution: In-text Citation</a:t>
            </a:r>
            <a:endParaRPr lang="en-US" sz="2800" b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153400" cy="53340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Format: (Surname year) or Surname (year) - No punctuation between surname and year.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Multiple sources: chronological order 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(Sung 1980;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Alper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2010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).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Different authors, same year: alphabetical order (</a:t>
            </a:r>
            <a:r>
              <a:rPr lang="en-GB" sz="2000" dirty="0" err="1" smtClean="0">
                <a:latin typeface="Calibri" charset="0"/>
                <a:ea typeface="Calibri" charset="0"/>
                <a:cs typeface="Calibri" charset="0"/>
              </a:rPr>
              <a:t>Omam</a:t>
            </a:r>
            <a:r>
              <a:rPr lang="en-GB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GB" sz="2000" dirty="0">
                <a:latin typeface="Calibri" charset="0"/>
                <a:ea typeface="Calibri" charset="0"/>
                <a:cs typeface="Calibri" charset="0"/>
              </a:rPr>
              <a:t>2015; UNEP 2015)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Same author, same year: assign alphabetical letters following the year (UNEP 2015a; UNEP 2015b).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Institutional authors: (United Nations Environment </a:t>
            </a:r>
            <a:r>
              <a:rPr lang="en-US" sz="2000" dirty="0" err="1" smtClean="0">
                <a:latin typeface="Calibri" charset="0"/>
                <a:ea typeface="Calibri" charset="0"/>
                <a:cs typeface="Calibri" charset="0"/>
              </a:rPr>
              <a:t>Programme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 [UNEP] 2016).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Different authors, same name, same year (</a:t>
            </a:r>
            <a:r>
              <a:rPr lang="en-US" sz="2000" dirty="0" err="1" smtClean="0">
                <a:latin typeface="Calibri" charset="0"/>
                <a:ea typeface="Calibri" charset="0"/>
                <a:cs typeface="Calibri" charset="0"/>
              </a:rPr>
              <a:t>Omam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, C. 2013; </a:t>
            </a:r>
            <a:r>
              <a:rPr lang="en-US" sz="2000" dirty="0" err="1" smtClean="0">
                <a:latin typeface="Calibri" charset="0"/>
                <a:ea typeface="Calibri" charset="0"/>
                <a:cs typeface="Calibri" charset="0"/>
              </a:rPr>
              <a:t>Omam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, J. 2010). Government entity (Kenya, Ministry of Environment 2016).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Database names are not cited but the responsible institution.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Tables</a:t>
            </a:r>
          </a:p>
          <a:p>
            <a:endParaRPr lang="en-US" sz="1800" dirty="0" smtClean="0">
              <a:latin typeface="Calibri" charset="0"/>
              <a:ea typeface="Calibri" charset="0"/>
              <a:cs typeface="Calibri" charset="0"/>
            </a:endParaRPr>
          </a:p>
          <a:p>
            <a:endParaRPr lang="en-US" sz="1800" dirty="0" smtClean="0">
              <a:latin typeface="Calibri" charset="0"/>
              <a:ea typeface="Calibri" charset="0"/>
              <a:cs typeface="Calibri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87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218528"/>
              </p:ext>
            </p:extLst>
          </p:nvPr>
        </p:nvGraphicFramePr>
        <p:xfrm>
          <a:off x="457200" y="1219199"/>
          <a:ext cx="8229600" cy="5515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5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28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739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In-text</a:t>
                      </a:r>
                      <a:r>
                        <a:rPr lang="en-US" sz="1400" baseline="0" dirty="0" smtClean="0"/>
                        <a:t> Citation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Reference List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398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One author</a:t>
                      </a:r>
                      <a:endParaRPr lang="en-US" sz="13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(</a:t>
                      </a:r>
                      <a:r>
                        <a:rPr lang="en-US" sz="1300" dirty="0" err="1" smtClean="0">
                          <a:latin typeface="Calibri" charset="0"/>
                          <a:ea typeface="Calibri" charset="0"/>
                          <a:cs typeface="Calibri" charset="0"/>
                        </a:rPr>
                        <a:t>Milanovic</a:t>
                      </a:r>
                      <a:r>
                        <a:rPr lang="en-US" sz="1300" baseline="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 2005)</a:t>
                      </a:r>
                      <a:endParaRPr lang="en-US" sz="13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latin typeface="Calibri" charset="0"/>
                          <a:ea typeface="Calibri" charset="0"/>
                          <a:cs typeface="Calibri" charset="0"/>
                        </a:rPr>
                        <a:t>Milanovic</a:t>
                      </a:r>
                      <a:r>
                        <a:rPr lang="en-US" sz="13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, B. (2005)</a:t>
                      </a:r>
                      <a:endParaRPr lang="en-US" sz="13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626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Two authors</a:t>
                      </a:r>
                      <a:endParaRPr lang="en-US" sz="13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(Epstein and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Buhovac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2014)</a:t>
                      </a:r>
                    </a:p>
                    <a:p>
                      <a:endParaRPr lang="en-US" sz="13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Epstein, M.J. and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Buhovac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A.R. (2014).</a:t>
                      </a:r>
                      <a:r>
                        <a:rPr lang="en-US" sz="13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en-US" sz="13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108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Three authors</a:t>
                      </a:r>
                      <a:endParaRPr lang="en-US" sz="13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Grozzetti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Bouraoui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and Aloe 2012)</a:t>
                      </a:r>
                      <a:r>
                        <a:rPr lang="en-US" sz="13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en-US" sz="13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Grizzetti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B.,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Bouraoui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F. and Aloe, A. (2012). </a:t>
                      </a:r>
                      <a:endParaRPr lang="en-US" sz="13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626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Four to six</a:t>
                      </a:r>
                      <a:r>
                        <a:rPr lang="en-US" sz="1300" baseline="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 authors</a:t>
                      </a:r>
                      <a:endParaRPr lang="en-US" sz="13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(Kenny </a:t>
                      </a:r>
                      <a:r>
                        <a:rPr lang="en-US" sz="1300" i="1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et al.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2009)</a:t>
                      </a:r>
                    </a:p>
                    <a:p>
                      <a:endParaRPr lang="en-US" sz="13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Kenny, J.F., Barber, N.L., Hutson, S.S., Linsey, K.S., Lovelace, J.K. and Maupin, M.A. (2009).</a:t>
                      </a:r>
                      <a:r>
                        <a:rPr lang="en-US" sz="13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en-US" sz="13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626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Seven or more authors</a:t>
                      </a:r>
                      <a:endParaRPr lang="en-US" sz="13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Seneviratne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300" i="1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et al.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2012)</a:t>
                      </a:r>
                    </a:p>
                    <a:p>
                      <a:endParaRPr lang="en-US" sz="13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Seneviratne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S.I., Nicholls, N., Easterling, D.,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Goodess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C.M.,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Kossin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J.,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McInnes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K. </a:t>
                      </a:r>
                      <a:r>
                        <a:rPr lang="en-US" sz="1300" i="1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et al.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(2012).</a:t>
                      </a:r>
                      <a:r>
                        <a:rPr lang="en-US" sz="13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en-US" sz="13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9470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Institutional</a:t>
                      </a:r>
                      <a:r>
                        <a:rPr lang="en-US" sz="1300" baseline="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 authors</a:t>
                      </a:r>
                      <a:endParaRPr lang="en-US" sz="13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(United</a:t>
                      </a:r>
                      <a:r>
                        <a:rPr lang="en-US" sz="1300" baseline="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 Nations Environment </a:t>
                      </a:r>
                      <a:r>
                        <a:rPr lang="en-US" sz="1300" baseline="0" dirty="0" err="1" smtClean="0">
                          <a:latin typeface="Calibri" charset="0"/>
                          <a:ea typeface="Calibri" charset="0"/>
                          <a:cs typeface="Calibri" charset="0"/>
                        </a:rPr>
                        <a:t>Programme</a:t>
                      </a:r>
                      <a:r>
                        <a:rPr lang="en-US" sz="1300" baseline="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 [UN Environment] 2016), (UN Environment 2016)</a:t>
                      </a:r>
                      <a:endParaRPr lang="en-US" sz="13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United Nations Environment </a:t>
                      </a:r>
                      <a:r>
                        <a:rPr lang="en-US" sz="1300" dirty="0" err="1" smtClean="0">
                          <a:latin typeface="Calibri" charset="0"/>
                          <a:ea typeface="Calibri" charset="0"/>
                          <a:cs typeface="Calibri" charset="0"/>
                        </a:rPr>
                        <a:t>Programme</a:t>
                      </a:r>
                      <a:r>
                        <a:rPr lang="en-US" sz="13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 (2016).</a:t>
                      </a:r>
                      <a:endParaRPr lang="en-US" sz="13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12328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UN</a:t>
                      </a:r>
                      <a:r>
                        <a:rPr lang="en-US" sz="1300" baseline="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 Environment collaborating Center or administered MEA</a:t>
                      </a:r>
                      <a:endParaRPr lang="en-US" sz="13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(United Nations Environment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Programme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/Secretariat of the Convention for Biodiversity [UN Environment/CBD] 2012), (UN Environment/CBD 2012)</a:t>
                      </a:r>
                      <a:endParaRPr lang="en-US" sz="13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United Nations Environment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Programme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/Secretariat of the Convention for Biodiversity (2012).</a:t>
                      </a:r>
                      <a:endParaRPr lang="en-US" sz="13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7946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Government body</a:t>
                      </a:r>
                      <a:endParaRPr lang="en-US" sz="13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(Kenya, Ministry of Education 2016)</a:t>
                      </a:r>
                      <a:r>
                        <a:rPr lang="en-US" sz="13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en-US" sz="13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Kenya,</a:t>
                      </a:r>
                      <a:r>
                        <a:rPr lang="en-US" sz="1300" baseline="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 Ministry of Education (2016)</a:t>
                      </a:r>
                      <a:endParaRPr lang="en-US" sz="13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53400" cy="685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Calibri" charset="0"/>
                <a:ea typeface="Calibri" charset="0"/>
                <a:cs typeface="Calibri" charset="0"/>
              </a:rPr>
              <a:t>4b. Attribution: Types and Number of Authors</a:t>
            </a:r>
            <a:endParaRPr lang="en-US" sz="2800" b="1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86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153834" cy="4572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Calibri" charset="0"/>
                <a:ea typeface="Calibri" charset="0"/>
                <a:cs typeface="Calibri" charset="0"/>
              </a:rPr>
              <a:t>4c. </a:t>
            </a:r>
            <a:r>
              <a:rPr lang="en-US" sz="2800" b="1" dirty="0">
                <a:latin typeface="Calibri" charset="0"/>
                <a:ea typeface="Calibri" charset="0"/>
                <a:cs typeface="Calibri" charset="0"/>
              </a:rPr>
              <a:t>Attribution: </a:t>
            </a:r>
            <a:r>
              <a:rPr lang="en-US" sz="2800" b="1" dirty="0" smtClean="0">
                <a:latin typeface="Calibri" charset="0"/>
                <a:ea typeface="Calibri" charset="0"/>
                <a:cs typeface="Calibri" charset="0"/>
              </a:rPr>
              <a:t>Types of Sources</a:t>
            </a: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513184"/>
              </p:ext>
            </p:extLst>
          </p:nvPr>
        </p:nvGraphicFramePr>
        <p:xfrm>
          <a:off x="228599" y="1397000"/>
          <a:ext cx="8915401" cy="5982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9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29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82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62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In-text</a:t>
                      </a:r>
                      <a:r>
                        <a:rPr lang="en-US" baseline="0" dirty="0" smtClean="0"/>
                        <a:t> Citation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Reference List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9365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Book</a:t>
                      </a:r>
                      <a:endParaRPr lang="en-US" sz="13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(Andrew 2014)</a:t>
                      </a:r>
                      <a:endParaRPr lang="en-US" sz="13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Andrew, R. (2014). </a:t>
                      </a:r>
                      <a:r>
                        <a:rPr lang="en-US" sz="1300" i="1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Socio-economic Drivers of Change in the Arctic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. Oslo: Arctic Monitoring and Assessment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Programme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</a:p>
                    <a:p>
                      <a:endParaRPr lang="en-US" sz="13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8194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Book with an author</a:t>
                      </a:r>
                      <a:r>
                        <a:rPr lang="en-US" sz="1200" baseline="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 and an editor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(Intergovernmental Panel on Climate Change [IPCC] 2013) or (IPCC 2013)</a:t>
                      </a:r>
                      <a:r>
                        <a:rPr lang="en-US" sz="12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Intergovernmental Panel on Climate Change (2013). 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Climate Change 2013: The Physical Science Basis: Contribution of Working Group I to the Fifth Assessment Report of the Intergovernmental Panel on Climate Change.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Stocker, T.F., Qin, D.,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Plattner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G.-K.,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Tignor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M.M.B., Allen, S.K.,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Boschung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J.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200" i="1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et al.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(eds.). Cambridge: Cambridge University Press. </a:t>
                      </a: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hlinkClick r:id="rId2"/>
                        </a:rPr>
                        <a:t>http://www.climatechange2013.org/images/report/WG1AR5_ALL_FINAL.pdf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9691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Book section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(</a:t>
                      </a:r>
                      <a:r>
                        <a:rPr lang="en-US" sz="1200" dirty="0" err="1" smtClean="0">
                          <a:latin typeface="Calibri" charset="0"/>
                          <a:ea typeface="Calibri" charset="0"/>
                          <a:cs typeface="Calibri" charset="0"/>
                        </a:rPr>
                        <a:t>Lifset</a:t>
                      </a:r>
                      <a:r>
                        <a:rPr lang="en-US" sz="1200" baseline="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 and </a:t>
                      </a:r>
                      <a:r>
                        <a:rPr lang="en-US" sz="1200" baseline="0" dirty="0" err="1" smtClean="0">
                          <a:latin typeface="Calibri" charset="0"/>
                          <a:ea typeface="Calibri" charset="0"/>
                          <a:cs typeface="Calibri" charset="0"/>
                        </a:rPr>
                        <a:t>Graedel</a:t>
                      </a:r>
                      <a:r>
                        <a:rPr lang="en-US" sz="1200" baseline="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 2002)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Lifset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R. and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Graedel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T.E. (2002). Industrial ecology: Goals and definitions. In 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 Handbook of Industrial Ecology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. Ayres, R.U. and Ayres, L. (eds.). Cheltenham: Edward Elgar. Chapter 1. 3-15. </a:t>
                      </a: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hlinkClick r:id="rId3"/>
                        </a:rPr>
                        <a:t>http://planet.botany.uwc.ac.za/nisl/ESS/Documents/Industrial_Ecology_Overview.pdf</a:t>
                      </a:r>
                      <a:r>
                        <a:rPr lang="en-US" sz="12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4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United Nations Masthead document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(A/62/156)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United Nations, General Assembly (2007). 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Measures to Prevent Terrorists from Acquiring Weapons of Mass Destruction: Report of the Secretary-General.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27 July. A/62/156.</a:t>
                      </a:r>
                      <a:r>
                        <a:rPr lang="en-US" sz="12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5314">
                <a:tc>
                  <a:txBody>
                    <a:bodyPr/>
                    <a:lstStyle/>
                    <a:p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Report by United Nations Department or Division</a:t>
                      </a:r>
                      <a:r>
                        <a:rPr lang="en-US" sz="1200" b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en-US" sz="1200" b="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(United</a:t>
                      </a:r>
                      <a:r>
                        <a:rPr lang="en-US" sz="1200" baseline="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 Nations 2014)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United Nations (2014). 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World Urbanization Prospects: The 2014 Revision: Highlights.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New York. ST/ESA/SER.A/352.</a:t>
                      </a:r>
                      <a:r>
                        <a:rPr lang="en-US" sz="12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35943">
                <a:tc>
                  <a:txBody>
                    <a:bodyPr/>
                    <a:lstStyle/>
                    <a:p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Publication by a United Nations Commission</a:t>
                      </a:r>
                      <a:r>
                        <a:rPr lang="en-US" sz="1200" b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en-US" sz="1200" b="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(United Nations, Economic Commission for Latin America and the Caribbean [ECLAC] 2005), (ECLAC 2005)</a:t>
                      </a:r>
                      <a:endParaRPr lang="en-US" sz="1200" b="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United Nations, Economic Commission for Latin America and the Caribbean (2016). </a:t>
                      </a:r>
                      <a:r>
                        <a:rPr lang="en-US" sz="1200" b="0" i="1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Strengthening the Relationship Between India and Latin America and the Caribbean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.  Mexico City. LC/MEX/L.1223.</a:t>
                      </a:r>
                      <a:r>
                        <a:rPr lang="en-US" sz="1200" b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en-US" sz="1200" b="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899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77200" cy="4572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Calibri" charset="0"/>
                <a:ea typeface="Calibri" charset="0"/>
                <a:cs typeface="Calibri" charset="0"/>
              </a:rPr>
              <a:t>4c</a:t>
            </a:r>
            <a:r>
              <a:rPr lang="en-US" sz="2800" b="1" dirty="0">
                <a:latin typeface="Calibri" charset="0"/>
                <a:ea typeface="Calibri" charset="0"/>
                <a:cs typeface="Calibri" charset="0"/>
              </a:rPr>
              <a:t>. Attribution: Types of </a:t>
            </a:r>
            <a:r>
              <a:rPr lang="en-US" sz="2800" b="1" dirty="0" smtClean="0">
                <a:latin typeface="Calibri" charset="0"/>
                <a:ea typeface="Calibri" charset="0"/>
                <a:cs typeface="Calibri" charset="0"/>
              </a:rPr>
              <a:t>Sources (cont.)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845521"/>
              </p:ext>
            </p:extLst>
          </p:nvPr>
        </p:nvGraphicFramePr>
        <p:xfrm>
          <a:off x="76200" y="1143000"/>
          <a:ext cx="8991600" cy="670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7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972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In-text</a:t>
                      </a:r>
                      <a:r>
                        <a:rPr lang="en-US" baseline="0" dirty="0" smtClean="0"/>
                        <a:t> Citation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Reference List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Conference paper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(</a:t>
                      </a:r>
                      <a:r>
                        <a:rPr lang="en-US" sz="1200" dirty="0" err="1" smtClean="0">
                          <a:latin typeface="Calibri" charset="0"/>
                          <a:ea typeface="Calibri" charset="0"/>
                          <a:cs typeface="Calibri" charset="0"/>
                        </a:rPr>
                        <a:t>Caroll</a:t>
                      </a:r>
                      <a:r>
                        <a:rPr lang="en-US" sz="1200" baseline="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 et al. 2004)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Carroll, A.L., Taylor, S.W.,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Regniere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J. and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Safranyik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L. (2004). Effects of climate change on range expansion by the mountain pine beetle in British Columbia. 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Mountain Pine Beetle Symposium: Challenges and Solutions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. Shore, T.L., Brooks, J.E. and Stone, J.E. (eds.). Kelowna, British Columbia, 30-31 October 2003. Victoria: Natural Resources Canada. 223-232.</a:t>
                      </a:r>
                    </a:p>
                    <a:p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Journal article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(</a:t>
                      </a:r>
                      <a:r>
                        <a:rPr lang="en-US" sz="1200" dirty="0" err="1" smtClean="0">
                          <a:latin typeface="Calibri" charset="0"/>
                          <a:ea typeface="Calibri" charset="0"/>
                          <a:cs typeface="Calibri" charset="0"/>
                        </a:rPr>
                        <a:t>Degteva</a:t>
                      </a:r>
                      <a:r>
                        <a:rPr lang="en-US" sz="1200" baseline="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 and </a:t>
                      </a:r>
                      <a:r>
                        <a:rPr lang="en-US" sz="1200" baseline="0" dirty="0" err="1" smtClean="0">
                          <a:latin typeface="Calibri" charset="0"/>
                          <a:ea typeface="Calibri" charset="0"/>
                          <a:cs typeface="Calibri" charset="0"/>
                        </a:rPr>
                        <a:t>Nellemann</a:t>
                      </a:r>
                      <a:r>
                        <a:rPr lang="en-US" sz="1200" baseline="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 2013)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Degteva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A. and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Nellemann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C. (2013). Nenets migration in the landscape: Impacts of industrial development in Yamal peninsula, Russia. 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Pastoralism: Research, Policy and Practice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3(1), 1-21. </a:t>
                      </a: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hlinkClick r:id="rId3"/>
                        </a:rPr>
                        <a:t>http://www.pastoralismjournal.com/content/3/1/15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doi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: </a:t>
                      </a: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hlinkClick r:id="rId4"/>
                        </a:rPr>
                        <a:t>http://dx.doi.org/10.1186/2041-7136-3-15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Online database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(United</a:t>
                      </a:r>
                      <a:r>
                        <a:rPr lang="en-US" sz="1200" baseline="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 Nations 2008)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United Nations (2008). National Accounts Main Aggregates Database. http://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unstats.un.org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/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unsd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/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snaama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/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Introduction.asp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. Accessed 30 July 2009.</a:t>
                      </a:r>
                      <a:r>
                        <a:rPr lang="en-US" sz="12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Illustration - Independent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(Doe 2012)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Doe, D. (2012). 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Sunset in Arusha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[Photo]. </a:t>
                      </a: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hlinkClick r:id="rId5"/>
                        </a:rPr>
                        <a:t>http://www.jamesdoe.com/photo_123.html</a:t>
                      </a: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.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Accessed 19 November 2015.</a:t>
                      </a:r>
                    </a:p>
                    <a:p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Illustration from a</a:t>
                      </a:r>
                      <a:r>
                        <a:rPr lang="en-US" sz="1200" baseline="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 source where the author of the illustration is </a:t>
                      </a:r>
                      <a:r>
                        <a:rPr lang="en-US" sz="1200" baseline="0" dirty="0" err="1" smtClean="0">
                          <a:latin typeface="Calibri" charset="0"/>
                          <a:ea typeface="Calibri" charset="0"/>
                          <a:cs typeface="Calibri" charset="0"/>
                        </a:rPr>
                        <a:t>aslo</a:t>
                      </a:r>
                      <a:r>
                        <a:rPr lang="en-US" sz="1200" baseline="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 the author of the source</a:t>
                      </a:r>
                      <a:endParaRPr lang="en-US" sz="1200" dirty="0" smtClean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(United Nations Environment</a:t>
                      </a:r>
                      <a:r>
                        <a:rPr lang="en-US" sz="1200" baseline="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Calibri" charset="0"/>
                          <a:ea typeface="Calibri" charset="0"/>
                          <a:cs typeface="Calibri" charset="0"/>
                        </a:rPr>
                        <a:t>Programme</a:t>
                      </a:r>
                      <a:r>
                        <a:rPr lang="en-US" sz="1200" baseline="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 (2016)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United Nations Environment</a:t>
                      </a:r>
                      <a:r>
                        <a:rPr lang="en-US" sz="1200" baseline="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Calibri" charset="0"/>
                          <a:ea typeface="Calibri" charset="0"/>
                          <a:cs typeface="Calibri" charset="0"/>
                        </a:rPr>
                        <a:t>Programme</a:t>
                      </a:r>
                      <a:r>
                        <a:rPr lang="en-US" sz="1200" baseline="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 (2016). </a:t>
                      </a:r>
                      <a:r>
                        <a:rPr lang="en-US" sz="1200" i="1" baseline="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Emissions Gap Report 2016.</a:t>
                      </a:r>
                      <a:r>
                        <a:rPr lang="en-US" sz="1200" i="0" baseline="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 Nairobi. 91.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Illustration from a</a:t>
                      </a:r>
                      <a:r>
                        <a:rPr lang="en-US" sz="1200" baseline="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 source where the author of the illustration is not the author of the source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(Doe 2012)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Doe, D. (2012). 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Food Burial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[poster]. In United Nations Environment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Programme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(2014). 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Think Eat</a:t>
                      </a:r>
                      <a:r>
                        <a:rPr lang="en-US" sz="1200" i="1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Save Report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. Nairobi. 54.</a:t>
                      </a:r>
                      <a:r>
                        <a:rPr lang="en-US" sz="12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Illustration</a:t>
                      </a:r>
                      <a:r>
                        <a:rPr lang="en-US" sz="1200" baseline="0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 from an online database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Doe, D. (2012). 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Sunset in Arusha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[photo]. Shutterstock.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hlinkClick r:id="rId5"/>
                        </a:rPr>
                        <a:t>http://www.shutterstock.com/12324.html</a:t>
                      </a: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.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en-US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73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230034" cy="457200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Calibri" charset="0"/>
                <a:ea typeface="Calibri" charset="0"/>
                <a:cs typeface="Calibri" charset="0"/>
              </a:rPr>
              <a:t>4d. </a:t>
            </a:r>
            <a:r>
              <a:rPr lang="en-US" sz="2800" b="1" dirty="0" smtClean="0">
                <a:latin typeface="Calibri" charset="0"/>
                <a:ea typeface="Calibri" charset="0"/>
                <a:cs typeface="Calibri" charset="0"/>
              </a:rPr>
              <a:t>A few changes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153400" cy="52578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68580" indent="0"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pPr marL="68580" indent="0">
              <a:buNone/>
            </a:pPr>
            <a:endParaRPr lang="en-US" b="1" dirty="0" smtClean="0">
              <a:latin typeface="Calibri" panose="020F0502020204030204" pitchFamily="34" charset="0"/>
            </a:endParaRPr>
          </a:p>
          <a:p>
            <a:pPr marL="68580" indent="0">
              <a:buNone/>
            </a:pPr>
            <a:endParaRPr lang="en-US" b="1" dirty="0" smtClean="0">
              <a:latin typeface="Calibri" panose="020F0502020204030204" pitchFamily="34" charset="0"/>
            </a:endParaRPr>
          </a:p>
          <a:p>
            <a:pPr marL="68580" indent="0">
              <a:buNone/>
            </a:pPr>
            <a:r>
              <a:rPr lang="en-US" b="1" dirty="0" smtClean="0">
                <a:latin typeface="Calibri" panose="020F0502020204030204" pitchFamily="34" charset="0"/>
              </a:rPr>
              <a:t>Also Important</a:t>
            </a:r>
          </a:p>
          <a:p>
            <a:pPr marL="68580" indent="0">
              <a:buNone/>
            </a:pPr>
            <a:r>
              <a:rPr lang="en-US" sz="1400" dirty="0" smtClean="0">
                <a:latin typeface="Calibri" panose="020F0502020204030204" pitchFamily="34" charset="0"/>
              </a:rPr>
              <a:t>Titles of journals to be given in full</a:t>
            </a:r>
            <a:endParaRPr lang="en-US" sz="1400" dirty="0">
              <a:latin typeface="Calibri" panose="020F0502020204030204" pitchFamily="34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746198"/>
              </p:ext>
            </p:extLst>
          </p:nvPr>
        </p:nvGraphicFramePr>
        <p:xfrm>
          <a:off x="762000" y="1295400"/>
          <a:ext cx="7620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Past</a:t>
                      </a:r>
                      <a:r>
                        <a:rPr lang="en-US" baseline="0" dirty="0" smtClean="0"/>
                        <a:t> Practice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Practice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Use of </a:t>
                      </a:r>
                      <a:r>
                        <a:rPr lang="en-US" sz="1400" i="1" dirty="0" smtClean="0">
                          <a:latin typeface="Calibri" panose="020F0502020204030204" pitchFamily="34" charset="0"/>
                        </a:rPr>
                        <a:t>et al. </a:t>
                      </a:r>
                      <a:r>
                        <a:rPr lang="en-US" sz="1400" i="0" dirty="0" smtClean="0">
                          <a:latin typeface="Calibri" panose="020F0502020204030204" pitchFamily="34" charset="0"/>
                        </a:rPr>
                        <a:t>in</a:t>
                      </a:r>
                      <a:r>
                        <a:rPr lang="en-US" sz="1400" i="0" baseline="0" dirty="0" smtClean="0">
                          <a:latin typeface="Calibri" panose="020F0502020204030204" pitchFamily="34" charset="0"/>
                        </a:rPr>
                        <a:t> text</a:t>
                      </a:r>
                      <a:endParaRPr lang="en-US" sz="1400" i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Three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authors or more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Four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authors or more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Use of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i="1" baseline="0" dirty="0" smtClean="0">
                          <a:latin typeface="Calibri" panose="020F0502020204030204" pitchFamily="34" charset="0"/>
                        </a:rPr>
                        <a:t>et al.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in reference list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No standard practice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Seven authors or more. List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 first </a:t>
                      </a:r>
                      <a:r>
                        <a:rPr lang="en-US" sz="1400" i="1" baseline="0" dirty="0" smtClean="0">
                          <a:latin typeface="Calibri" panose="020F0502020204030204" pitchFamily="34" charset="0"/>
                        </a:rPr>
                        <a:t>six et al.</a:t>
                      </a:r>
                      <a:endParaRPr lang="en-US" sz="1400" i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Institutional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authors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Often abbreviated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form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Name to be written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in full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Databases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 (e.g. </a:t>
                      </a:r>
                      <a:r>
                        <a:rPr lang="en-US" sz="1400" baseline="0" dirty="0" err="1" smtClean="0">
                          <a:latin typeface="Calibri" panose="020F0502020204030204" pitchFamily="34" charset="0"/>
                        </a:rPr>
                        <a:t>Faostat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)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Cited by database name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Use responsible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institutions   (e.g. Food and Agriculture Organization of the United Nations)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Photographs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Only a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credit including the copyright holder and the photographer’s name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In addition to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the credit, mention the photographs in the text and number them among the figures, unless they are purely decorative.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39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685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Calibri" charset="0"/>
                <a:ea typeface="Calibri" charset="0"/>
                <a:cs typeface="Calibri" charset="0"/>
              </a:rPr>
              <a:t>4d. Order of entries in the reference list</a:t>
            </a:r>
            <a:endParaRPr lang="en-US" sz="2800" b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143000"/>
            <a:ext cx="8077200" cy="5334000"/>
          </a:xfrm>
        </p:spPr>
        <p:txBody>
          <a:bodyPr/>
          <a:lstStyle/>
          <a:p>
            <a:endParaRPr lang="en-US" sz="1800" dirty="0" smtClean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Entries arranged by alphabetical order.</a:t>
            </a: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Several sources, same author or co-authors: ascending chronological order.</a:t>
            </a: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Same author, same year: alphabetical order by the letter assigned after year. </a:t>
            </a: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Single author listed before multi-author source beginning with same author.</a:t>
            </a: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Several sources with same first author and different co-author: alphabetical order by surname of first author then surname of the other authors.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3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6096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latin typeface="Calibri" charset="0"/>
                <a:ea typeface="Calibri" charset="0"/>
                <a:cs typeface="Calibri" charset="0"/>
              </a:rPr>
              <a:t>5. Reference Management Tools</a:t>
            </a:r>
            <a:endParaRPr lang="en-US" sz="3000" b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01000" cy="48768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The compilation and management of references can be enhanced by the use of a reference management tool that can help: </a:t>
            </a:r>
          </a:p>
          <a:p>
            <a:pPr lvl="1"/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Build and organize libraries from various databases </a:t>
            </a:r>
          </a:p>
          <a:p>
            <a:pPr lvl="1"/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Attach full-text to selected references </a:t>
            </a:r>
          </a:p>
          <a:p>
            <a:pPr lvl="1"/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Insert citations in Word directly from the Endnote Library and have the text instantly formatted according to the selected citation style.</a:t>
            </a:r>
          </a:p>
          <a:p>
            <a:pPr lvl="1"/>
            <a:endParaRPr lang="en-US" sz="18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UN Environment has purchased a multi-user Endnote X8 License. </a:t>
            </a:r>
          </a:p>
          <a:p>
            <a:pPr lvl="1"/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Each author group to have a passkey to an Endnote desktop account.</a:t>
            </a:r>
          </a:p>
          <a:p>
            <a:pPr lvl="1"/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Other members to share through their Endnote online account.</a:t>
            </a:r>
          </a:p>
          <a:p>
            <a:pPr lvl="1"/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Members of the UN Environment Secretariat to be assigned to each group.</a:t>
            </a:r>
          </a:p>
          <a:p>
            <a:pPr lvl="1"/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The owner of the passkey to consolidate the text before submitting to UN Environment Secretariat.  </a:t>
            </a:r>
          </a:p>
          <a:p>
            <a:endParaRPr lang="en-US" sz="20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91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7239000" cy="7620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latin typeface="Calibri" charset="0"/>
                <a:ea typeface="Calibri" charset="0"/>
                <a:cs typeface="Calibri" charset="0"/>
              </a:rPr>
              <a:t>6. Submitting Drafts</a:t>
            </a:r>
            <a:endParaRPr lang="en-US" sz="3000" b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153400" cy="4648200"/>
          </a:xfrm>
        </p:spPr>
        <p:txBody>
          <a:bodyPr/>
          <a:lstStyle/>
          <a:p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Compliance with referencing and style guide.</a:t>
            </a:r>
          </a:p>
          <a:p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Each in-text citation has a corresponding entry in the reference list and vice versa.</a:t>
            </a:r>
          </a:p>
          <a:p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All required permissions have been secured and a copy of evidence submitted as an annex to the manuscript.</a:t>
            </a:r>
          </a:p>
        </p:txBody>
      </p:sp>
    </p:spTree>
    <p:extLst>
      <p:ext uri="{BB962C8B-B14F-4D97-AF65-F5344CB8AC3E}">
        <p14:creationId xmlns:p14="http://schemas.microsoft.com/office/powerpoint/2010/main" val="169343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924800" cy="6858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latin typeface="Calibri" charset="0"/>
                <a:ea typeface="Calibri" charset="0"/>
                <a:cs typeface="Calibri" charset="0"/>
              </a:rPr>
              <a:t>7. Support from UN Environment Secretariat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384829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Topical on-demand literature search.</a:t>
            </a:r>
          </a:p>
          <a:p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Research for Life registration of eligible institutions in eligible countries.</a:t>
            </a:r>
          </a:p>
          <a:p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Plagiarism checking.</a:t>
            </a:r>
          </a:p>
          <a:p>
            <a:pPr lvl="1"/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Purchase of </a:t>
            </a:r>
            <a:r>
              <a:rPr lang="en-US" sz="1800" dirty="0" err="1" smtClean="0">
                <a:latin typeface="Calibri" charset="0"/>
                <a:ea typeface="Calibri" charset="0"/>
                <a:cs typeface="Calibri" charset="0"/>
              </a:rPr>
              <a:t>iThenticate</a:t>
            </a:r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 by UN Secretariat.</a:t>
            </a:r>
          </a:p>
          <a:p>
            <a:pPr lvl="1"/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Training being arranged, hopefully on time for use in the GEO project.</a:t>
            </a:r>
          </a:p>
          <a:p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Citations quality control.</a:t>
            </a:r>
            <a:endParaRPr lang="en-US" sz="20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2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 algn="ctr">
              <a:buNone/>
            </a:pPr>
            <a:r>
              <a:rPr lang="en-US" dirty="0" smtClean="0"/>
              <a:t>Comments and suggestions to: </a:t>
            </a:r>
          </a:p>
          <a:p>
            <a:pPr marL="68580" indent="0" algn="ctr">
              <a:buNone/>
            </a:pPr>
            <a:r>
              <a:rPr lang="en-US" b="1" dirty="0" smtClean="0"/>
              <a:t>angeline.djampou@unep.org 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15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868362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latin typeface="Calibri" charset="0"/>
                <a:ea typeface="Calibri" charset="0"/>
                <a:cs typeface="Calibri" charset="0"/>
              </a:rPr>
              <a:t>Introduction</a:t>
            </a:r>
            <a:endParaRPr lang="en-US" sz="3000" b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135563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Underpinning principle: copyright.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Who created the third-party content – acknowledgment of sources </a:t>
            </a:r>
            <a:endParaRPr lang="en-US" sz="2000" dirty="0" smtClean="0">
              <a:latin typeface="Calibri" charset="0"/>
              <a:ea typeface="Calibri" charset="0"/>
              <a:cs typeface="Calibri" charset="0"/>
            </a:endParaRP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What are the conditions for using it?</a:t>
            </a:r>
          </a:p>
          <a:p>
            <a:pPr lvl="1"/>
            <a:endParaRPr lang="en-US" sz="20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000" dirty="0" smtClean="0"/>
              <a:t>Requirements for ethical and professional writing</a:t>
            </a:r>
          </a:p>
          <a:p>
            <a:endParaRPr lang="en-US" sz="2000" dirty="0" smtClean="0"/>
          </a:p>
          <a:p>
            <a:r>
              <a:rPr lang="en-US" sz="2000" dirty="0" smtClean="0"/>
              <a:t>Credibility of UN Environment publications</a:t>
            </a:r>
          </a:p>
          <a:p>
            <a:endParaRPr lang="en-US" sz="2000" dirty="0" smtClean="0"/>
          </a:p>
          <a:p>
            <a:r>
              <a:rPr lang="en-US" sz="2000" dirty="0" smtClean="0"/>
              <a:t>Harmonization in referencing and style of UN Environment publications</a:t>
            </a:r>
          </a:p>
          <a:p>
            <a:endParaRPr lang="en-US" sz="2000" dirty="0" smtClean="0"/>
          </a:p>
          <a:p>
            <a:r>
              <a:rPr lang="en-US" sz="2000" dirty="0" smtClean="0"/>
              <a:t>Compliance with the United Nations editorial guidelines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157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543800" cy="762000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1. Selecting </a:t>
            </a:r>
            <a:r>
              <a:rPr lang="en-US" sz="3000" b="1" dirty="0"/>
              <a:t>R</a:t>
            </a:r>
            <a:r>
              <a:rPr lang="en-US" sz="3000" b="1" dirty="0" smtClean="0"/>
              <a:t>eferences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543800" cy="4724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Multiple document types with scientific content: books, reports, journal articles, etc. </a:t>
            </a:r>
          </a:p>
          <a:p>
            <a:endParaRPr lang="en-US" sz="2000" dirty="0"/>
          </a:p>
          <a:p>
            <a:r>
              <a:rPr lang="en-US" sz="2000" dirty="0" smtClean="0"/>
              <a:t>Multiple sources: paid sources, free sources, open access sources, various repositories, etc.</a:t>
            </a:r>
          </a:p>
          <a:p>
            <a:endParaRPr lang="en-US" sz="2000" dirty="0"/>
          </a:p>
          <a:p>
            <a:r>
              <a:rPr lang="en-US" sz="2000" dirty="0" smtClean="0"/>
              <a:t>Things to consider: reputation, impact factor, etc. 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8148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67700" cy="9144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1a. Selecting References: Free and Open Access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077200" cy="510540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Free sources and copyrighted sources: Various reports from the United Nations and non-governmental organizations</a:t>
            </a:r>
          </a:p>
          <a:p>
            <a:endParaRPr lang="en-US" sz="2000" dirty="0"/>
          </a:p>
          <a:p>
            <a:r>
              <a:rPr lang="en-US" sz="2000" dirty="0" smtClean="0"/>
              <a:t>Open access sources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  <a:p>
            <a:pPr lvl="1">
              <a:buFont typeface="Wingdings" charset="2"/>
              <a:buChar char="§"/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Creative Commons: </a:t>
            </a:r>
            <a:r>
              <a:rPr lang="en-US" sz="1600" u="sng" dirty="0">
                <a:hlinkClick r:id="rId2"/>
              </a:rPr>
              <a:t>http://creativecommons.org</a:t>
            </a:r>
            <a:r>
              <a:rPr lang="en-US" sz="1800" dirty="0"/>
              <a:t>.</a:t>
            </a:r>
            <a:endParaRPr lang="en-US" sz="1800" dirty="0">
              <a:latin typeface="Calibri" charset="0"/>
              <a:ea typeface="Calibri" charset="0"/>
              <a:cs typeface="Calibri" charset="0"/>
            </a:endParaRPr>
          </a:p>
          <a:p>
            <a:pPr lvl="1">
              <a:buFont typeface="Wingdings" charset="2"/>
              <a:buChar char="§"/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Directory of Open Access Journals: </a:t>
            </a:r>
            <a:r>
              <a:rPr lang="en-US" sz="1600" u="sng" dirty="0">
                <a:hlinkClick r:id="rId3"/>
              </a:rPr>
              <a:t>www.doaj.org</a:t>
            </a:r>
            <a:r>
              <a:rPr lang="en-US" sz="1800" dirty="0"/>
              <a:t>. </a:t>
            </a:r>
            <a:endParaRPr lang="en-US" sz="1800" dirty="0">
              <a:latin typeface="Calibri" charset="0"/>
              <a:ea typeface="Calibri" charset="0"/>
              <a:cs typeface="Calibri" charset="0"/>
            </a:endParaRPr>
          </a:p>
          <a:p>
            <a:pPr lvl="1">
              <a:buFont typeface="Wingdings" charset="2"/>
              <a:buChar char="§"/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The Public Library of Science (PLOS): </a:t>
            </a:r>
            <a:r>
              <a:rPr lang="en-US" sz="1600" u="sng" dirty="0">
                <a:hlinkClick r:id="rId4"/>
              </a:rPr>
              <a:t>https://www.plos.org</a:t>
            </a:r>
            <a:r>
              <a:rPr lang="en-US" sz="1800" dirty="0"/>
              <a:t>.</a:t>
            </a:r>
          </a:p>
          <a:p>
            <a:pPr lvl="1">
              <a:buFont typeface="Wingdings" charset="2"/>
              <a:buChar char="§"/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Open access from traditional publishers: </a:t>
            </a:r>
            <a:r>
              <a:rPr lang="en-US" sz="1600" u="sng" dirty="0">
                <a:hlinkClick r:id="rId5"/>
              </a:rPr>
              <a:t>https://www.elsevier.com/about/open-science</a:t>
            </a:r>
            <a:r>
              <a:rPr lang="en-US" sz="1800" dirty="0"/>
              <a:t> ; </a:t>
            </a:r>
            <a:r>
              <a:rPr lang="en-US" sz="1600" u="sng" dirty="0">
                <a:hlinkClick r:id="rId6"/>
              </a:rPr>
              <a:t>https://www.springeropen.com/journals</a:t>
            </a:r>
            <a:r>
              <a:rPr lang="en-US" sz="1600" dirty="0"/>
              <a:t> </a:t>
            </a:r>
            <a:endParaRPr lang="en-US" sz="1600" dirty="0">
              <a:latin typeface="Calibri" charset="0"/>
              <a:ea typeface="Calibri" charset="0"/>
              <a:cs typeface="Calibri" charset="0"/>
            </a:endParaRPr>
          </a:p>
          <a:p>
            <a:pPr lvl="1">
              <a:buFont typeface="Wingdings" charset="2"/>
              <a:buChar char="§"/>
            </a:pPr>
            <a:endParaRPr lang="en-US" sz="1800" dirty="0">
              <a:latin typeface="Calibri" charset="0"/>
              <a:ea typeface="Calibri" charset="0"/>
              <a:cs typeface="Calibri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1762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914400"/>
          </a:xfrm>
        </p:spPr>
        <p:txBody>
          <a:bodyPr>
            <a:noAutofit/>
          </a:bodyPr>
          <a:lstStyle/>
          <a:p>
            <a:r>
              <a:rPr lang="en-US" sz="3000" b="1" dirty="0" smtClean="0"/>
              <a:t>1b. Selecting References</a:t>
            </a:r>
            <a:r>
              <a:rPr lang="en-US" sz="3000" b="1" dirty="0"/>
              <a:t>: </a:t>
            </a:r>
            <a:r>
              <a:rPr lang="en-US" sz="3000" b="1" dirty="0" smtClean="0"/>
              <a:t>Citations Repository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953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Compilation of the sources used in the GEO-6 regional assessments with links to and/or PDFs where applicable.</a:t>
            </a:r>
          </a:p>
          <a:p>
            <a:endParaRPr lang="en-US" dirty="0"/>
          </a:p>
          <a:p>
            <a:r>
              <a:rPr lang="en-US" dirty="0" smtClean="0"/>
              <a:t>Available at </a:t>
            </a:r>
            <a:r>
              <a:rPr lang="en-US" dirty="0" smtClean="0">
                <a:hlinkClick r:id="rId2"/>
              </a:rPr>
              <a:t>www.unep.org/publications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Good place to start.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51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077200" cy="609600"/>
          </a:xfrm>
        </p:spPr>
        <p:txBody>
          <a:bodyPr>
            <a:noAutofit/>
          </a:bodyPr>
          <a:lstStyle/>
          <a:p>
            <a:r>
              <a:rPr lang="en-US" sz="3000" b="1" dirty="0" smtClean="0"/>
              <a:t>1c. Selecting References</a:t>
            </a:r>
            <a:r>
              <a:rPr lang="en-US" sz="3000" b="1" dirty="0"/>
              <a:t>: </a:t>
            </a:r>
            <a:r>
              <a:rPr lang="en-US" sz="3000" b="1" dirty="0" smtClean="0"/>
              <a:t>OARE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696200" cy="5181600"/>
          </a:xfrm>
        </p:spPr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r>
              <a:rPr lang="en-US" sz="2000" dirty="0" smtClean="0"/>
              <a:t>OARE is the Online Access to Research in the Environment, founded by the UN Environment in 2006 in </a:t>
            </a:r>
            <a:r>
              <a:rPr lang="en-US" sz="2000" dirty="0"/>
              <a:t>partnership with Yale </a:t>
            </a:r>
            <a:r>
              <a:rPr lang="en-US" sz="2000" dirty="0" smtClean="0"/>
              <a:t>University </a:t>
            </a:r>
            <a:r>
              <a:rPr lang="en-US" sz="2000" dirty="0"/>
              <a:t>and up to 60 </a:t>
            </a:r>
            <a:r>
              <a:rPr lang="en-US" sz="2000" dirty="0" smtClean="0"/>
              <a:t>publishers.</a:t>
            </a:r>
          </a:p>
          <a:p>
            <a:endParaRPr lang="en-US" sz="2000" dirty="0"/>
          </a:p>
          <a:p>
            <a:r>
              <a:rPr lang="en-US" sz="2000" dirty="0" smtClean="0"/>
              <a:t>OARE is part of </a:t>
            </a:r>
            <a:r>
              <a:rPr lang="en-US" sz="2000" dirty="0"/>
              <a:t>the Research for Life (R4L) </a:t>
            </a:r>
            <a:r>
              <a:rPr lang="en-US" sz="2000" dirty="0" smtClean="0"/>
              <a:t>partnership which provides free or low cost peer-reviewed content to academic, government and research institutions in the developing world through four research </a:t>
            </a:r>
            <a:r>
              <a:rPr lang="en-US" sz="2000" dirty="0" err="1" smtClean="0"/>
              <a:t>programmes</a:t>
            </a:r>
            <a:r>
              <a:rPr lang="en-US" sz="2000" dirty="0" smtClean="0"/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>
              <a:latin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Calibri" panose="020F0502020204030204" pitchFamily="34" charset="0"/>
              </a:rPr>
              <a:t>Access </a:t>
            </a:r>
            <a:r>
              <a:rPr lang="en-US" sz="1800" dirty="0">
                <a:latin typeface="Calibri" panose="020F0502020204030204" pitchFamily="34" charset="0"/>
              </a:rPr>
              <a:t>to Global Online Research in Agriculture (AGORA) – FAO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</a:rPr>
              <a:t>Access to Research in Health (HINARI) – WHO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</a:rPr>
              <a:t>Access to Research for Development and Innovation (ARDI) – WIPO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</a:rPr>
              <a:t>Online Access to Research in the Environment (OARE) – UNEP</a:t>
            </a:r>
          </a:p>
          <a:p>
            <a:endParaRPr lang="en-US" sz="2000" dirty="0" smtClean="0"/>
          </a:p>
          <a:p>
            <a:r>
              <a:rPr lang="en-US" sz="2000" dirty="0" smtClean="0"/>
              <a:t>The Research for Life partnership includes: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Calibri" panose="020F0502020204030204" pitchFamily="34" charset="0"/>
              </a:rPr>
              <a:t>United Nations agencies (WHO, UNEP, AGORA and WIPO)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Calibri" panose="020F0502020204030204" pitchFamily="34" charset="0"/>
              </a:rPr>
              <a:t>Yale and Cornell Universities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Calibri" panose="020F0502020204030204" pitchFamily="34" charset="0"/>
              </a:rPr>
              <a:t>Publishers (the Association of Scientific, Technical &amp; Medical Publishers and up to 185 international scientific publishers).  </a:t>
            </a:r>
            <a:endParaRPr lang="en-US" sz="1800" dirty="0">
              <a:latin typeface="Calibri" panose="020F0502020204030204" pitchFamily="34" charset="0"/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074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609600"/>
          </a:xfrm>
        </p:spPr>
        <p:txBody>
          <a:bodyPr>
            <a:normAutofit/>
          </a:bodyPr>
          <a:lstStyle/>
          <a:p>
            <a:r>
              <a:rPr lang="en-US" sz="2800" b="1" dirty="0"/>
              <a:t>1c. Selecting References: </a:t>
            </a:r>
            <a:r>
              <a:rPr lang="en-US" sz="2800" b="1" dirty="0" smtClean="0"/>
              <a:t>OARE (cont.)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8768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Calibri" panose="020F0502020204030204" pitchFamily="34" charset="0"/>
              </a:rPr>
              <a:t>OARE: Up to 10,000 journals, 21,000 e-books 55 other resources to 2,900 institutions. </a:t>
            </a:r>
          </a:p>
          <a:p>
            <a:r>
              <a:rPr lang="en-US" sz="1800" dirty="0" smtClean="0">
                <a:latin typeface="Calibri" panose="020F0502020204030204" pitchFamily="34" charset="0"/>
              </a:rPr>
              <a:t>R4L provides access to up to 77,000 peer-reviewed journals, books and databases to 8,200 institutions in more than 115 low and middle income countries. </a:t>
            </a:r>
          </a:p>
          <a:p>
            <a:r>
              <a:rPr lang="en-US" sz="1800" dirty="0" smtClean="0">
                <a:latin typeface="Calibri" panose="020F0502020204030204" pitchFamily="34" charset="0"/>
              </a:rPr>
              <a:t>Some institutions may qualify to register for more than one </a:t>
            </a:r>
            <a:r>
              <a:rPr lang="en-US" sz="1800" dirty="0" err="1" smtClean="0">
                <a:latin typeface="Calibri" panose="020F0502020204030204" pitchFamily="34" charset="0"/>
              </a:rPr>
              <a:t>programme</a:t>
            </a:r>
            <a:r>
              <a:rPr lang="en-US" sz="1800" dirty="0" smtClean="0">
                <a:latin typeface="Calibri" panose="020F0502020204030204" pitchFamily="34" charset="0"/>
              </a:rPr>
              <a:t>.</a:t>
            </a:r>
          </a:p>
          <a:p>
            <a:r>
              <a:rPr lang="en-US" sz="1800" dirty="0" smtClean="0">
                <a:latin typeface="Calibri" panose="020F0502020204030204" pitchFamily="34" charset="0"/>
              </a:rPr>
              <a:t>Eligible countries are categories into two groups:  Category A (free access) and </a:t>
            </a:r>
            <a:r>
              <a:rPr lang="en-US" sz="1800" dirty="0">
                <a:latin typeface="Calibri" panose="020F0502020204030204" pitchFamily="34" charset="0"/>
              </a:rPr>
              <a:t>C</a:t>
            </a:r>
            <a:r>
              <a:rPr lang="en-US" sz="1800" dirty="0" smtClean="0">
                <a:latin typeface="Calibri" panose="020F0502020204030204" pitchFamily="34" charset="0"/>
              </a:rPr>
              <a:t>ategory B (low cost access – US$ 1,000 per institution per year)</a:t>
            </a:r>
          </a:p>
          <a:p>
            <a:pPr lvl="1"/>
            <a:endParaRPr lang="en-US" sz="1800" dirty="0" smtClean="0">
              <a:latin typeface="Calibri" panose="020F0502020204030204" pitchFamily="34" charset="0"/>
            </a:endParaRPr>
          </a:p>
          <a:p>
            <a:r>
              <a:rPr lang="en-US" sz="1800" dirty="0" smtClean="0">
                <a:latin typeface="Calibri" panose="020F0502020204030204" pitchFamily="34" charset="0"/>
              </a:rPr>
              <a:t>Currently </a:t>
            </a:r>
            <a:r>
              <a:rPr lang="en-US" sz="1800" dirty="0">
                <a:latin typeface="Calibri" panose="020F0502020204030204" pitchFamily="34" charset="0"/>
              </a:rPr>
              <a:t>registered institutions: </a:t>
            </a:r>
            <a:r>
              <a:rPr lang="en-US" sz="1800" dirty="0">
                <a:latin typeface="Calibri" panose="020F0502020204030204" pitchFamily="34" charset="0"/>
                <a:hlinkClick r:id="rId2"/>
              </a:rPr>
              <a:t>http://www.research4life.org/institutions-registered</a:t>
            </a:r>
            <a:r>
              <a:rPr lang="en-US" sz="1800" dirty="0" smtClean="0">
                <a:latin typeface="Calibri" panose="020F0502020204030204" pitchFamily="34" charset="0"/>
                <a:hlinkClick r:id="rId2"/>
              </a:rPr>
              <a:t>/</a:t>
            </a:r>
            <a:endParaRPr lang="en-US" sz="1800" dirty="0" smtClean="0">
              <a:latin typeface="Calibri" panose="020F0502020204030204" pitchFamily="34" charset="0"/>
            </a:endParaRPr>
          </a:p>
          <a:p>
            <a:endParaRPr lang="en-US" sz="1800" dirty="0">
              <a:latin typeface="Calibri" panose="020F0502020204030204" pitchFamily="34" charset="0"/>
            </a:endParaRPr>
          </a:p>
          <a:p>
            <a:r>
              <a:rPr lang="en-US" sz="1800" dirty="0" smtClean="0">
                <a:latin typeface="Calibri" panose="020F0502020204030204" pitchFamily="34" charset="0"/>
              </a:rPr>
              <a:t>How </a:t>
            </a:r>
            <a:r>
              <a:rPr lang="en-US" sz="1800" dirty="0">
                <a:latin typeface="Calibri" panose="020F0502020204030204" pitchFamily="34" charset="0"/>
              </a:rPr>
              <a:t>to register: </a:t>
            </a:r>
            <a:r>
              <a:rPr lang="en-US" sz="1800" dirty="0">
                <a:latin typeface="Calibri" panose="020F0502020204030204" pitchFamily="34" charset="0"/>
                <a:hlinkClick r:id="rId3"/>
              </a:rPr>
              <a:t>http://www.research4life.org/howtoregister2</a:t>
            </a:r>
            <a:r>
              <a:rPr lang="en-US" sz="1800" dirty="0" smtClean="0">
                <a:latin typeface="Calibri" panose="020F0502020204030204" pitchFamily="34" charset="0"/>
                <a:hlinkClick r:id="rId3"/>
              </a:rPr>
              <a:t>/</a:t>
            </a:r>
            <a:endParaRPr lang="en-US" sz="1800" dirty="0" smtClean="0">
              <a:latin typeface="Calibri" panose="020F0502020204030204" pitchFamily="34" charset="0"/>
            </a:endParaRPr>
          </a:p>
          <a:p>
            <a:endParaRPr lang="en-US" sz="1800" dirty="0" smtClean="0">
              <a:latin typeface="Calibri" panose="020F0502020204030204" pitchFamily="34" charset="0"/>
            </a:endParaRPr>
          </a:p>
          <a:p>
            <a:pPr lvl="1"/>
            <a:endParaRPr lang="en-US" sz="1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71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06234" cy="4572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Calibri" panose="020F0502020204030204" pitchFamily="34" charset="0"/>
              </a:rPr>
              <a:t>Category A countries: Free Access to OARE Resources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924800" cy="4876800"/>
          </a:xfrm>
        </p:spPr>
        <p:txBody>
          <a:bodyPr numCol="4"/>
          <a:lstStyle/>
          <a:p>
            <a:r>
              <a:rPr lang="en-US" sz="1200" dirty="0" smtClean="0"/>
              <a:t>Afghanistan</a:t>
            </a:r>
          </a:p>
          <a:p>
            <a:r>
              <a:rPr lang="en-US" sz="1200" dirty="0" smtClean="0"/>
              <a:t>Angola</a:t>
            </a:r>
          </a:p>
          <a:p>
            <a:r>
              <a:rPr lang="en-US" sz="1200" dirty="0" smtClean="0"/>
              <a:t>Bangladesh</a:t>
            </a:r>
          </a:p>
          <a:p>
            <a:r>
              <a:rPr lang="en-US" sz="1200" dirty="0" smtClean="0"/>
              <a:t>Belize</a:t>
            </a:r>
          </a:p>
          <a:p>
            <a:r>
              <a:rPr lang="en-US" sz="1200" dirty="0" smtClean="0"/>
              <a:t>Benin</a:t>
            </a:r>
          </a:p>
          <a:p>
            <a:r>
              <a:rPr lang="en-US" sz="1200" dirty="0" smtClean="0"/>
              <a:t>Bhutan</a:t>
            </a:r>
          </a:p>
          <a:p>
            <a:r>
              <a:rPr lang="en-US" sz="1200" dirty="0" smtClean="0"/>
              <a:t>Burkina Faso</a:t>
            </a:r>
          </a:p>
          <a:p>
            <a:r>
              <a:rPr lang="en-US" sz="1200" dirty="0" smtClean="0"/>
              <a:t>Burundi</a:t>
            </a:r>
          </a:p>
          <a:p>
            <a:r>
              <a:rPr lang="en-US" sz="1200" dirty="0" smtClean="0"/>
              <a:t>Cambodia</a:t>
            </a:r>
          </a:p>
          <a:p>
            <a:r>
              <a:rPr lang="en-US" sz="1200" dirty="0" smtClean="0"/>
              <a:t>Cameroon</a:t>
            </a:r>
          </a:p>
          <a:p>
            <a:r>
              <a:rPr lang="en-US" sz="1200" dirty="0" smtClean="0"/>
              <a:t>Cabo Verde</a:t>
            </a:r>
          </a:p>
          <a:p>
            <a:r>
              <a:rPr lang="en-US" sz="1200" dirty="0" smtClean="0"/>
              <a:t>Central African Republic</a:t>
            </a:r>
          </a:p>
          <a:p>
            <a:r>
              <a:rPr lang="en-US" sz="1200" dirty="0" smtClean="0"/>
              <a:t>Chad</a:t>
            </a:r>
          </a:p>
          <a:p>
            <a:r>
              <a:rPr lang="en-US" sz="1200" dirty="0" smtClean="0"/>
              <a:t>Comoros</a:t>
            </a:r>
          </a:p>
          <a:p>
            <a:r>
              <a:rPr lang="en-US" sz="1200" dirty="0" smtClean="0"/>
              <a:t>Congo</a:t>
            </a:r>
          </a:p>
          <a:p>
            <a:r>
              <a:rPr lang="en-US" sz="1200" dirty="0" smtClean="0"/>
              <a:t>Cote d’Ivoire</a:t>
            </a:r>
          </a:p>
          <a:p>
            <a:r>
              <a:rPr lang="en-US" sz="1200" dirty="0" smtClean="0"/>
              <a:t>Democratic People’s Republic of Korea</a:t>
            </a:r>
          </a:p>
          <a:p>
            <a:r>
              <a:rPr lang="en-US" sz="1200" dirty="0" smtClean="0"/>
              <a:t>Democratic Republic of the Congo</a:t>
            </a:r>
          </a:p>
          <a:p>
            <a:r>
              <a:rPr lang="en-US" sz="1200" dirty="0" smtClean="0"/>
              <a:t>Djibouti</a:t>
            </a:r>
          </a:p>
          <a:p>
            <a:r>
              <a:rPr lang="en-US" sz="1200" dirty="0" smtClean="0"/>
              <a:t>Equatorial Guinea</a:t>
            </a:r>
          </a:p>
          <a:p>
            <a:r>
              <a:rPr lang="en-US" sz="1200" dirty="0" smtClean="0"/>
              <a:t>Eritrea</a:t>
            </a:r>
          </a:p>
          <a:p>
            <a:r>
              <a:rPr lang="en-US" sz="1200" dirty="0" smtClean="0"/>
              <a:t>Ethiopia</a:t>
            </a:r>
          </a:p>
          <a:p>
            <a:r>
              <a:rPr lang="en-US" sz="1200" dirty="0" smtClean="0"/>
              <a:t>Gambia</a:t>
            </a:r>
          </a:p>
          <a:p>
            <a:r>
              <a:rPr lang="en-US" sz="1200" dirty="0" smtClean="0"/>
              <a:t>Ghana</a:t>
            </a:r>
          </a:p>
          <a:p>
            <a:r>
              <a:rPr lang="en-US" sz="1200" dirty="0" smtClean="0"/>
              <a:t>Guatemala</a:t>
            </a:r>
          </a:p>
          <a:p>
            <a:r>
              <a:rPr lang="en-US" sz="1200" dirty="0" smtClean="0"/>
              <a:t>Guinea</a:t>
            </a:r>
          </a:p>
          <a:p>
            <a:r>
              <a:rPr lang="en-US" sz="1200" dirty="0" smtClean="0"/>
              <a:t>Guinea-Bissau</a:t>
            </a:r>
          </a:p>
          <a:p>
            <a:r>
              <a:rPr lang="en-US" sz="1200" dirty="0" smtClean="0"/>
              <a:t>Haiti</a:t>
            </a:r>
          </a:p>
          <a:p>
            <a:r>
              <a:rPr lang="en-US" sz="1200" dirty="0" smtClean="0"/>
              <a:t>Honduras</a:t>
            </a:r>
          </a:p>
          <a:p>
            <a:r>
              <a:rPr lang="en-US" sz="1200" dirty="0" smtClean="0"/>
              <a:t>Kenya</a:t>
            </a:r>
          </a:p>
          <a:p>
            <a:r>
              <a:rPr lang="en-US" sz="1200" dirty="0" smtClean="0"/>
              <a:t>Kiribati</a:t>
            </a:r>
          </a:p>
          <a:p>
            <a:r>
              <a:rPr lang="en-US" sz="1200" dirty="0" smtClean="0"/>
              <a:t>Kyrgyzstan</a:t>
            </a:r>
          </a:p>
          <a:p>
            <a:r>
              <a:rPr lang="en-US" sz="1200" dirty="0" smtClean="0"/>
              <a:t>Lao People’s Democratic Republic</a:t>
            </a:r>
          </a:p>
          <a:p>
            <a:r>
              <a:rPr lang="en-US" sz="1200" dirty="0" smtClean="0"/>
              <a:t>Lesotho</a:t>
            </a:r>
          </a:p>
          <a:p>
            <a:r>
              <a:rPr lang="en-US" sz="1200" dirty="0" smtClean="0"/>
              <a:t>Liberia</a:t>
            </a:r>
          </a:p>
          <a:p>
            <a:r>
              <a:rPr lang="en-US" sz="1200" dirty="0" smtClean="0"/>
              <a:t>Madagascar</a:t>
            </a:r>
          </a:p>
          <a:p>
            <a:r>
              <a:rPr lang="en-US" sz="1200" dirty="0" smtClean="0"/>
              <a:t>Malawi</a:t>
            </a:r>
          </a:p>
          <a:p>
            <a:r>
              <a:rPr lang="en-US" sz="1200" dirty="0" smtClean="0"/>
              <a:t>Mali</a:t>
            </a:r>
          </a:p>
          <a:p>
            <a:r>
              <a:rPr lang="en-US" sz="1200" dirty="0" smtClean="0"/>
              <a:t>Mauritania</a:t>
            </a:r>
          </a:p>
          <a:p>
            <a:r>
              <a:rPr lang="en-US" sz="1200" dirty="0"/>
              <a:t>Micronesia (Federated States of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Morocco</a:t>
            </a:r>
          </a:p>
          <a:p>
            <a:r>
              <a:rPr lang="en-US" sz="1200" dirty="0" smtClean="0"/>
              <a:t>Mozambique</a:t>
            </a:r>
          </a:p>
          <a:p>
            <a:r>
              <a:rPr lang="en-US" sz="1200" dirty="0"/>
              <a:t>Myanmar</a:t>
            </a:r>
          </a:p>
          <a:p>
            <a:r>
              <a:rPr lang="en-US" sz="1200" dirty="0" smtClean="0"/>
              <a:t>Namibia</a:t>
            </a:r>
          </a:p>
          <a:p>
            <a:r>
              <a:rPr lang="en-US" sz="1200" dirty="0" smtClean="0"/>
              <a:t>Nepal</a:t>
            </a:r>
          </a:p>
          <a:p>
            <a:r>
              <a:rPr lang="en-US" sz="1200" dirty="0" smtClean="0"/>
              <a:t>Nicaragua</a:t>
            </a:r>
          </a:p>
          <a:p>
            <a:r>
              <a:rPr lang="en-US" sz="1200" dirty="0" smtClean="0"/>
              <a:t>Niger</a:t>
            </a:r>
          </a:p>
          <a:p>
            <a:r>
              <a:rPr lang="en-US" sz="1200" dirty="0"/>
              <a:t>Papua New Guinea</a:t>
            </a:r>
          </a:p>
          <a:p>
            <a:r>
              <a:rPr lang="en-US" sz="1200" dirty="0"/>
              <a:t>Republic of Moldova</a:t>
            </a:r>
          </a:p>
          <a:p>
            <a:r>
              <a:rPr lang="en-US" sz="1200" dirty="0" smtClean="0"/>
              <a:t>Rwanda</a:t>
            </a:r>
          </a:p>
          <a:p>
            <a:r>
              <a:rPr lang="en-US" sz="1200" dirty="0" smtClean="0"/>
              <a:t>Samoa</a:t>
            </a:r>
          </a:p>
          <a:p>
            <a:r>
              <a:rPr lang="en-US" sz="1200" dirty="0"/>
              <a:t>São Tome and Principe</a:t>
            </a:r>
          </a:p>
          <a:p>
            <a:r>
              <a:rPr lang="en-US" sz="1200" dirty="0" err="1" smtClean="0"/>
              <a:t>Senega</a:t>
            </a:r>
            <a:endParaRPr lang="en-US" sz="1200" dirty="0" smtClean="0"/>
          </a:p>
          <a:p>
            <a:r>
              <a:rPr lang="en-US" sz="1200" dirty="0" smtClean="0"/>
              <a:t>Sierra Leone</a:t>
            </a:r>
          </a:p>
          <a:p>
            <a:r>
              <a:rPr lang="en-US" sz="1200" dirty="0" smtClean="0"/>
              <a:t>Solomon Islands</a:t>
            </a:r>
          </a:p>
          <a:p>
            <a:r>
              <a:rPr lang="en-US" sz="1200" dirty="0" smtClean="0"/>
              <a:t>Somalia</a:t>
            </a:r>
          </a:p>
          <a:p>
            <a:r>
              <a:rPr lang="en-US" sz="1200" dirty="0" smtClean="0"/>
              <a:t>South Sudan</a:t>
            </a:r>
          </a:p>
          <a:p>
            <a:r>
              <a:rPr lang="en-US" sz="1200" dirty="0" smtClean="0"/>
              <a:t>Sudan</a:t>
            </a:r>
          </a:p>
          <a:p>
            <a:r>
              <a:rPr lang="en-US" sz="1200" dirty="0" smtClean="0"/>
              <a:t>Swaziland</a:t>
            </a:r>
          </a:p>
          <a:p>
            <a:r>
              <a:rPr lang="en-US" sz="1200" dirty="0"/>
              <a:t>Syrian Arab Republic</a:t>
            </a:r>
          </a:p>
          <a:p>
            <a:r>
              <a:rPr lang="en-US" sz="1200" dirty="0"/>
              <a:t>Tajikistan</a:t>
            </a:r>
          </a:p>
          <a:p>
            <a:r>
              <a:rPr lang="en-US" sz="1200" dirty="0"/>
              <a:t>Timor-Leste</a:t>
            </a:r>
          </a:p>
          <a:p>
            <a:r>
              <a:rPr lang="en-US" sz="1200" dirty="0" smtClean="0"/>
              <a:t>Togo</a:t>
            </a:r>
          </a:p>
          <a:p>
            <a:r>
              <a:rPr lang="en-US" sz="1200" dirty="0" smtClean="0"/>
              <a:t>Tokelau</a:t>
            </a:r>
          </a:p>
          <a:p>
            <a:r>
              <a:rPr lang="en-US" sz="1200" dirty="0" smtClean="0"/>
              <a:t>Tuvalu</a:t>
            </a:r>
          </a:p>
          <a:p>
            <a:r>
              <a:rPr lang="en-US" sz="1200" dirty="0" smtClean="0"/>
              <a:t>Uganda</a:t>
            </a:r>
          </a:p>
          <a:p>
            <a:r>
              <a:rPr lang="en-US" sz="1200" dirty="0" smtClean="0"/>
              <a:t>United Republic of Tanzania</a:t>
            </a:r>
          </a:p>
          <a:p>
            <a:r>
              <a:rPr lang="en-US" sz="1200" dirty="0"/>
              <a:t>Uzbekistan</a:t>
            </a:r>
          </a:p>
          <a:p>
            <a:r>
              <a:rPr lang="en-US" sz="1200" dirty="0" smtClean="0"/>
              <a:t>Vanuatu</a:t>
            </a:r>
          </a:p>
          <a:p>
            <a:r>
              <a:rPr lang="en-US" sz="1200" dirty="0" smtClean="0"/>
              <a:t>Viet Nam</a:t>
            </a:r>
          </a:p>
          <a:p>
            <a:r>
              <a:rPr lang="en-US" sz="1200" dirty="0" smtClean="0"/>
              <a:t>Yemen</a:t>
            </a:r>
          </a:p>
          <a:p>
            <a:r>
              <a:rPr lang="en-US" sz="1200" dirty="0" smtClean="0"/>
              <a:t>Zambia</a:t>
            </a:r>
          </a:p>
          <a:p>
            <a:r>
              <a:rPr lang="en-US" sz="1200" dirty="0" smtClean="0"/>
              <a:t>Zimbabwe</a:t>
            </a:r>
            <a:endParaRPr lang="en-US" sz="1200" dirty="0"/>
          </a:p>
          <a:p>
            <a:endParaRPr lang="en-US" sz="1200" dirty="0" smtClean="0"/>
          </a:p>
          <a:p>
            <a:endParaRPr lang="en-US" sz="1200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84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2170</TotalTime>
  <Words>2641</Words>
  <Application>Microsoft Office PowerPoint</Application>
  <PresentationFormat>On-screen Show (4:3)</PresentationFormat>
  <Paragraphs>430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Calibri</vt:lpstr>
      <vt:lpstr>Century Gothic</vt:lpstr>
      <vt:lpstr>Courier New</vt:lpstr>
      <vt:lpstr>Times</vt:lpstr>
      <vt:lpstr>Wingdings</vt:lpstr>
      <vt:lpstr>Wingdings 2</vt:lpstr>
      <vt:lpstr>Austin</vt:lpstr>
      <vt:lpstr>Guidance on Citations, Referencing, and Style Guide for  UN Environment Publications </vt:lpstr>
      <vt:lpstr>Content</vt:lpstr>
      <vt:lpstr>Introduction</vt:lpstr>
      <vt:lpstr>1. Selecting References</vt:lpstr>
      <vt:lpstr>1a. Selecting References: Free and Open Access</vt:lpstr>
      <vt:lpstr>1b. Selecting References: Citations Repository</vt:lpstr>
      <vt:lpstr>1c. Selecting References: OARE</vt:lpstr>
      <vt:lpstr>1c. Selecting References: OARE (cont.)</vt:lpstr>
      <vt:lpstr>Category A countries: Free Access to OARE Resources</vt:lpstr>
      <vt:lpstr>Category B countries: Low Cost Access to OARE Resources</vt:lpstr>
      <vt:lpstr>2. Permissions</vt:lpstr>
      <vt:lpstr>2. Permissions (cont.)</vt:lpstr>
      <vt:lpstr>2. Permissions (cont.)</vt:lpstr>
      <vt:lpstr>3. Style Guide </vt:lpstr>
      <vt:lpstr>3a. Style Guide: Headings and Subheadings</vt:lpstr>
      <vt:lpstr>3b. Style Guide: Numbers</vt:lpstr>
      <vt:lpstr>3c. Style Guide: Abbreviations</vt:lpstr>
      <vt:lpstr>3d. Style Guide: Spelling</vt:lpstr>
      <vt:lpstr>4. Attribution</vt:lpstr>
      <vt:lpstr>4a. Attribution: In-text Citation</vt:lpstr>
      <vt:lpstr>4b. Attribution: Types and Number of Authors</vt:lpstr>
      <vt:lpstr>4c. Attribution: Types of Sources</vt:lpstr>
      <vt:lpstr>4c. Attribution: Types of Sources (cont.)</vt:lpstr>
      <vt:lpstr>4d. A few changes</vt:lpstr>
      <vt:lpstr>4d. Order of entries in the reference list</vt:lpstr>
      <vt:lpstr>5. Reference Management Tools</vt:lpstr>
      <vt:lpstr>6. Submitting Drafts</vt:lpstr>
      <vt:lpstr>7. Support from UN Environment Secretariat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Guidance on Citations, Referencing, and Style Guide for  UN Environment Publications</dc:title>
  <dc:creator>Angeline Djampou</dc:creator>
  <cp:lastModifiedBy>Farah Nadiah Mohd Noor</cp:lastModifiedBy>
  <cp:revision>103</cp:revision>
  <cp:lastPrinted>2016-12-06T10:51:43Z</cp:lastPrinted>
  <dcterms:created xsi:type="dcterms:W3CDTF">2016-12-05T10:20:26Z</dcterms:created>
  <dcterms:modified xsi:type="dcterms:W3CDTF">2018-03-01T02:24:28Z</dcterms:modified>
</cp:coreProperties>
</file>