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1" r:id="rId6"/>
    <p:sldId id="259" r:id="rId7"/>
    <p:sldId id="286" r:id="rId8"/>
    <p:sldId id="260" r:id="rId9"/>
    <p:sldId id="263" r:id="rId10"/>
    <p:sldId id="267" r:id="rId11"/>
    <p:sldId id="264" r:id="rId12"/>
    <p:sldId id="265" r:id="rId13"/>
    <p:sldId id="281" r:id="rId14"/>
    <p:sldId id="280" r:id="rId15"/>
    <p:sldId id="287" r:id="rId16"/>
    <p:sldId id="305" r:id="rId17"/>
    <p:sldId id="334" r:id="rId18"/>
    <p:sldId id="268" r:id="rId19"/>
    <p:sldId id="273" r:id="rId20"/>
    <p:sldId id="269" r:id="rId21"/>
    <p:sldId id="271" r:id="rId22"/>
    <p:sldId id="274" r:id="rId23"/>
    <p:sldId id="270" r:id="rId24"/>
    <p:sldId id="275" r:id="rId25"/>
    <p:sldId id="277" r:id="rId26"/>
    <p:sldId id="276" r:id="rId27"/>
    <p:sldId id="278" r:id="rId28"/>
    <p:sldId id="284" r:id="rId29"/>
    <p:sldId id="285" r:id="rId30"/>
    <p:sldId id="288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1" r:id="rId42"/>
    <p:sldId id="303" r:id="rId43"/>
    <p:sldId id="308" r:id="rId44"/>
    <p:sldId id="312" r:id="rId45"/>
    <p:sldId id="327" r:id="rId46"/>
    <p:sldId id="309" r:id="rId47"/>
    <p:sldId id="310" r:id="rId48"/>
    <p:sldId id="317" r:id="rId49"/>
    <p:sldId id="314" r:id="rId50"/>
    <p:sldId id="335" r:id="rId51"/>
    <p:sldId id="316" r:id="rId52"/>
    <p:sldId id="313" r:id="rId53"/>
    <p:sldId id="319" r:id="rId54"/>
    <p:sldId id="322" r:id="rId55"/>
    <p:sldId id="321" r:id="rId56"/>
    <p:sldId id="328" r:id="rId57"/>
    <p:sldId id="324" r:id="rId58"/>
    <p:sldId id="330" r:id="rId59"/>
    <p:sldId id="325" r:id="rId60"/>
    <p:sldId id="336" r:id="rId61"/>
    <p:sldId id="323" r:id="rId62"/>
    <p:sldId id="337" r:id="rId63"/>
    <p:sldId id="329" r:id="rId64"/>
    <p:sldId id="332" r:id="rId65"/>
    <p:sldId id="333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899AF-DF25-44B4-BB4A-E39697A69E02}" type="datetimeFigureOut">
              <a:rPr lang="en-MY" smtClean="0"/>
              <a:t>25/1/2018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D3856-FC53-415A-8D4F-365C2B13ED5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2028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899AF-DF25-44B4-BB4A-E39697A69E02}" type="datetimeFigureOut">
              <a:rPr lang="en-MY" smtClean="0"/>
              <a:t>25/1/2018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D3856-FC53-415A-8D4F-365C2B13ED5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76979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899AF-DF25-44B4-BB4A-E39697A69E02}" type="datetimeFigureOut">
              <a:rPr lang="en-MY" smtClean="0"/>
              <a:t>25/1/2018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D3856-FC53-415A-8D4F-365C2B13ED5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32192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899AF-DF25-44B4-BB4A-E39697A69E02}" type="datetimeFigureOut">
              <a:rPr lang="en-MY" smtClean="0"/>
              <a:t>25/1/2018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D3856-FC53-415A-8D4F-365C2B13ED5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84426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899AF-DF25-44B4-BB4A-E39697A69E02}" type="datetimeFigureOut">
              <a:rPr lang="en-MY" smtClean="0"/>
              <a:t>25/1/2018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D3856-FC53-415A-8D4F-365C2B13ED5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76058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899AF-DF25-44B4-BB4A-E39697A69E02}" type="datetimeFigureOut">
              <a:rPr lang="en-MY" smtClean="0"/>
              <a:t>25/1/2018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D3856-FC53-415A-8D4F-365C2B13ED5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33144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899AF-DF25-44B4-BB4A-E39697A69E02}" type="datetimeFigureOut">
              <a:rPr lang="en-MY" smtClean="0"/>
              <a:t>25/1/2018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D3856-FC53-415A-8D4F-365C2B13ED5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93910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899AF-DF25-44B4-BB4A-E39697A69E02}" type="datetimeFigureOut">
              <a:rPr lang="en-MY" smtClean="0"/>
              <a:t>25/1/2018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D3856-FC53-415A-8D4F-365C2B13ED5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54461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899AF-DF25-44B4-BB4A-E39697A69E02}" type="datetimeFigureOut">
              <a:rPr lang="en-MY" smtClean="0"/>
              <a:t>25/1/2018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D3856-FC53-415A-8D4F-365C2B13ED5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51477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899AF-DF25-44B4-BB4A-E39697A69E02}" type="datetimeFigureOut">
              <a:rPr lang="en-MY" smtClean="0"/>
              <a:t>25/1/2018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D3856-FC53-415A-8D4F-365C2B13ED5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51294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899AF-DF25-44B4-BB4A-E39697A69E02}" type="datetimeFigureOut">
              <a:rPr lang="en-MY" smtClean="0"/>
              <a:t>25/1/2018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D3856-FC53-415A-8D4F-365C2B13ED5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26841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899AF-DF25-44B4-BB4A-E39697A69E02}" type="datetimeFigureOut">
              <a:rPr lang="en-MY" smtClean="0"/>
              <a:t>25/1/2018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D3856-FC53-415A-8D4F-365C2B13ED5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3745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MY" sz="5300" b="1" dirty="0" smtClean="0"/>
              <a:t>KAJIAN KES FORENSIK ALAM SEKITAR </a:t>
            </a:r>
            <a:r>
              <a:rPr lang="en-MY" b="1" dirty="0" smtClean="0"/>
              <a:t/>
            </a:r>
            <a:br>
              <a:rPr lang="en-MY" b="1" dirty="0" smtClean="0"/>
            </a:br>
            <a:r>
              <a:rPr lang="en-MY" sz="4000" b="1" dirty="0" smtClean="0"/>
              <a:t>PERSPEKTIF PENYIASATAN JAS</a:t>
            </a:r>
            <a:endParaRPr lang="en-MY"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47497"/>
            <a:ext cx="9144000" cy="1655762"/>
          </a:xfrm>
          <a:ln>
            <a:solidFill>
              <a:schemeClr val="accent1"/>
            </a:solidFill>
          </a:ln>
        </p:spPr>
        <p:txBody>
          <a:bodyPr/>
          <a:lstStyle/>
          <a:p>
            <a:endParaRPr lang="en-MY" dirty="0" smtClean="0"/>
          </a:p>
          <a:p>
            <a:r>
              <a:rPr lang="en-MY" dirty="0" smtClean="0"/>
              <a:t>SEKSYEN PERUNDANGAN DAN FORENSIK ALAM SEKITAR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93537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5" y="2180498"/>
            <a:ext cx="5458998" cy="3678303"/>
          </a:xfrm>
        </p:spPr>
        <p:txBody>
          <a:bodyPr anchor="t">
            <a:normAutofit/>
          </a:bodyPr>
          <a:lstStyle/>
          <a:p>
            <a:pPr marL="0" indent="0" algn="just">
              <a:buNone/>
            </a:pPr>
            <a:r>
              <a:rPr lang="ms-MY" sz="2400" i="1" dirty="0" smtClean="0"/>
              <a:t>Forensik </a:t>
            </a:r>
            <a:r>
              <a:rPr lang="ms-MY" sz="2400" i="1" dirty="0"/>
              <a:t>alam sekitar adalah </a:t>
            </a:r>
            <a:r>
              <a:rPr lang="ms-MY" sz="2400" b="1" i="1" dirty="0"/>
              <a:t>penilaian data yang sistematik dan saintifik</a:t>
            </a:r>
            <a:r>
              <a:rPr lang="ms-MY" sz="2400" i="1" dirty="0"/>
              <a:t> yang didapati daripada </a:t>
            </a:r>
            <a:r>
              <a:rPr lang="ms-MY" sz="2400" b="1" i="1" dirty="0" smtClean="0"/>
              <a:t>lapangan</a:t>
            </a:r>
            <a:r>
              <a:rPr lang="ms-MY" sz="2400" i="1" dirty="0" smtClean="0"/>
              <a:t> </a:t>
            </a:r>
            <a:r>
              <a:rPr lang="ms-MY" sz="2400" i="1" dirty="0"/>
              <a:t>atau </a:t>
            </a:r>
            <a:r>
              <a:rPr lang="ms-MY" sz="2400" b="1" i="1" dirty="0"/>
              <a:t>analisis </a:t>
            </a:r>
            <a:r>
              <a:rPr lang="ms-MY" sz="2400" b="1" i="1" dirty="0" smtClean="0"/>
              <a:t>makmal </a:t>
            </a:r>
            <a:r>
              <a:rPr lang="ms-MY" sz="2400" i="1" dirty="0"/>
              <a:t>dan maklumat sejarah sesuatu lokasi jenayah alam sekitar bagi tujuan </a:t>
            </a:r>
            <a:r>
              <a:rPr lang="ms-MY" sz="2400" b="1" i="1" dirty="0"/>
              <a:t>membangunkan </a:t>
            </a:r>
            <a:r>
              <a:rPr lang="ms-MY" sz="2400" b="1" i="1" dirty="0" smtClean="0"/>
              <a:t>bukti – bukti yang kukuh, saintifik</a:t>
            </a:r>
            <a:r>
              <a:rPr lang="ms-MY" sz="2400" i="1" dirty="0" smtClean="0"/>
              <a:t> bagi tujuan </a:t>
            </a:r>
            <a:r>
              <a:rPr lang="ms-MY" sz="2400" i="1" dirty="0"/>
              <a:t>penyelesaian perundangan berkaitan punca </a:t>
            </a:r>
            <a:r>
              <a:rPr lang="ms-MY" sz="2400" i="1" dirty="0" smtClean="0"/>
              <a:t>bahan </a:t>
            </a:r>
            <a:r>
              <a:rPr lang="ms-MY" sz="2400" i="1" dirty="0"/>
              <a:t>pencemar yang dilepaskan ke atas alam sekitar berkenaan.</a:t>
            </a:r>
            <a:endParaRPr lang="en-MY" sz="2400" dirty="0"/>
          </a:p>
          <a:p>
            <a:pPr marL="0" indent="0">
              <a:buNone/>
            </a:pPr>
            <a:endParaRPr lang="en-MY" dirty="0" smtClean="0"/>
          </a:p>
        </p:txBody>
      </p:sp>
      <p:sp>
        <p:nvSpPr>
          <p:cNvPr id="4" name="Rectangle 3"/>
          <p:cNvSpPr/>
          <p:nvPr/>
        </p:nvSpPr>
        <p:spPr>
          <a:xfrm>
            <a:off x="6413679" y="2833812"/>
            <a:ext cx="1674254" cy="579549"/>
          </a:xfrm>
          <a:prstGeom prst="rect">
            <a:avLst/>
          </a:prstGeo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/>
              <a:t>L</a:t>
            </a:r>
            <a:r>
              <a:rPr lang="en-MY" dirty="0" err="1" smtClean="0"/>
              <a:t>apangan</a:t>
            </a:r>
            <a:endParaRPr lang="en-MY" dirty="0"/>
          </a:p>
        </p:txBody>
      </p:sp>
      <p:sp>
        <p:nvSpPr>
          <p:cNvPr id="5" name="Rectangle 4"/>
          <p:cNvSpPr/>
          <p:nvPr/>
        </p:nvSpPr>
        <p:spPr>
          <a:xfrm>
            <a:off x="6413680" y="4056140"/>
            <a:ext cx="1674254" cy="579549"/>
          </a:xfrm>
          <a:prstGeom prst="rect">
            <a:avLst/>
          </a:prstGeo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Analisa</a:t>
            </a:r>
            <a:r>
              <a:rPr lang="en-MY" dirty="0" smtClean="0"/>
              <a:t> </a:t>
            </a:r>
            <a:r>
              <a:rPr lang="en-MY" dirty="0" err="1" smtClean="0"/>
              <a:t>Makmal</a:t>
            </a:r>
            <a:endParaRPr lang="en-MY" dirty="0"/>
          </a:p>
        </p:txBody>
      </p:sp>
      <p:sp>
        <p:nvSpPr>
          <p:cNvPr id="6" name="Rectangle 5"/>
          <p:cNvSpPr/>
          <p:nvPr/>
        </p:nvSpPr>
        <p:spPr>
          <a:xfrm>
            <a:off x="8588061" y="3181082"/>
            <a:ext cx="1393065" cy="2331075"/>
          </a:xfrm>
          <a:prstGeom prst="rect">
            <a:avLst/>
          </a:prstGeo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Penilaian</a:t>
            </a:r>
            <a:r>
              <a:rPr lang="en-MY" dirty="0" smtClean="0"/>
              <a:t> Data </a:t>
            </a:r>
          </a:p>
          <a:p>
            <a:pPr algn="ctr"/>
            <a:r>
              <a:rPr lang="en-MY" dirty="0" smtClean="0"/>
              <a:t>Sistematik &amp;</a:t>
            </a:r>
          </a:p>
          <a:p>
            <a:pPr algn="ctr"/>
            <a:r>
              <a:rPr lang="en-MY" dirty="0" err="1" smtClean="0"/>
              <a:t>Saintifik</a:t>
            </a:r>
            <a:endParaRPr lang="en-MY" dirty="0" smtClean="0"/>
          </a:p>
        </p:txBody>
      </p:sp>
      <p:sp>
        <p:nvSpPr>
          <p:cNvPr id="7" name="Rectangle 6"/>
          <p:cNvSpPr/>
          <p:nvPr/>
        </p:nvSpPr>
        <p:spPr>
          <a:xfrm>
            <a:off x="6413679" y="5173996"/>
            <a:ext cx="1674254" cy="579549"/>
          </a:xfrm>
          <a:prstGeom prst="rect">
            <a:avLst/>
          </a:prstGeo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Kronologi</a:t>
            </a:r>
            <a:r>
              <a:rPr lang="en-MY" dirty="0" smtClean="0"/>
              <a:t> </a:t>
            </a:r>
            <a:endParaRPr lang="en-MY" dirty="0"/>
          </a:p>
        </p:txBody>
      </p:sp>
      <p:cxnSp>
        <p:nvCxnSpPr>
          <p:cNvPr id="9" name="Straight Arrow Connector 8"/>
          <p:cNvCxnSpPr>
            <a:stCxn id="4" idx="3"/>
            <a:endCxn id="6" idx="1"/>
          </p:cNvCxnSpPr>
          <p:nvPr/>
        </p:nvCxnSpPr>
        <p:spPr>
          <a:xfrm>
            <a:off x="8087933" y="3123587"/>
            <a:ext cx="500128" cy="122303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3"/>
            <a:endCxn id="6" idx="1"/>
          </p:cNvCxnSpPr>
          <p:nvPr/>
        </p:nvCxnSpPr>
        <p:spPr>
          <a:xfrm>
            <a:off x="8087934" y="4345915"/>
            <a:ext cx="500127" cy="70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3"/>
            <a:endCxn id="6" idx="1"/>
          </p:cNvCxnSpPr>
          <p:nvPr/>
        </p:nvCxnSpPr>
        <p:spPr>
          <a:xfrm flipV="1">
            <a:off x="8087933" y="4346620"/>
            <a:ext cx="500128" cy="111715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6" idx="3"/>
          </p:cNvCxnSpPr>
          <p:nvPr/>
        </p:nvCxnSpPr>
        <p:spPr>
          <a:xfrm flipV="1">
            <a:off x="9981126" y="4345914"/>
            <a:ext cx="463640" cy="70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10444767" y="3828245"/>
            <a:ext cx="1547612" cy="911180"/>
          </a:xfrm>
          <a:prstGeom prst="roundRect">
            <a:avLst/>
          </a:prstGeo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Pendakwaan</a:t>
            </a:r>
            <a:r>
              <a:rPr lang="en-MY" dirty="0" smtClean="0"/>
              <a:t> </a:t>
            </a:r>
            <a:endParaRPr lang="en-MY" dirty="0"/>
          </a:p>
        </p:txBody>
      </p:sp>
      <p:sp>
        <p:nvSpPr>
          <p:cNvPr id="8" name="Rectangle 7"/>
          <p:cNvSpPr/>
          <p:nvPr/>
        </p:nvSpPr>
        <p:spPr>
          <a:xfrm>
            <a:off x="713409" y="776906"/>
            <a:ext cx="11278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MY" sz="2800" dirty="0" err="1" smtClean="0"/>
              <a:t>Forensik</a:t>
            </a:r>
            <a:r>
              <a:rPr lang="en-MY" sz="2800" dirty="0" smtClean="0"/>
              <a:t> </a:t>
            </a:r>
            <a:r>
              <a:rPr lang="en-MY" sz="2800" dirty="0" err="1" smtClean="0"/>
              <a:t>alam</a:t>
            </a:r>
            <a:r>
              <a:rPr lang="en-MY" sz="2800" dirty="0" smtClean="0"/>
              <a:t> </a:t>
            </a:r>
            <a:r>
              <a:rPr lang="en-MY" sz="2800" dirty="0" err="1" smtClean="0"/>
              <a:t>sekitar</a:t>
            </a:r>
            <a:r>
              <a:rPr lang="en-MY" sz="28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636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449" y="1182904"/>
            <a:ext cx="6203488" cy="433089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cxnSp>
        <p:nvCxnSpPr>
          <p:cNvPr id="5" name="Straight Arrow Connector 4"/>
          <p:cNvCxnSpPr/>
          <p:nvPr/>
        </p:nvCxnSpPr>
        <p:spPr>
          <a:xfrm>
            <a:off x="4743105" y="1881953"/>
            <a:ext cx="361896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6893877" y="3348350"/>
            <a:ext cx="146819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232502" y="4625153"/>
            <a:ext cx="3129566" cy="128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8516615" y="1663012"/>
            <a:ext cx="2910625" cy="5022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Ketua</a:t>
            </a:r>
            <a:r>
              <a:rPr lang="en-MY" dirty="0" smtClean="0"/>
              <a:t> </a:t>
            </a:r>
            <a:r>
              <a:rPr lang="en-MY" dirty="0" err="1" smtClean="0"/>
              <a:t>Penyiasat</a:t>
            </a:r>
            <a:endParaRPr lang="en-MY" dirty="0"/>
          </a:p>
        </p:txBody>
      </p:sp>
      <p:sp>
        <p:nvSpPr>
          <p:cNvPr id="9" name="Rounded Rectangle 8"/>
          <p:cNvSpPr/>
          <p:nvPr/>
        </p:nvSpPr>
        <p:spPr>
          <a:xfrm>
            <a:off x="8529493" y="3097212"/>
            <a:ext cx="2910625" cy="5022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Ahli</a:t>
            </a:r>
            <a:r>
              <a:rPr lang="en-MY" dirty="0" smtClean="0"/>
              <a:t> </a:t>
            </a:r>
            <a:r>
              <a:rPr lang="en-MY" dirty="0" err="1" smtClean="0"/>
              <a:t>Pasukan</a:t>
            </a:r>
            <a:r>
              <a:rPr lang="en-MY" dirty="0" smtClean="0"/>
              <a:t> </a:t>
            </a:r>
            <a:r>
              <a:rPr lang="en-MY" dirty="0" err="1" smtClean="0"/>
              <a:t>Forensik</a:t>
            </a:r>
            <a:r>
              <a:rPr lang="en-MY" dirty="0" smtClean="0"/>
              <a:t> JAS</a:t>
            </a:r>
            <a:endParaRPr lang="en-MY" dirty="0"/>
          </a:p>
        </p:txBody>
      </p:sp>
      <p:sp>
        <p:nvSpPr>
          <p:cNvPr id="10" name="Rounded Rectangle 9"/>
          <p:cNvSpPr/>
          <p:nvPr/>
        </p:nvSpPr>
        <p:spPr>
          <a:xfrm>
            <a:off x="8525365" y="4386893"/>
            <a:ext cx="2910625" cy="5022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Pakar</a:t>
            </a:r>
            <a:r>
              <a:rPr lang="en-MY" dirty="0" smtClean="0"/>
              <a:t> </a:t>
            </a:r>
            <a:r>
              <a:rPr lang="en-MY" dirty="0" err="1" smtClean="0"/>
              <a:t>luar</a:t>
            </a:r>
            <a:r>
              <a:rPr lang="en-MY" dirty="0" smtClean="0"/>
              <a:t> / </a:t>
            </a:r>
            <a:r>
              <a:rPr lang="en-MY" dirty="0" err="1" smtClean="0"/>
              <a:t>Agensi</a:t>
            </a:r>
            <a:r>
              <a:rPr lang="en-MY" dirty="0" smtClean="0"/>
              <a:t> </a:t>
            </a:r>
            <a:r>
              <a:rPr lang="en-MY" dirty="0" err="1" smtClean="0"/>
              <a:t>luar</a:t>
            </a:r>
            <a:r>
              <a:rPr lang="en-MY" dirty="0" smtClean="0"/>
              <a:t> 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81495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962" y="125102"/>
            <a:ext cx="1473226" cy="6732897"/>
          </a:xfrm>
          <a:solidFill>
            <a:srgbClr val="00B050"/>
          </a:solidFill>
        </p:spPr>
        <p:txBody>
          <a:bodyPr vert="vert270">
            <a:noAutofit/>
          </a:bodyPr>
          <a:lstStyle/>
          <a:p>
            <a:pPr algn="ctr"/>
            <a:r>
              <a:rPr lang="en-MY" sz="4000" b="1" dirty="0" smtClean="0">
                <a:solidFill>
                  <a:schemeClr val="bg1"/>
                </a:solidFill>
              </a:rPr>
              <a:t>Proses yang sistematik</a:t>
            </a:r>
            <a:br>
              <a:rPr lang="en-MY" sz="4000" b="1" dirty="0" smtClean="0">
                <a:solidFill>
                  <a:schemeClr val="bg1"/>
                </a:solidFill>
              </a:rPr>
            </a:br>
            <a:r>
              <a:rPr lang="en-MY" sz="4000" b="1" dirty="0" err="1" smtClean="0">
                <a:solidFill>
                  <a:schemeClr val="bg1"/>
                </a:solidFill>
              </a:rPr>
              <a:t>dan</a:t>
            </a:r>
            <a:r>
              <a:rPr lang="en-MY" sz="4000" b="1" dirty="0" smtClean="0">
                <a:solidFill>
                  <a:schemeClr val="bg1"/>
                </a:solidFill>
              </a:rPr>
              <a:t> </a:t>
            </a:r>
            <a:r>
              <a:rPr lang="en-MY" sz="4000" b="1" dirty="0" err="1" smtClean="0">
                <a:solidFill>
                  <a:schemeClr val="bg1"/>
                </a:solidFill>
              </a:rPr>
              <a:t>Saintifik</a:t>
            </a:r>
            <a:r>
              <a:rPr lang="en-MY" sz="4000" b="1" dirty="0" smtClean="0">
                <a:solidFill>
                  <a:schemeClr val="bg1"/>
                </a:solidFill>
              </a:rPr>
              <a:t> </a:t>
            </a:r>
            <a:endParaRPr lang="en-MY" sz="4000" b="1" dirty="0">
              <a:solidFill>
                <a:schemeClr val="bg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126351" y="133095"/>
            <a:ext cx="4702628" cy="79828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Masalah</a:t>
            </a:r>
            <a:endParaRPr lang="en-MY" dirty="0"/>
          </a:p>
        </p:txBody>
      </p:sp>
      <p:sp>
        <p:nvSpPr>
          <p:cNvPr id="5" name="Rounded Rectangle 4"/>
          <p:cNvSpPr/>
          <p:nvPr/>
        </p:nvSpPr>
        <p:spPr>
          <a:xfrm>
            <a:off x="2133605" y="1339963"/>
            <a:ext cx="4702628" cy="79828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Persoalan</a:t>
            </a:r>
            <a:r>
              <a:rPr lang="en-MY" dirty="0" smtClean="0"/>
              <a:t> </a:t>
            </a:r>
            <a:endParaRPr lang="en-MY" dirty="0"/>
          </a:p>
        </p:txBody>
      </p:sp>
      <p:sp>
        <p:nvSpPr>
          <p:cNvPr id="6" name="Rounded Rectangle 5"/>
          <p:cNvSpPr/>
          <p:nvPr/>
        </p:nvSpPr>
        <p:spPr>
          <a:xfrm>
            <a:off x="2133605" y="2469468"/>
            <a:ext cx="4702628" cy="79828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Objektif</a:t>
            </a:r>
            <a:r>
              <a:rPr lang="en-MY" dirty="0" smtClean="0"/>
              <a:t>  </a:t>
            </a:r>
            <a:r>
              <a:rPr lang="en-MY" dirty="0" err="1" smtClean="0"/>
              <a:t>dan</a:t>
            </a:r>
            <a:r>
              <a:rPr lang="en-MY" dirty="0" smtClean="0"/>
              <a:t> </a:t>
            </a:r>
            <a:r>
              <a:rPr lang="en-MY" dirty="0" err="1" smtClean="0"/>
              <a:t>Hipotesis</a:t>
            </a:r>
            <a:endParaRPr lang="en-MY" dirty="0"/>
          </a:p>
        </p:txBody>
      </p:sp>
      <p:sp>
        <p:nvSpPr>
          <p:cNvPr id="7" name="Rounded Rectangle 6"/>
          <p:cNvSpPr/>
          <p:nvPr/>
        </p:nvSpPr>
        <p:spPr>
          <a:xfrm>
            <a:off x="2133605" y="3598973"/>
            <a:ext cx="4702628" cy="79828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Rekabentuk</a:t>
            </a:r>
            <a:r>
              <a:rPr lang="en-MY" dirty="0" smtClean="0"/>
              <a:t> </a:t>
            </a:r>
            <a:r>
              <a:rPr lang="en-MY" dirty="0" err="1" smtClean="0"/>
              <a:t>Penyiasatan</a:t>
            </a:r>
            <a:endParaRPr lang="en-MY" dirty="0"/>
          </a:p>
        </p:txBody>
      </p:sp>
      <p:sp>
        <p:nvSpPr>
          <p:cNvPr id="8" name="Rounded Rectangle 7"/>
          <p:cNvSpPr/>
          <p:nvPr/>
        </p:nvSpPr>
        <p:spPr>
          <a:xfrm>
            <a:off x="2133605" y="4796402"/>
            <a:ext cx="4702628" cy="79828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Analisis</a:t>
            </a:r>
            <a:r>
              <a:rPr lang="en-MY" dirty="0"/>
              <a:t> </a:t>
            </a:r>
            <a:r>
              <a:rPr lang="en-MY" dirty="0" smtClean="0"/>
              <a:t>Data &amp; </a:t>
            </a:r>
            <a:r>
              <a:rPr lang="en-MY" dirty="0" err="1" smtClean="0"/>
              <a:t>Pengujian</a:t>
            </a:r>
            <a:r>
              <a:rPr lang="en-MY" dirty="0" smtClean="0"/>
              <a:t> </a:t>
            </a:r>
            <a:r>
              <a:rPr lang="en-MY" dirty="0" err="1" smtClean="0"/>
              <a:t>Hipotesis</a:t>
            </a:r>
            <a:endParaRPr lang="en-MY" dirty="0"/>
          </a:p>
        </p:txBody>
      </p:sp>
      <p:sp>
        <p:nvSpPr>
          <p:cNvPr id="9" name="Rounded Rectangle 8"/>
          <p:cNvSpPr/>
          <p:nvPr/>
        </p:nvSpPr>
        <p:spPr>
          <a:xfrm>
            <a:off x="2133605" y="5959344"/>
            <a:ext cx="4702628" cy="79828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Kesimpulan</a:t>
            </a:r>
            <a:r>
              <a:rPr lang="en-MY" dirty="0" smtClean="0"/>
              <a:t> </a:t>
            </a:r>
            <a:endParaRPr lang="en-MY" dirty="0"/>
          </a:p>
        </p:txBody>
      </p:sp>
      <p:cxnSp>
        <p:nvCxnSpPr>
          <p:cNvPr id="11" name="Straight Arrow Connector 10"/>
          <p:cNvCxnSpPr>
            <a:stCxn id="4" idx="2"/>
            <a:endCxn id="5" idx="0"/>
          </p:cNvCxnSpPr>
          <p:nvPr/>
        </p:nvCxnSpPr>
        <p:spPr>
          <a:xfrm>
            <a:off x="4477665" y="931381"/>
            <a:ext cx="7254" cy="408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484919" y="2138249"/>
            <a:ext cx="0" cy="3675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477665" y="3267754"/>
            <a:ext cx="0" cy="3675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492180" y="4397259"/>
            <a:ext cx="0" cy="3675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477665" y="5572960"/>
            <a:ext cx="0" cy="3675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2324446" y="305302"/>
            <a:ext cx="515845" cy="536025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smtClean="0"/>
              <a:t>1</a:t>
            </a:r>
            <a:endParaRPr lang="en-MY" dirty="0"/>
          </a:p>
        </p:txBody>
      </p:sp>
      <p:sp>
        <p:nvSpPr>
          <p:cNvPr id="17" name="Oval 16"/>
          <p:cNvSpPr/>
          <p:nvPr/>
        </p:nvSpPr>
        <p:spPr>
          <a:xfrm>
            <a:off x="2324446" y="1499821"/>
            <a:ext cx="515845" cy="536025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/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2324446" y="2600598"/>
            <a:ext cx="515845" cy="536025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/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2316875" y="3766110"/>
            <a:ext cx="515845" cy="536025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/>
              <a:t>4</a:t>
            </a:r>
          </a:p>
        </p:txBody>
      </p:sp>
      <p:sp>
        <p:nvSpPr>
          <p:cNvPr id="20" name="Oval 19"/>
          <p:cNvSpPr/>
          <p:nvPr/>
        </p:nvSpPr>
        <p:spPr>
          <a:xfrm>
            <a:off x="2316874" y="4927532"/>
            <a:ext cx="515845" cy="536025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/>
              <a:t>5</a:t>
            </a:r>
          </a:p>
        </p:txBody>
      </p:sp>
      <p:sp>
        <p:nvSpPr>
          <p:cNvPr id="21" name="Oval 20"/>
          <p:cNvSpPr/>
          <p:nvPr/>
        </p:nvSpPr>
        <p:spPr>
          <a:xfrm>
            <a:off x="2316874" y="6090474"/>
            <a:ext cx="515845" cy="536025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smtClean="0"/>
              <a:t>6</a:t>
            </a:r>
            <a:endParaRPr lang="en-MY" dirty="0"/>
          </a:p>
        </p:txBody>
      </p:sp>
      <p:cxnSp>
        <p:nvCxnSpPr>
          <p:cNvPr id="10" name="Straight Arrow Connector 9"/>
          <p:cNvCxnSpPr>
            <a:stCxn id="4" idx="3"/>
          </p:cNvCxnSpPr>
          <p:nvPr/>
        </p:nvCxnSpPr>
        <p:spPr>
          <a:xfrm>
            <a:off x="6828979" y="532238"/>
            <a:ext cx="540009" cy="56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7610429" y="125102"/>
            <a:ext cx="3747247" cy="7982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Masalah</a:t>
            </a:r>
            <a:r>
              <a:rPr lang="en-MY" dirty="0" smtClean="0"/>
              <a:t> yang </a:t>
            </a:r>
            <a:r>
              <a:rPr lang="en-MY" dirty="0" err="1" smtClean="0"/>
              <a:t>perlu</a:t>
            </a:r>
            <a:r>
              <a:rPr lang="en-MY" dirty="0" smtClean="0"/>
              <a:t> </a:t>
            </a:r>
            <a:r>
              <a:rPr lang="en-MY" dirty="0" err="1" smtClean="0"/>
              <a:t>diselesaikan</a:t>
            </a:r>
            <a:r>
              <a:rPr lang="en-MY" dirty="0" smtClean="0"/>
              <a:t> </a:t>
            </a:r>
            <a:endParaRPr lang="en-MY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833462" y="1733504"/>
            <a:ext cx="540009" cy="56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7614912" y="1326368"/>
            <a:ext cx="3747247" cy="7982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Persoalan</a:t>
            </a:r>
            <a:r>
              <a:rPr lang="en-MY" dirty="0" smtClean="0"/>
              <a:t> 5W 1H</a:t>
            </a:r>
            <a:endParaRPr lang="en-MY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828979" y="2934770"/>
            <a:ext cx="540009" cy="56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7610429" y="2527634"/>
            <a:ext cx="3747247" cy="7982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Andaian</a:t>
            </a:r>
            <a:r>
              <a:rPr lang="en-MY" dirty="0" smtClean="0"/>
              <a:t> </a:t>
            </a:r>
            <a:r>
              <a:rPr lang="en-MY" dirty="0" err="1" smtClean="0"/>
              <a:t>dan</a:t>
            </a:r>
            <a:r>
              <a:rPr lang="en-MY" dirty="0" smtClean="0"/>
              <a:t> </a:t>
            </a:r>
            <a:r>
              <a:rPr lang="en-MY" dirty="0" err="1" smtClean="0"/>
              <a:t>tujuan</a:t>
            </a:r>
            <a:r>
              <a:rPr lang="en-MY" dirty="0" smtClean="0"/>
              <a:t> </a:t>
            </a:r>
            <a:r>
              <a:rPr lang="en-MY" dirty="0" err="1" smtClean="0"/>
              <a:t>penyiasatan</a:t>
            </a:r>
            <a:endParaRPr lang="en-MY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6828979" y="4024988"/>
            <a:ext cx="540009" cy="56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7610429" y="3617852"/>
            <a:ext cx="3747247" cy="7982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Bagaimana</a:t>
            </a:r>
            <a:r>
              <a:rPr lang="en-MY" dirty="0" smtClean="0"/>
              <a:t> </a:t>
            </a:r>
            <a:r>
              <a:rPr lang="en-MY" dirty="0" err="1" smtClean="0"/>
              <a:t>penyiasatan</a:t>
            </a:r>
            <a:r>
              <a:rPr lang="en-MY" dirty="0" smtClean="0"/>
              <a:t> </a:t>
            </a:r>
            <a:r>
              <a:rPr lang="en-MY" dirty="0" err="1" smtClean="0"/>
              <a:t>dilaksanakan</a:t>
            </a:r>
            <a:endParaRPr lang="en-MY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6836233" y="5203538"/>
            <a:ext cx="540009" cy="56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7617683" y="4796402"/>
            <a:ext cx="3747247" cy="7982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Kaedah</a:t>
            </a:r>
            <a:r>
              <a:rPr lang="en-MY" dirty="0" smtClean="0"/>
              <a:t> </a:t>
            </a:r>
            <a:r>
              <a:rPr lang="en-MY" dirty="0" err="1" smtClean="0"/>
              <a:t>statistik</a:t>
            </a:r>
            <a:r>
              <a:rPr lang="en-MY" dirty="0" smtClean="0"/>
              <a:t> yang </a:t>
            </a:r>
            <a:r>
              <a:rPr lang="en-MY" dirty="0" err="1" smtClean="0"/>
              <a:t>sesuai</a:t>
            </a:r>
            <a:endParaRPr lang="en-MY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6836233" y="6351264"/>
            <a:ext cx="540009" cy="56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7617683" y="5944128"/>
            <a:ext cx="3747247" cy="7982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Kesimpulan</a:t>
            </a:r>
            <a:r>
              <a:rPr lang="en-MY" dirty="0" smtClean="0"/>
              <a:t> </a:t>
            </a:r>
            <a:r>
              <a:rPr lang="en-MY" dirty="0" err="1" smtClean="0"/>
              <a:t>keseluruhan</a:t>
            </a:r>
            <a:r>
              <a:rPr lang="en-MY" dirty="0" smtClean="0"/>
              <a:t> 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94817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 err="1" smtClean="0"/>
              <a:t>Kajian</a:t>
            </a:r>
            <a:r>
              <a:rPr lang="en-MY" dirty="0" smtClean="0"/>
              <a:t> </a:t>
            </a:r>
            <a:r>
              <a:rPr lang="en-MY" dirty="0" err="1" smtClean="0"/>
              <a:t>kes</a:t>
            </a:r>
            <a:r>
              <a:rPr lang="en-MY" dirty="0" smtClean="0"/>
              <a:t> 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35772"/>
          </a:xfrm>
          <a:solidFill>
            <a:schemeClr val="bg2">
              <a:lumMod val="25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just"/>
            <a:r>
              <a:rPr lang="en-MY" i="1" dirty="0" err="1"/>
              <a:t>Satu</a:t>
            </a:r>
            <a:r>
              <a:rPr lang="en-MY" i="1" dirty="0"/>
              <a:t> </a:t>
            </a:r>
            <a:r>
              <a:rPr lang="en-MY" i="1" dirty="0" err="1"/>
              <a:t>aduan</a:t>
            </a:r>
            <a:r>
              <a:rPr lang="en-MY" i="1" dirty="0"/>
              <a:t> </a:t>
            </a:r>
            <a:r>
              <a:rPr lang="en-MY" i="1" dirty="0" err="1"/>
              <a:t>telah</a:t>
            </a:r>
            <a:r>
              <a:rPr lang="en-MY" i="1" dirty="0"/>
              <a:t> </a:t>
            </a:r>
            <a:r>
              <a:rPr lang="en-MY" i="1" dirty="0" err="1"/>
              <a:t>diterima</a:t>
            </a:r>
            <a:r>
              <a:rPr lang="en-MY" i="1" dirty="0"/>
              <a:t> </a:t>
            </a:r>
            <a:r>
              <a:rPr lang="en-MY" i="1" dirty="0" err="1"/>
              <a:t>dari</a:t>
            </a:r>
            <a:r>
              <a:rPr lang="en-MY" i="1" dirty="0"/>
              <a:t> orang </a:t>
            </a:r>
            <a:r>
              <a:rPr lang="en-MY" i="1" dirty="0" err="1"/>
              <a:t>awam</a:t>
            </a:r>
            <a:r>
              <a:rPr lang="en-MY" i="1" dirty="0"/>
              <a:t>, Sungai </a:t>
            </a:r>
            <a:r>
              <a:rPr lang="en-MY" i="1" dirty="0" err="1"/>
              <a:t>Muda</a:t>
            </a:r>
            <a:r>
              <a:rPr lang="en-MY" i="1" dirty="0"/>
              <a:t> </a:t>
            </a:r>
            <a:r>
              <a:rPr lang="en-MY" i="1" dirty="0" err="1"/>
              <a:t>telah</a:t>
            </a:r>
            <a:r>
              <a:rPr lang="en-MY" i="1" dirty="0"/>
              <a:t> </a:t>
            </a:r>
            <a:r>
              <a:rPr lang="en-MY" i="1" dirty="0" err="1"/>
              <a:t>dicemari</a:t>
            </a:r>
            <a:r>
              <a:rPr lang="en-MY" i="1" dirty="0"/>
              <a:t> </a:t>
            </a:r>
            <a:r>
              <a:rPr lang="en-MY" i="1" dirty="0" err="1"/>
              <a:t>oleh</a:t>
            </a:r>
            <a:r>
              <a:rPr lang="en-MY" i="1" dirty="0"/>
              <a:t> </a:t>
            </a:r>
            <a:r>
              <a:rPr lang="en-MY" i="1" dirty="0" err="1"/>
              <a:t>sumber</a:t>
            </a:r>
            <a:r>
              <a:rPr lang="en-MY" i="1" dirty="0"/>
              <a:t> yang </a:t>
            </a:r>
            <a:r>
              <a:rPr lang="en-MY" i="1" dirty="0" err="1"/>
              <a:t>tidak</a:t>
            </a:r>
            <a:r>
              <a:rPr lang="en-MY" i="1" dirty="0"/>
              <a:t> </a:t>
            </a:r>
            <a:r>
              <a:rPr lang="en-MY" i="1" dirty="0" err="1"/>
              <a:t>dikenal</a:t>
            </a:r>
            <a:r>
              <a:rPr lang="en-MY" i="1" dirty="0"/>
              <a:t> </a:t>
            </a:r>
            <a:r>
              <a:rPr lang="en-MY" i="1" dirty="0" err="1"/>
              <a:t>pasti</a:t>
            </a:r>
            <a:r>
              <a:rPr lang="en-MY" i="1" dirty="0"/>
              <a:t>. Air </a:t>
            </a:r>
            <a:r>
              <a:rPr lang="en-MY" i="1" dirty="0" err="1"/>
              <a:t>sungai</a:t>
            </a:r>
            <a:r>
              <a:rPr lang="en-MY" i="1" dirty="0"/>
              <a:t> </a:t>
            </a:r>
            <a:r>
              <a:rPr lang="en-MY" i="1" dirty="0" err="1"/>
              <a:t>bertukar</a:t>
            </a:r>
            <a:r>
              <a:rPr lang="en-MY" i="1" dirty="0"/>
              <a:t> </a:t>
            </a:r>
            <a:r>
              <a:rPr lang="en-MY" i="1" dirty="0" err="1"/>
              <a:t>menjadi</a:t>
            </a:r>
            <a:r>
              <a:rPr lang="en-MY" i="1" dirty="0"/>
              <a:t> </a:t>
            </a:r>
            <a:r>
              <a:rPr lang="en-MY" i="1" dirty="0" err="1"/>
              <a:t>kelabu</a:t>
            </a:r>
            <a:r>
              <a:rPr lang="en-MY" i="1" dirty="0"/>
              <a:t> </a:t>
            </a:r>
            <a:r>
              <a:rPr lang="en-MY" i="1" dirty="0" err="1"/>
              <a:t>kehitaman</a:t>
            </a:r>
            <a:r>
              <a:rPr lang="en-MY" i="1" dirty="0"/>
              <a:t> </a:t>
            </a:r>
            <a:r>
              <a:rPr lang="en-MY" i="1" dirty="0" err="1"/>
              <a:t>dan</a:t>
            </a:r>
            <a:r>
              <a:rPr lang="en-MY" i="1" dirty="0"/>
              <a:t> </a:t>
            </a:r>
            <a:r>
              <a:rPr lang="en-MY" i="1" dirty="0" err="1"/>
              <a:t>berbau</a:t>
            </a:r>
            <a:r>
              <a:rPr lang="en-MY" i="1" dirty="0"/>
              <a:t> </a:t>
            </a:r>
            <a:r>
              <a:rPr lang="en-MY" i="1" dirty="0" err="1"/>
              <a:t>sepanjang</a:t>
            </a:r>
            <a:r>
              <a:rPr lang="en-MY" i="1" dirty="0"/>
              <a:t> 300 meter </a:t>
            </a:r>
            <a:r>
              <a:rPr lang="en-MY" i="1" dirty="0" err="1"/>
              <a:t>telah</a:t>
            </a:r>
            <a:r>
              <a:rPr lang="en-MY" i="1" dirty="0"/>
              <a:t> </a:t>
            </a:r>
            <a:r>
              <a:rPr lang="en-MY" i="1" dirty="0" err="1"/>
              <a:t>dikesan</a:t>
            </a:r>
            <a:r>
              <a:rPr lang="en-MY" i="1" dirty="0"/>
              <a:t> </a:t>
            </a:r>
            <a:r>
              <a:rPr lang="en-MY" i="1" dirty="0" err="1"/>
              <a:t>berdekatan</a:t>
            </a:r>
            <a:r>
              <a:rPr lang="en-MY" i="1" dirty="0"/>
              <a:t> </a:t>
            </a:r>
            <a:r>
              <a:rPr lang="en-MY" i="1" dirty="0" err="1"/>
              <a:t>dengan</a:t>
            </a:r>
            <a:r>
              <a:rPr lang="en-MY" i="1" dirty="0"/>
              <a:t> </a:t>
            </a:r>
            <a:r>
              <a:rPr lang="en-MY" i="1" dirty="0" err="1"/>
              <a:t>Lebuh</a:t>
            </a:r>
            <a:r>
              <a:rPr lang="en-MY" i="1" dirty="0"/>
              <a:t> Raya Sungai </a:t>
            </a:r>
            <a:r>
              <a:rPr lang="en-MY" i="1" dirty="0" err="1"/>
              <a:t>Rambai</a:t>
            </a:r>
            <a:r>
              <a:rPr lang="en-MY" i="1" dirty="0"/>
              <a:t>. </a:t>
            </a:r>
            <a:r>
              <a:rPr lang="en-MY" i="1" dirty="0" err="1"/>
              <a:t>Terdapat</a:t>
            </a:r>
            <a:r>
              <a:rPr lang="en-MY" i="1" dirty="0"/>
              <a:t>  </a:t>
            </a:r>
            <a:r>
              <a:rPr lang="en-MY" i="1" dirty="0" err="1"/>
              <a:t>ratusan</a:t>
            </a:r>
            <a:r>
              <a:rPr lang="en-MY" i="1" dirty="0"/>
              <a:t> </a:t>
            </a:r>
            <a:r>
              <a:rPr lang="en-MY" i="1" dirty="0" err="1"/>
              <a:t>ikan</a:t>
            </a:r>
            <a:r>
              <a:rPr lang="en-MY" i="1" dirty="0"/>
              <a:t> </a:t>
            </a:r>
            <a:r>
              <a:rPr lang="en-MY" i="1" dirty="0" err="1"/>
              <a:t>telah</a:t>
            </a:r>
            <a:r>
              <a:rPr lang="en-MY" i="1" dirty="0"/>
              <a:t> </a:t>
            </a:r>
            <a:r>
              <a:rPr lang="en-MY" i="1" dirty="0" err="1"/>
              <a:t>kelihatan</a:t>
            </a:r>
            <a:r>
              <a:rPr lang="en-MY" i="1" dirty="0"/>
              <a:t> </a:t>
            </a:r>
            <a:r>
              <a:rPr lang="en-MY" i="1" dirty="0" err="1"/>
              <a:t>mati</a:t>
            </a:r>
            <a:r>
              <a:rPr lang="en-MY" i="1" dirty="0"/>
              <a:t> </a:t>
            </a:r>
            <a:r>
              <a:rPr lang="en-MY" i="1" dirty="0" err="1"/>
              <a:t>disepanjang</a:t>
            </a:r>
            <a:r>
              <a:rPr lang="en-MY" i="1" dirty="0"/>
              <a:t> </a:t>
            </a:r>
            <a:r>
              <a:rPr lang="en-MY" i="1" dirty="0" err="1"/>
              <a:t>sungai</a:t>
            </a:r>
            <a:r>
              <a:rPr lang="en-MY" i="1" dirty="0"/>
              <a:t> </a:t>
            </a:r>
            <a:r>
              <a:rPr lang="en-MY" i="1" dirty="0" err="1"/>
              <a:t>tersebut</a:t>
            </a:r>
            <a:r>
              <a:rPr lang="en-MY" i="1" dirty="0"/>
              <a:t>. </a:t>
            </a:r>
            <a:r>
              <a:rPr lang="en-MY" i="1" dirty="0" err="1"/>
              <a:t>Terdapat</a:t>
            </a:r>
            <a:r>
              <a:rPr lang="en-MY" i="1" dirty="0"/>
              <a:t> </a:t>
            </a:r>
            <a:r>
              <a:rPr lang="en-MY" i="1" dirty="0" err="1"/>
              <a:t>sebuah</a:t>
            </a:r>
            <a:r>
              <a:rPr lang="en-MY" i="1" dirty="0"/>
              <a:t> </a:t>
            </a:r>
            <a:r>
              <a:rPr lang="en-MY" i="1" dirty="0" err="1"/>
              <a:t>loji</a:t>
            </a:r>
            <a:r>
              <a:rPr lang="en-MY" i="1" dirty="0"/>
              <a:t> </a:t>
            </a:r>
            <a:r>
              <a:rPr lang="en-MY" i="1" dirty="0" err="1"/>
              <a:t>rawatan</a:t>
            </a:r>
            <a:r>
              <a:rPr lang="en-MY" i="1" dirty="0"/>
              <a:t> </a:t>
            </a:r>
            <a:r>
              <a:rPr lang="en-MY" i="1" dirty="0" err="1"/>
              <a:t>kumbahan</a:t>
            </a:r>
            <a:r>
              <a:rPr lang="en-MY" i="1" dirty="0"/>
              <a:t> yang </a:t>
            </a:r>
            <a:r>
              <a:rPr lang="en-MY" i="1" dirty="0" err="1"/>
              <a:t>terletak</a:t>
            </a:r>
            <a:r>
              <a:rPr lang="en-MY" i="1" dirty="0"/>
              <a:t> di </a:t>
            </a:r>
            <a:r>
              <a:rPr lang="en-MY" i="1" dirty="0" err="1"/>
              <a:t>hulu</a:t>
            </a:r>
            <a:r>
              <a:rPr lang="en-MY" i="1" dirty="0"/>
              <a:t> </a:t>
            </a:r>
            <a:r>
              <a:rPr lang="en-MY" i="1" dirty="0" err="1"/>
              <a:t>kawasan</a:t>
            </a:r>
            <a:r>
              <a:rPr lang="en-MY" i="1" dirty="0"/>
              <a:t> </a:t>
            </a:r>
            <a:r>
              <a:rPr lang="en-MY" i="1" dirty="0" err="1"/>
              <a:t>tersebut</a:t>
            </a:r>
            <a:r>
              <a:rPr lang="en-MY" i="1" dirty="0"/>
              <a:t> </a:t>
            </a:r>
            <a:r>
              <a:rPr lang="en-MY" i="1" dirty="0" err="1"/>
              <a:t>dan</a:t>
            </a:r>
            <a:r>
              <a:rPr lang="en-MY" i="1" dirty="0"/>
              <a:t> </a:t>
            </a:r>
            <a:r>
              <a:rPr lang="en-MY" i="1" dirty="0" err="1"/>
              <a:t>sebuah</a:t>
            </a:r>
            <a:r>
              <a:rPr lang="en-MY" i="1" dirty="0"/>
              <a:t> </a:t>
            </a:r>
            <a:r>
              <a:rPr lang="en-MY" i="1" dirty="0" err="1"/>
              <a:t>projek</a:t>
            </a:r>
            <a:r>
              <a:rPr lang="en-MY" i="1" dirty="0"/>
              <a:t> </a:t>
            </a:r>
            <a:r>
              <a:rPr lang="en-MY" i="1" dirty="0" err="1"/>
              <a:t>projek</a:t>
            </a:r>
            <a:r>
              <a:rPr lang="en-MY" i="1" dirty="0"/>
              <a:t> </a:t>
            </a:r>
            <a:r>
              <a:rPr lang="en-MY" i="1" dirty="0" err="1"/>
              <a:t>perumahan</a:t>
            </a:r>
            <a:r>
              <a:rPr lang="en-MY" i="1" dirty="0"/>
              <a:t> EIA. </a:t>
            </a:r>
            <a:r>
              <a:rPr lang="en-MY" i="1" dirty="0" err="1"/>
              <a:t>Pasukan</a:t>
            </a:r>
            <a:r>
              <a:rPr lang="en-MY" i="1" dirty="0"/>
              <a:t> </a:t>
            </a:r>
            <a:r>
              <a:rPr lang="en-MY" i="1" dirty="0" err="1"/>
              <a:t>penyiasat</a:t>
            </a:r>
            <a:r>
              <a:rPr lang="en-MY" i="1" dirty="0"/>
              <a:t> JAS </a:t>
            </a:r>
            <a:r>
              <a:rPr lang="en-MY" i="1" dirty="0" err="1"/>
              <a:t>telah</a:t>
            </a:r>
            <a:r>
              <a:rPr lang="en-MY" i="1" dirty="0"/>
              <a:t> </a:t>
            </a:r>
            <a:r>
              <a:rPr lang="en-MY" i="1" dirty="0" err="1"/>
              <a:t>ditugaskan</a:t>
            </a:r>
            <a:r>
              <a:rPr lang="en-MY" i="1" dirty="0"/>
              <a:t> </a:t>
            </a:r>
            <a:r>
              <a:rPr lang="en-MY" i="1" dirty="0" err="1"/>
              <a:t>untuk</a:t>
            </a:r>
            <a:r>
              <a:rPr lang="en-MY" i="1" dirty="0"/>
              <a:t> </a:t>
            </a:r>
            <a:r>
              <a:rPr lang="en-MY" i="1" dirty="0" err="1"/>
              <a:t>menyiasat</a:t>
            </a:r>
            <a:r>
              <a:rPr lang="en-MY" i="1" dirty="0"/>
              <a:t> </a:t>
            </a:r>
            <a:r>
              <a:rPr lang="en-MY" i="1" dirty="0" err="1"/>
              <a:t>kejadian</a:t>
            </a:r>
            <a:r>
              <a:rPr lang="en-MY" i="1" dirty="0"/>
              <a:t> </a:t>
            </a:r>
            <a:r>
              <a:rPr lang="en-MY" i="1" dirty="0" err="1"/>
              <a:t>tersebut</a:t>
            </a:r>
            <a:r>
              <a:rPr lang="en-MY" i="1" dirty="0"/>
              <a:t>. </a:t>
            </a:r>
            <a:r>
              <a:rPr lang="en-MY" dirty="0"/>
              <a:t>   </a:t>
            </a:r>
            <a:r>
              <a:rPr lang="en-MY" i="1" dirty="0" smtClean="0"/>
              <a:t> </a:t>
            </a:r>
            <a:r>
              <a:rPr lang="en-MY" dirty="0" smtClean="0"/>
              <a:t>   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29488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 err="1" smtClean="0"/>
              <a:t>Kajian</a:t>
            </a:r>
            <a:r>
              <a:rPr lang="en-MY" dirty="0" smtClean="0"/>
              <a:t> </a:t>
            </a:r>
            <a:r>
              <a:rPr lang="en-MY" dirty="0" err="1" smtClean="0"/>
              <a:t>kes</a:t>
            </a:r>
            <a:r>
              <a:rPr lang="en-MY" dirty="0" smtClean="0"/>
              <a:t> 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35772"/>
          </a:xfrm>
          <a:noFill/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just"/>
            <a:r>
              <a:rPr lang="en-MY" i="1" dirty="0" err="1">
                <a:solidFill>
                  <a:schemeClr val="tx1"/>
                </a:solidFill>
              </a:rPr>
              <a:t>Satu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aduan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telah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diterima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dari</a:t>
            </a:r>
            <a:r>
              <a:rPr lang="en-MY" i="1" dirty="0">
                <a:solidFill>
                  <a:schemeClr val="tx1"/>
                </a:solidFill>
              </a:rPr>
              <a:t> orang </a:t>
            </a:r>
            <a:r>
              <a:rPr lang="en-MY" i="1" dirty="0" err="1">
                <a:solidFill>
                  <a:schemeClr val="tx1"/>
                </a:solidFill>
              </a:rPr>
              <a:t>awam</a:t>
            </a:r>
            <a:r>
              <a:rPr lang="en-MY" i="1" dirty="0">
                <a:solidFill>
                  <a:schemeClr val="tx1"/>
                </a:solidFill>
              </a:rPr>
              <a:t>, Sungai </a:t>
            </a:r>
            <a:r>
              <a:rPr lang="en-MY" i="1" dirty="0" err="1">
                <a:solidFill>
                  <a:schemeClr val="tx1"/>
                </a:solidFill>
              </a:rPr>
              <a:t>Muda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telah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dicemari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oleh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sumber</a:t>
            </a:r>
            <a:r>
              <a:rPr lang="en-MY" i="1" dirty="0">
                <a:solidFill>
                  <a:schemeClr val="tx1"/>
                </a:solidFill>
              </a:rPr>
              <a:t> yang </a:t>
            </a:r>
            <a:r>
              <a:rPr lang="en-MY" i="1" dirty="0" err="1">
                <a:solidFill>
                  <a:schemeClr val="tx1"/>
                </a:solidFill>
              </a:rPr>
              <a:t>tidak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dikenal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pasti</a:t>
            </a:r>
            <a:r>
              <a:rPr lang="en-MY" i="1" dirty="0">
                <a:solidFill>
                  <a:schemeClr val="tx1"/>
                </a:solidFill>
              </a:rPr>
              <a:t>. Air </a:t>
            </a:r>
            <a:r>
              <a:rPr lang="en-MY" i="1" dirty="0" err="1">
                <a:solidFill>
                  <a:schemeClr val="tx1"/>
                </a:solidFill>
              </a:rPr>
              <a:t>sungai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bertukar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menjadi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kelabu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kehitaman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dan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berbau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sepanjang</a:t>
            </a:r>
            <a:r>
              <a:rPr lang="en-MY" i="1" dirty="0">
                <a:solidFill>
                  <a:schemeClr val="tx1"/>
                </a:solidFill>
              </a:rPr>
              <a:t> 300 meter </a:t>
            </a:r>
            <a:r>
              <a:rPr lang="en-MY" i="1" dirty="0" err="1">
                <a:solidFill>
                  <a:schemeClr val="tx1"/>
                </a:solidFill>
              </a:rPr>
              <a:t>telah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dikesan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berdekatan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dengan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Lebuh</a:t>
            </a:r>
            <a:r>
              <a:rPr lang="en-MY" i="1" dirty="0">
                <a:solidFill>
                  <a:schemeClr val="tx1"/>
                </a:solidFill>
              </a:rPr>
              <a:t> Raya Sungai </a:t>
            </a:r>
            <a:r>
              <a:rPr lang="en-MY" i="1" dirty="0" err="1">
                <a:solidFill>
                  <a:schemeClr val="tx1"/>
                </a:solidFill>
              </a:rPr>
              <a:t>Rambai</a:t>
            </a:r>
            <a:r>
              <a:rPr lang="en-MY" i="1" dirty="0">
                <a:solidFill>
                  <a:schemeClr val="tx1"/>
                </a:solidFill>
              </a:rPr>
              <a:t>. </a:t>
            </a:r>
            <a:r>
              <a:rPr lang="en-MY" i="1" dirty="0" err="1">
                <a:solidFill>
                  <a:schemeClr val="tx1"/>
                </a:solidFill>
              </a:rPr>
              <a:t>Terdapat</a:t>
            </a:r>
            <a:r>
              <a:rPr lang="en-MY" i="1" dirty="0">
                <a:solidFill>
                  <a:schemeClr val="tx1"/>
                </a:solidFill>
              </a:rPr>
              <a:t>  </a:t>
            </a:r>
            <a:r>
              <a:rPr lang="en-MY" i="1" dirty="0" err="1">
                <a:solidFill>
                  <a:schemeClr val="tx1"/>
                </a:solidFill>
              </a:rPr>
              <a:t>ratusan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ikan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telah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kelihatan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mati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disepanjang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sungai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tersebut</a:t>
            </a:r>
            <a:r>
              <a:rPr lang="en-MY" i="1" dirty="0">
                <a:solidFill>
                  <a:schemeClr val="tx1"/>
                </a:solidFill>
              </a:rPr>
              <a:t>. </a:t>
            </a:r>
            <a:r>
              <a:rPr lang="en-MY" i="1" dirty="0" err="1">
                <a:solidFill>
                  <a:schemeClr val="tx1"/>
                </a:solidFill>
              </a:rPr>
              <a:t>Terdapat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sebuah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loji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rawatan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kumbahan</a:t>
            </a:r>
            <a:r>
              <a:rPr lang="en-MY" i="1" dirty="0">
                <a:solidFill>
                  <a:schemeClr val="tx1"/>
                </a:solidFill>
              </a:rPr>
              <a:t> yang </a:t>
            </a:r>
            <a:r>
              <a:rPr lang="en-MY" i="1" dirty="0" err="1">
                <a:solidFill>
                  <a:schemeClr val="tx1"/>
                </a:solidFill>
              </a:rPr>
              <a:t>terletak</a:t>
            </a:r>
            <a:r>
              <a:rPr lang="en-MY" i="1" dirty="0">
                <a:solidFill>
                  <a:schemeClr val="tx1"/>
                </a:solidFill>
              </a:rPr>
              <a:t> di </a:t>
            </a:r>
            <a:r>
              <a:rPr lang="en-MY" i="1" dirty="0" err="1">
                <a:solidFill>
                  <a:schemeClr val="tx1"/>
                </a:solidFill>
              </a:rPr>
              <a:t>hulu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kawasan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tersebut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dan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sebuah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projek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projek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perumahan</a:t>
            </a:r>
            <a:r>
              <a:rPr lang="en-MY" i="1" dirty="0">
                <a:solidFill>
                  <a:schemeClr val="tx1"/>
                </a:solidFill>
              </a:rPr>
              <a:t> EIA. </a:t>
            </a:r>
            <a:r>
              <a:rPr lang="en-MY" i="1" dirty="0" err="1">
                <a:solidFill>
                  <a:schemeClr val="tx1"/>
                </a:solidFill>
              </a:rPr>
              <a:t>Pasukan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penyiasat</a:t>
            </a:r>
            <a:r>
              <a:rPr lang="en-MY" i="1" dirty="0">
                <a:solidFill>
                  <a:schemeClr val="tx1"/>
                </a:solidFill>
              </a:rPr>
              <a:t> JAS </a:t>
            </a:r>
            <a:r>
              <a:rPr lang="en-MY" i="1" dirty="0" err="1">
                <a:solidFill>
                  <a:schemeClr val="tx1"/>
                </a:solidFill>
              </a:rPr>
              <a:t>telah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ditugaskan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untuk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menyiasat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kejadian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tersebut</a:t>
            </a:r>
            <a:r>
              <a:rPr lang="en-MY" i="1" dirty="0">
                <a:solidFill>
                  <a:schemeClr val="tx1"/>
                </a:solidFill>
              </a:rPr>
              <a:t>. </a:t>
            </a:r>
            <a:r>
              <a:rPr lang="en-MY" dirty="0">
                <a:solidFill>
                  <a:schemeClr val="tx1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22258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 err="1" smtClean="0"/>
              <a:t>Kajian</a:t>
            </a:r>
            <a:r>
              <a:rPr lang="en-MY" dirty="0" smtClean="0"/>
              <a:t> </a:t>
            </a:r>
            <a:r>
              <a:rPr lang="en-MY" dirty="0" err="1" smtClean="0"/>
              <a:t>kes</a:t>
            </a:r>
            <a:r>
              <a:rPr lang="en-MY" dirty="0" smtClean="0"/>
              <a:t> 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35772"/>
          </a:xfrm>
          <a:noFill/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just"/>
            <a:r>
              <a:rPr lang="en-MY" i="1" dirty="0" err="1">
                <a:solidFill>
                  <a:schemeClr val="bg1"/>
                </a:solidFill>
              </a:rPr>
              <a:t>Satu</a:t>
            </a:r>
            <a:r>
              <a:rPr lang="en-MY" i="1" dirty="0">
                <a:solidFill>
                  <a:schemeClr val="bg1"/>
                </a:solidFill>
              </a:rPr>
              <a:t> </a:t>
            </a:r>
            <a:r>
              <a:rPr lang="en-MY" i="1" dirty="0" err="1">
                <a:solidFill>
                  <a:schemeClr val="bg1"/>
                </a:solidFill>
              </a:rPr>
              <a:t>aduan</a:t>
            </a:r>
            <a:r>
              <a:rPr lang="en-MY" i="1" dirty="0">
                <a:solidFill>
                  <a:schemeClr val="bg1"/>
                </a:solidFill>
              </a:rPr>
              <a:t> </a:t>
            </a:r>
            <a:r>
              <a:rPr lang="en-MY" i="1" dirty="0" err="1">
                <a:solidFill>
                  <a:schemeClr val="bg1"/>
                </a:solidFill>
              </a:rPr>
              <a:t>telah</a:t>
            </a:r>
            <a:r>
              <a:rPr lang="en-MY" i="1" dirty="0">
                <a:solidFill>
                  <a:schemeClr val="bg1"/>
                </a:solidFill>
              </a:rPr>
              <a:t> </a:t>
            </a:r>
            <a:r>
              <a:rPr lang="en-MY" i="1" dirty="0" err="1">
                <a:solidFill>
                  <a:schemeClr val="bg1"/>
                </a:solidFill>
              </a:rPr>
              <a:t>diterima</a:t>
            </a:r>
            <a:r>
              <a:rPr lang="en-MY" i="1" dirty="0">
                <a:solidFill>
                  <a:schemeClr val="bg1"/>
                </a:solidFill>
              </a:rPr>
              <a:t> </a:t>
            </a:r>
            <a:r>
              <a:rPr lang="en-MY" i="1" dirty="0" err="1">
                <a:solidFill>
                  <a:schemeClr val="bg1"/>
                </a:solidFill>
              </a:rPr>
              <a:t>dari</a:t>
            </a:r>
            <a:r>
              <a:rPr lang="en-MY" i="1" dirty="0">
                <a:solidFill>
                  <a:schemeClr val="bg1"/>
                </a:solidFill>
              </a:rPr>
              <a:t> orang </a:t>
            </a:r>
            <a:r>
              <a:rPr lang="en-MY" i="1" dirty="0" err="1">
                <a:solidFill>
                  <a:schemeClr val="bg1"/>
                </a:solidFill>
              </a:rPr>
              <a:t>awam</a:t>
            </a:r>
            <a:r>
              <a:rPr lang="en-MY" i="1" dirty="0">
                <a:solidFill>
                  <a:schemeClr val="bg1"/>
                </a:solidFill>
              </a:rPr>
              <a:t>, Sungai </a:t>
            </a:r>
            <a:r>
              <a:rPr lang="en-MY" i="1" dirty="0" err="1">
                <a:solidFill>
                  <a:schemeClr val="bg1"/>
                </a:solidFill>
              </a:rPr>
              <a:t>Muda</a:t>
            </a:r>
            <a:r>
              <a:rPr lang="en-MY" i="1" dirty="0">
                <a:solidFill>
                  <a:schemeClr val="bg1"/>
                </a:solidFill>
              </a:rPr>
              <a:t> </a:t>
            </a:r>
            <a:r>
              <a:rPr lang="en-MY" i="1" dirty="0" err="1">
                <a:solidFill>
                  <a:schemeClr val="bg1"/>
                </a:solidFill>
              </a:rPr>
              <a:t>telah</a:t>
            </a:r>
            <a:r>
              <a:rPr lang="en-MY" i="1" dirty="0">
                <a:solidFill>
                  <a:schemeClr val="bg1"/>
                </a:solidFill>
              </a:rPr>
              <a:t> </a:t>
            </a:r>
            <a:r>
              <a:rPr lang="en-MY" i="1" dirty="0" err="1">
                <a:solidFill>
                  <a:schemeClr val="bg1"/>
                </a:solidFill>
              </a:rPr>
              <a:t>dicemari</a:t>
            </a:r>
            <a:r>
              <a:rPr lang="en-MY" i="1" dirty="0">
                <a:solidFill>
                  <a:schemeClr val="bg1"/>
                </a:solidFill>
              </a:rPr>
              <a:t> </a:t>
            </a:r>
            <a:r>
              <a:rPr lang="en-MY" i="1" dirty="0" err="1">
                <a:solidFill>
                  <a:schemeClr val="bg1"/>
                </a:solidFill>
              </a:rPr>
              <a:t>oleh</a:t>
            </a:r>
            <a:r>
              <a:rPr lang="en-MY" i="1" dirty="0">
                <a:solidFill>
                  <a:schemeClr val="bg1"/>
                </a:solidFill>
              </a:rPr>
              <a:t> </a:t>
            </a:r>
            <a:r>
              <a:rPr lang="en-MY" i="1" dirty="0" err="1">
                <a:solidFill>
                  <a:schemeClr val="bg1"/>
                </a:solidFill>
              </a:rPr>
              <a:t>sumber</a:t>
            </a:r>
            <a:r>
              <a:rPr lang="en-MY" i="1" dirty="0">
                <a:solidFill>
                  <a:schemeClr val="bg1"/>
                </a:solidFill>
              </a:rPr>
              <a:t> yang </a:t>
            </a:r>
            <a:r>
              <a:rPr lang="en-MY" i="1" dirty="0" err="1">
                <a:solidFill>
                  <a:schemeClr val="bg1"/>
                </a:solidFill>
              </a:rPr>
              <a:t>tidak</a:t>
            </a:r>
            <a:r>
              <a:rPr lang="en-MY" i="1" dirty="0">
                <a:solidFill>
                  <a:schemeClr val="bg1"/>
                </a:solidFill>
              </a:rPr>
              <a:t> </a:t>
            </a:r>
            <a:r>
              <a:rPr lang="en-MY" i="1" dirty="0" err="1">
                <a:solidFill>
                  <a:schemeClr val="bg1"/>
                </a:solidFill>
              </a:rPr>
              <a:t>dikenal</a:t>
            </a:r>
            <a:r>
              <a:rPr lang="en-MY" i="1" dirty="0">
                <a:solidFill>
                  <a:schemeClr val="bg1"/>
                </a:solidFill>
              </a:rPr>
              <a:t> </a:t>
            </a:r>
            <a:r>
              <a:rPr lang="en-MY" i="1" dirty="0" err="1">
                <a:solidFill>
                  <a:schemeClr val="bg1"/>
                </a:solidFill>
              </a:rPr>
              <a:t>pasti</a:t>
            </a:r>
            <a:r>
              <a:rPr lang="en-MY" i="1" dirty="0">
                <a:solidFill>
                  <a:schemeClr val="bg1"/>
                </a:solidFill>
              </a:rPr>
              <a:t>. </a:t>
            </a:r>
            <a:r>
              <a:rPr lang="en-MY" i="1" dirty="0">
                <a:solidFill>
                  <a:schemeClr val="tx1"/>
                </a:solidFill>
              </a:rPr>
              <a:t>Air </a:t>
            </a:r>
            <a:r>
              <a:rPr lang="en-MY" i="1" dirty="0" err="1">
                <a:solidFill>
                  <a:schemeClr val="tx1"/>
                </a:solidFill>
              </a:rPr>
              <a:t>sungai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bertukar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menjadi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kelabu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kehitaman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dan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berbau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sepanjang</a:t>
            </a:r>
            <a:r>
              <a:rPr lang="en-MY" i="1" dirty="0">
                <a:solidFill>
                  <a:schemeClr val="tx1"/>
                </a:solidFill>
              </a:rPr>
              <a:t> 300 meter </a:t>
            </a:r>
            <a:r>
              <a:rPr lang="en-MY" i="1" dirty="0" err="1">
                <a:solidFill>
                  <a:schemeClr val="tx1"/>
                </a:solidFill>
              </a:rPr>
              <a:t>telah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dikesan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berdekatan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dengan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Lebuh</a:t>
            </a:r>
            <a:r>
              <a:rPr lang="en-MY" i="1" dirty="0">
                <a:solidFill>
                  <a:schemeClr val="tx1"/>
                </a:solidFill>
              </a:rPr>
              <a:t> Raya Sungai </a:t>
            </a:r>
            <a:r>
              <a:rPr lang="en-MY" i="1" dirty="0" err="1">
                <a:solidFill>
                  <a:schemeClr val="tx1"/>
                </a:solidFill>
              </a:rPr>
              <a:t>Rambai</a:t>
            </a:r>
            <a:r>
              <a:rPr lang="en-MY" i="1" dirty="0">
                <a:solidFill>
                  <a:schemeClr val="tx1"/>
                </a:solidFill>
              </a:rPr>
              <a:t>. </a:t>
            </a:r>
            <a:r>
              <a:rPr lang="en-MY" i="1" dirty="0" err="1">
                <a:solidFill>
                  <a:schemeClr val="tx1"/>
                </a:solidFill>
              </a:rPr>
              <a:t>Terdapat</a:t>
            </a:r>
            <a:r>
              <a:rPr lang="en-MY" i="1" dirty="0">
                <a:solidFill>
                  <a:schemeClr val="tx1"/>
                </a:solidFill>
              </a:rPr>
              <a:t>  </a:t>
            </a:r>
            <a:r>
              <a:rPr lang="en-MY" i="1" dirty="0" err="1">
                <a:solidFill>
                  <a:schemeClr val="tx1"/>
                </a:solidFill>
              </a:rPr>
              <a:t>ratusan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ikan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telah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kelihatan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mati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disepanjang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sungai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tersebut</a:t>
            </a:r>
            <a:r>
              <a:rPr lang="en-MY" i="1" dirty="0">
                <a:solidFill>
                  <a:schemeClr val="tx1"/>
                </a:solidFill>
              </a:rPr>
              <a:t>. </a:t>
            </a:r>
            <a:r>
              <a:rPr lang="en-MY" i="1" dirty="0" err="1">
                <a:solidFill>
                  <a:schemeClr val="tx1"/>
                </a:solidFill>
              </a:rPr>
              <a:t>Terdapat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sebuah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loji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rawatan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kumbahan</a:t>
            </a:r>
            <a:r>
              <a:rPr lang="en-MY" i="1" dirty="0">
                <a:solidFill>
                  <a:schemeClr val="tx1"/>
                </a:solidFill>
              </a:rPr>
              <a:t> yang </a:t>
            </a:r>
            <a:r>
              <a:rPr lang="en-MY" i="1" dirty="0" err="1">
                <a:solidFill>
                  <a:schemeClr val="tx1"/>
                </a:solidFill>
              </a:rPr>
              <a:t>terletak</a:t>
            </a:r>
            <a:r>
              <a:rPr lang="en-MY" i="1" dirty="0">
                <a:solidFill>
                  <a:schemeClr val="tx1"/>
                </a:solidFill>
              </a:rPr>
              <a:t> di </a:t>
            </a:r>
            <a:r>
              <a:rPr lang="en-MY" i="1" dirty="0" err="1">
                <a:solidFill>
                  <a:schemeClr val="tx1"/>
                </a:solidFill>
              </a:rPr>
              <a:t>hulu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kawasan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tersebut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dan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sebuah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projek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projek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perumahan</a:t>
            </a:r>
            <a:r>
              <a:rPr lang="en-MY" i="1" dirty="0">
                <a:solidFill>
                  <a:schemeClr val="tx1"/>
                </a:solidFill>
              </a:rPr>
              <a:t> EIA. </a:t>
            </a:r>
            <a:r>
              <a:rPr lang="en-MY" i="1" dirty="0" err="1">
                <a:solidFill>
                  <a:schemeClr val="bg1"/>
                </a:solidFill>
              </a:rPr>
              <a:t>Pasukan</a:t>
            </a:r>
            <a:r>
              <a:rPr lang="en-MY" i="1" dirty="0">
                <a:solidFill>
                  <a:schemeClr val="bg1"/>
                </a:solidFill>
              </a:rPr>
              <a:t> </a:t>
            </a:r>
            <a:r>
              <a:rPr lang="en-MY" i="1" dirty="0" err="1">
                <a:solidFill>
                  <a:schemeClr val="bg1"/>
                </a:solidFill>
              </a:rPr>
              <a:t>penyiasat</a:t>
            </a:r>
            <a:r>
              <a:rPr lang="en-MY" i="1" dirty="0">
                <a:solidFill>
                  <a:schemeClr val="bg1"/>
                </a:solidFill>
              </a:rPr>
              <a:t> JAS </a:t>
            </a:r>
            <a:r>
              <a:rPr lang="en-MY" i="1" dirty="0" err="1">
                <a:solidFill>
                  <a:schemeClr val="bg1"/>
                </a:solidFill>
              </a:rPr>
              <a:t>telah</a:t>
            </a:r>
            <a:r>
              <a:rPr lang="en-MY" i="1" dirty="0">
                <a:solidFill>
                  <a:schemeClr val="bg1"/>
                </a:solidFill>
              </a:rPr>
              <a:t> </a:t>
            </a:r>
            <a:r>
              <a:rPr lang="en-MY" i="1" dirty="0" err="1">
                <a:solidFill>
                  <a:schemeClr val="bg1"/>
                </a:solidFill>
              </a:rPr>
              <a:t>ditugaskan</a:t>
            </a:r>
            <a:r>
              <a:rPr lang="en-MY" i="1" dirty="0">
                <a:solidFill>
                  <a:schemeClr val="bg1"/>
                </a:solidFill>
              </a:rPr>
              <a:t> </a:t>
            </a:r>
            <a:r>
              <a:rPr lang="en-MY" i="1" dirty="0" err="1">
                <a:solidFill>
                  <a:schemeClr val="bg1"/>
                </a:solidFill>
              </a:rPr>
              <a:t>untuk</a:t>
            </a:r>
            <a:r>
              <a:rPr lang="en-MY" i="1" dirty="0">
                <a:solidFill>
                  <a:schemeClr val="bg1"/>
                </a:solidFill>
              </a:rPr>
              <a:t> </a:t>
            </a:r>
            <a:r>
              <a:rPr lang="en-MY" i="1" dirty="0" err="1">
                <a:solidFill>
                  <a:schemeClr val="bg1"/>
                </a:solidFill>
              </a:rPr>
              <a:t>menyiasat</a:t>
            </a:r>
            <a:r>
              <a:rPr lang="en-MY" i="1" dirty="0">
                <a:solidFill>
                  <a:schemeClr val="bg1"/>
                </a:solidFill>
              </a:rPr>
              <a:t> </a:t>
            </a:r>
            <a:r>
              <a:rPr lang="en-MY" i="1" dirty="0" err="1">
                <a:solidFill>
                  <a:schemeClr val="bg1"/>
                </a:solidFill>
              </a:rPr>
              <a:t>kejadian</a:t>
            </a:r>
            <a:r>
              <a:rPr lang="en-MY" i="1" dirty="0">
                <a:solidFill>
                  <a:schemeClr val="bg1"/>
                </a:solidFill>
              </a:rPr>
              <a:t> </a:t>
            </a:r>
            <a:r>
              <a:rPr lang="en-MY" i="1" dirty="0" err="1">
                <a:solidFill>
                  <a:schemeClr val="bg1"/>
                </a:solidFill>
              </a:rPr>
              <a:t>tersebut</a:t>
            </a:r>
            <a:r>
              <a:rPr lang="en-MY" i="1" dirty="0">
                <a:solidFill>
                  <a:schemeClr val="bg1"/>
                </a:solidFill>
              </a:rPr>
              <a:t>.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dirty="0">
                <a:solidFill>
                  <a:schemeClr val="tx1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97282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 err="1" smtClean="0"/>
              <a:t>Kajian</a:t>
            </a:r>
            <a:r>
              <a:rPr lang="en-MY" dirty="0" smtClean="0"/>
              <a:t> </a:t>
            </a:r>
            <a:r>
              <a:rPr lang="en-MY" dirty="0" err="1" smtClean="0"/>
              <a:t>kes</a:t>
            </a:r>
            <a:r>
              <a:rPr lang="en-MY" dirty="0" smtClean="0"/>
              <a:t> 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35772"/>
          </a:xfrm>
          <a:noFill/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>
            <a:normAutofit lnSpcReduction="10000"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MY" i="1" dirty="0" smtClean="0">
                <a:solidFill>
                  <a:schemeClr val="tx1"/>
                </a:solidFill>
              </a:rPr>
              <a:t>Air </a:t>
            </a:r>
            <a:r>
              <a:rPr lang="en-MY" i="1" dirty="0" err="1">
                <a:solidFill>
                  <a:schemeClr val="tx1"/>
                </a:solidFill>
              </a:rPr>
              <a:t>sungai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bertukar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menjadi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kelabu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kehitaman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dan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berbau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sepanjang</a:t>
            </a:r>
            <a:r>
              <a:rPr lang="en-MY" i="1" dirty="0">
                <a:solidFill>
                  <a:schemeClr val="tx1"/>
                </a:solidFill>
              </a:rPr>
              <a:t> 300 meter </a:t>
            </a:r>
            <a:r>
              <a:rPr lang="en-MY" i="1" dirty="0" err="1">
                <a:solidFill>
                  <a:schemeClr val="tx1"/>
                </a:solidFill>
              </a:rPr>
              <a:t>telah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dikesan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berdekatan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dengan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Lebuh</a:t>
            </a:r>
            <a:r>
              <a:rPr lang="en-MY" i="1" dirty="0">
                <a:solidFill>
                  <a:schemeClr val="tx1"/>
                </a:solidFill>
              </a:rPr>
              <a:t> Raya Sungai </a:t>
            </a:r>
            <a:r>
              <a:rPr lang="en-MY" i="1" dirty="0" err="1">
                <a:solidFill>
                  <a:schemeClr val="tx1"/>
                </a:solidFill>
              </a:rPr>
              <a:t>Rambai</a:t>
            </a:r>
            <a:r>
              <a:rPr lang="en-MY" i="1" dirty="0">
                <a:solidFill>
                  <a:schemeClr val="tx1"/>
                </a:solidFill>
              </a:rPr>
              <a:t>. </a:t>
            </a:r>
            <a:endParaRPr lang="en-MY" i="1" dirty="0" smtClean="0">
              <a:solidFill>
                <a:schemeClr val="tx1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MY" i="1" dirty="0" err="1" smtClean="0">
                <a:solidFill>
                  <a:schemeClr val="tx1"/>
                </a:solidFill>
              </a:rPr>
              <a:t>Terdapat</a:t>
            </a:r>
            <a:r>
              <a:rPr lang="en-MY" i="1" dirty="0" smtClean="0">
                <a:solidFill>
                  <a:schemeClr val="tx1"/>
                </a:solidFill>
              </a:rPr>
              <a:t>  </a:t>
            </a:r>
            <a:r>
              <a:rPr lang="en-MY" i="1" dirty="0" err="1">
                <a:solidFill>
                  <a:schemeClr val="tx1"/>
                </a:solidFill>
              </a:rPr>
              <a:t>ratusan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ikan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telah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kelihatan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mati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disepanjang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sungai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tersebut</a:t>
            </a:r>
            <a:r>
              <a:rPr lang="en-MY" i="1" dirty="0">
                <a:solidFill>
                  <a:schemeClr val="tx1"/>
                </a:solidFill>
              </a:rPr>
              <a:t>. </a:t>
            </a:r>
            <a:endParaRPr lang="en-MY" i="1" dirty="0" smtClean="0">
              <a:solidFill>
                <a:schemeClr val="tx1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MY" i="1" dirty="0" err="1" smtClean="0">
                <a:solidFill>
                  <a:schemeClr val="tx1"/>
                </a:solidFill>
              </a:rPr>
              <a:t>Terdapat</a:t>
            </a:r>
            <a:r>
              <a:rPr lang="en-MY" i="1" dirty="0" smtClean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sebuah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loji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rawatan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kumbahan</a:t>
            </a:r>
            <a:r>
              <a:rPr lang="en-MY" i="1" dirty="0">
                <a:solidFill>
                  <a:schemeClr val="tx1"/>
                </a:solidFill>
              </a:rPr>
              <a:t> yang </a:t>
            </a:r>
            <a:r>
              <a:rPr lang="en-MY" i="1" dirty="0" err="1">
                <a:solidFill>
                  <a:schemeClr val="tx1"/>
                </a:solidFill>
              </a:rPr>
              <a:t>terletak</a:t>
            </a:r>
            <a:r>
              <a:rPr lang="en-MY" i="1" dirty="0">
                <a:solidFill>
                  <a:schemeClr val="tx1"/>
                </a:solidFill>
              </a:rPr>
              <a:t> di </a:t>
            </a:r>
            <a:r>
              <a:rPr lang="en-MY" i="1" dirty="0" err="1">
                <a:solidFill>
                  <a:schemeClr val="tx1"/>
                </a:solidFill>
              </a:rPr>
              <a:t>hulu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kawasan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endParaRPr lang="en-MY" i="1" dirty="0" smtClean="0">
              <a:solidFill>
                <a:schemeClr val="tx1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MY" i="1" dirty="0" err="1" smtClean="0">
                <a:solidFill>
                  <a:schemeClr val="tx1"/>
                </a:solidFill>
              </a:rPr>
              <a:t>Terdapat</a:t>
            </a:r>
            <a:r>
              <a:rPr lang="en-MY" i="1" dirty="0" smtClean="0">
                <a:solidFill>
                  <a:schemeClr val="tx1"/>
                </a:solidFill>
              </a:rPr>
              <a:t> </a:t>
            </a:r>
            <a:r>
              <a:rPr lang="en-MY" i="1" dirty="0" err="1" smtClean="0">
                <a:solidFill>
                  <a:schemeClr val="tx1"/>
                </a:solidFill>
              </a:rPr>
              <a:t>sebuah</a:t>
            </a:r>
            <a:r>
              <a:rPr lang="en-MY" i="1" dirty="0" smtClean="0">
                <a:solidFill>
                  <a:schemeClr val="tx1"/>
                </a:solidFill>
              </a:rPr>
              <a:t> </a:t>
            </a:r>
            <a:r>
              <a:rPr lang="en-MY" i="1" dirty="0" err="1" smtClean="0">
                <a:solidFill>
                  <a:schemeClr val="tx1"/>
                </a:solidFill>
              </a:rPr>
              <a:t>projek</a:t>
            </a:r>
            <a:r>
              <a:rPr lang="en-MY" i="1" dirty="0" smtClean="0">
                <a:solidFill>
                  <a:schemeClr val="tx1"/>
                </a:solidFill>
              </a:rPr>
              <a:t> </a:t>
            </a:r>
            <a:r>
              <a:rPr lang="en-MY" i="1" dirty="0" err="1">
                <a:solidFill>
                  <a:schemeClr val="tx1"/>
                </a:solidFill>
              </a:rPr>
              <a:t>perumahan</a:t>
            </a:r>
            <a:r>
              <a:rPr lang="en-MY" i="1" dirty="0">
                <a:solidFill>
                  <a:schemeClr val="tx1"/>
                </a:solidFill>
              </a:rPr>
              <a:t> </a:t>
            </a:r>
            <a:r>
              <a:rPr lang="en-MY" i="1" dirty="0" smtClean="0">
                <a:solidFill>
                  <a:schemeClr val="tx1"/>
                </a:solidFill>
              </a:rPr>
              <a:t>EIA di </a:t>
            </a:r>
            <a:r>
              <a:rPr lang="en-MY" i="1" dirty="0" err="1" smtClean="0">
                <a:solidFill>
                  <a:schemeClr val="tx1"/>
                </a:solidFill>
              </a:rPr>
              <a:t>hulu</a:t>
            </a:r>
            <a:r>
              <a:rPr lang="en-MY" i="1" dirty="0" smtClean="0">
                <a:solidFill>
                  <a:schemeClr val="tx1"/>
                </a:solidFill>
              </a:rPr>
              <a:t> </a:t>
            </a:r>
            <a:r>
              <a:rPr lang="en-MY" i="1" dirty="0" err="1" smtClean="0">
                <a:solidFill>
                  <a:schemeClr val="tx1"/>
                </a:solidFill>
              </a:rPr>
              <a:t>kawasan</a:t>
            </a:r>
            <a:r>
              <a:rPr lang="en-MY" i="1" dirty="0" smtClean="0">
                <a:solidFill>
                  <a:schemeClr val="tx1"/>
                </a:solidFill>
              </a:rPr>
              <a:t> </a:t>
            </a:r>
            <a:endParaRPr lang="en-M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4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80457" y="2162629"/>
            <a:ext cx="2104572" cy="12046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Punca</a:t>
            </a:r>
            <a:endParaRPr lang="en-MY" dirty="0"/>
          </a:p>
        </p:txBody>
      </p:sp>
      <p:sp>
        <p:nvSpPr>
          <p:cNvPr id="5" name="Rounded Rectangle 4"/>
          <p:cNvSpPr/>
          <p:nvPr/>
        </p:nvSpPr>
        <p:spPr>
          <a:xfrm>
            <a:off x="5290456" y="2162627"/>
            <a:ext cx="2104572" cy="12046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smtClean="0"/>
              <a:t>Proses </a:t>
            </a:r>
            <a:r>
              <a:rPr lang="en-MY" dirty="0" err="1" smtClean="0"/>
              <a:t>Pencemaran</a:t>
            </a:r>
            <a:endParaRPr lang="en-MY" dirty="0"/>
          </a:p>
        </p:txBody>
      </p:sp>
      <p:sp>
        <p:nvSpPr>
          <p:cNvPr id="6" name="Rounded Rectangle 5"/>
          <p:cNvSpPr/>
          <p:nvPr/>
        </p:nvSpPr>
        <p:spPr>
          <a:xfrm>
            <a:off x="8802914" y="2162627"/>
            <a:ext cx="2104572" cy="12046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Impak</a:t>
            </a:r>
            <a:endParaRPr lang="en-MY" dirty="0"/>
          </a:p>
        </p:txBody>
      </p:sp>
      <p:cxnSp>
        <p:nvCxnSpPr>
          <p:cNvPr id="8" name="Straight Arrow Connector 7"/>
          <p:cNvCxnSpPr>
            <a:stCxn id="4" idx="3"/>
            <a:endCxn id="5" idx="1"/>
          </p:cNvCxnSpPr>
          <p:nvPr/>
        </p:nvCxnSpPr>
        <p:spPr>
          <a:xfrm flipV="1">
            <a:off x="3585029" y="2764970"/>
            <a:ext cx="1705427" cy="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5" idx="3"/>
            <a:endCxn id="6" idx="1"/>
          </p:cNvCxnSpPr>
          <p:nvPr/>
        </p:nvCxnSpPr>
        <p:spPr>
          <a:xfrm>
            <a:off x="7395028" y="2764970"/>
            <a:ext cx="1407886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1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3833" y="962591"/>
            <a:ext cx="2627081" cy="79828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Masalah</a:t>
            </a:r>
            <a:endParaRPr lang="en-MY" dirty="0"/>
          </a:p>
        </p:txBody>
      </p:sp>
      <p:sp>
        <p:nvSpPr>
          <p:cNvPr id="5" name="Rounded Rectangle 4"/>
          <p:cNvSpPr/>
          <p:nvPr/>
        </p:nvSpPr>
        <p:spPr>
          <a:xfrm>
            <a:off x="3135091" y="962591"/>
            <a:ext cx="3454396" cy="79828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Persoalan</a:t>
            </a:r>
            <a:r>
              <a:rPr lang="en-MY" dirty="0" smtClean="0"/>
              <a:t> </a:t>
            </a:r>
            <a:r>
              <a:rPr lang="en-MY" dirty="0" err="1" smtClean="0"/>
              <a:t>dan</a:t>
            </a:r>
            <a:r>
              <a:rPr lang="en-MY" dirty="0" smtClean="0"/>
              <a:t> </a:t>
            </a:r>
            <a:r>
              <a:rPr lang="en-MY" dirty="0" err="1" smtClean="0"/>
              <a:t>andaian</a:t>
            </a:r>
            <a:r>
              <a:rPr lang="en-MY" dirty="0" smtClean="0"/>
              <a:t> </a:t>
            </a:r>
            <a:endParaRPr lang="en-MY" dirty="0"/>
          </a:p>
        </p:txBody>
      </p:sp>
      <p:sp>
        <p:nvSpPr>
          <p:cNvPr id="6" name="Rounded Rectangle 5"/>
          <p:cNvSpPr/>
          <p:nvPr/>
        </p:nvSpPr>
        <p:spPr>
          <a:xfrm>
            <a:off x="6763665" y="967239"/>
            <a:ext cx="5181591" cy="79828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Objektif</a:t>
            </a:r>
            <a:endParaRPr lang="en-MY" dirty="0"/>
          </a:p>
        </p:txBody>
      </p:sp>
      <p:sp>
        <p:nvSpPr>
          <p:cNvPr id="7" name="TextBox 6"/>
          <p:cNvSpPr txBox="1"/>
          <p:nvPr/>
        </p:nvSpPr>
        <p:spPr>
          <a:xfrm>
            <a:off x="333833" y="1798850"/>
            <a:ext cx="23077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 err="1" smtClean="0"/>
              <a:t>Pencemaran</a:t>
            </a:r>
            <a:r>
              <a:rPr lang="en-MY" dirty="0" smtClean="0"/>
              <a:t> </a:t>
            </a:r>
            <a:r>
              <a:rPr lang="en-MY" dirty="0" err="1" smtClean="0"/>
              <a:t>sungai</a:t>
            </a:r>
            <a:r>
              <a:rPr lang="en-MY" dirty="0" smtClean="0"/>
              <a:t> </a:t>
            </a:r>
            <a:r>
              <a:rPr lang="en-MY" dirty="0" err="1" smtClean="0"/>
              <a:t>berlaku</a:t>
            </a:r>
            <a:r>
              <a:rPr lang="en-MY" dirty="0" smtClean="0"/>
              <a:t>, air </a:t>
            </a:r>
            <a:r>
              <a:rPr lang="en-MY" dirty="0" err="1" smtClean="0"/>
              <a:t>sungai</a:t>
            </a:r>
            <a:r>
              <a:rPr lang="en-MY" dirty="0" smtClean="0"/>
              <a:t> </a:t>
            </a:r>
            <a:r>
              <a:rPr lang="en-MY" dirty="0" err="1" smtClean="0"/>
              <a:t>bertukar</a:t>
            </a:r>
            <a:r>
              <a:rPr lang="en-MY" dirty="0" smtClean="0"/>
              <a:t> </a:t>
            </a:r>
            <a:r>
              <a:rPr lang="en-MY" dirty="0" err="1" smtClean="0"/>
              <a:t>kepada</a:t>
            </a:r>
            <a:r>
              <a:rPr lang="en-MY" dirty="0" smtClean="0"/>
              <a:t> </a:t>
            </a:r>
            <a:r>
              <a:rPr lang="en-MY" dirty="0" err="1" smtClean="0"/>
              <a:t>warna</a:t>
            </a:r>
            <a:r>
              <a:rPr lang="en-MY" dirty="0" smtClean="0"/>
              <a:t> </a:t>
            </a:r>
            <a:r>
              <a:rPr lang="en-MY" dirty="0" err="1" smtClean="0"/>
              <a:t>kelabu</a:t>
            </a:r>
            <a:r>
              <a:rPr lang="en-MY" dirty="0" smtClean="0"/>
              <a:t> </a:t>
            </a:r>
            <a:r>
              <a:rPr lang="en-MY" dirty="0" err="1" smtClean="0"/>
              <a:t>kehitaman</a:t>
            </a:r>
            <a:r>
              <a:rPr lang="en-MY" dirty="0" smtClean="0"/>
              <a:t> </a:t>
            </a:r>
            <a:r>
              <a:rPr lang="en-MY" dirty="0" err="1" smtClean="0"/>
              <a:t>punca</a:t>
            </a:r>
            <a:r>
              <a:rPr lang="en-MY" dirty="0" smtClean="0"/>
              <a:t> </a:t>
            </a:r>
            <a:r>
              <a:rPr lang="en-MY" dirty="0" err="1" smtClean="0"/>
              <a:t>pencemaran</a:t>
            </a:r>
            <a:r>
              <a:rPr lang="en-MY" dirty="0" smtClean="0"/>
              <a:t> </a:t>
            </a:r>
            <a:r>
              <a:rPr lang="en-MY" dirty="0" err="1" smtClean="0"/>
              <a:t>tidak</a:t>
            </a:r>
            <a:r>
              <a:rPr lang="en-MY" dirty="0" smtClean="0"/>
              <a:t> </a:t>
            </a:r>
            <a:r>
              <a:rPr lang="en-MY" dirty="0" err="1" smtClean="0"/>
              <a:t>dikenal</a:t>
            </a:r>
            <a:r>
              <a:rPr lang="en-MY" dirty="0" smtClean="0"/>
              <a:t> </a:t>
            </a:r>
            <a:r>
              <a:rPr lang="en-MY" dirty="0" err="1" smtClean="0"/>
              <a:t>pasti</a:t>
            </a:r>
            <a:r>
              <a:rPr lang="en-MY" dirty="0" smtClean="0"/>
              <a:t>. </a:t>
            </a:r>
            <a:endParaRPr lang="en-MY" dirty="0"/>
          </a:p>
        </p:txBody>
      </p:sp>
      <p:sp>
        <p:nvSpPr>
          <p:cNvPr id="8" name="TextBox 7"/>
          <p:cNvSpPr txBox="1"/>
          <p:nvPr/>
        </p:nvSpPr>
        <p:spPr>
          <a:xfrm>
            <a:off x="3048001" y="1798850"/>
            <a:ext cx="36285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MY" dirty="0" err="1" smtClean="0"/>
              <a:t>Apa</a:t>
            </a:r>
            <a:r>
              <a:rPr lang="en-MY" dirty="0" smtClean="0"/>
              <a:t> yang </a:t>
            </a:r>
            <a:r>
              <a:rPr lang="en-MY" dirty="0" err="1" smtClean="0"/>
              <a:t>menyebabkan</a:t>
            </a:r>
            <a:r>
              <a:rPr lang="en-MY" dirty="0" smtClean="0"/>
              <a:t> </a:t>
            </a:r>
            <a:r>
              <a:rPr lang="en-MY" dirty="0" err="1" smtClean="0"/>
              <a:t>sungai</a:t>
            </a:r>
            <a:r>
              <a:rPr lang="en-MY" dirty="0" smtClean="0"/>
              <a:t> </a:t>
            </a:r>
            <a:r>
              <a:rPr lang="en-MY" dirty="0" err="1" smtClean="0"/>
              <a:t>bertukar</a:t>
            </a:r>
            <a:r>
              <a:rPr lang="en-MY" dirty="0" smtClean="0"/>
              <a:t> </a:t>
            </a:r>
            <a:r>
              <a:rPr lang="en-MY" dirty="0" err="1" smtClean="0"/>
              <a:t>warna</a:t>
            </a:r>
            <a:r>
              <a:rPr lang="en-MY" dirty="0" smtClean="0"/>
              <a:t> ?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MY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MY" dirty="0" err="1" smtClean="0"/>
              <a:t>Apakah</a:t>
            </a:r>
            <a:r>
              <a:rPr lang="en-MY" dirty="0" smtClean="0"/>
              <a:t> </a:t>
            </a:r>
            <a:r>
              <a:rPr lang="en-MY" dirty="0" err="1" smtClean="0"/>
              <a:t>bahan</a:t>
            </a:r>
            <a:r>
              <a:rPr lang="en-MY" dirty="0" smtClean="0"/>
              <a:t> </a:t>
            </a:r>
            <a:r>
              <a:rPr lang="en-MY" dirty="0" err="1" smtClean="0"/>
              <a:t>pencemar</a:t>
            </a:r>
            <a:r>
              <a:rPr lang="en-MY" dirty="0" smtClean="0"/>
              <a:t> yang </a:t>
            </a:r>
            <a:r>
              <a:rPr lang="en-MY" dirty="0" err="1" smtClean="0"/>
              <a:t>terkandung</a:t>
            </a:r>
            <a:r>
              <a:rPr lang="en-MY" dirty="0" smtClean="0"/>
              <a:t> </a:t>
            </a:r>
            <a:r>
              <a:rPr lang="en-MY" dirty="0" err="1" smtClean="0"/>
              <a:t>didalam</a:t>
            </a:r>
            <a:r>
              <a:rPr lang="en-MY" dirty="0" smtClean="0"/>
              <a:t> </a:t>
            </a:r>
            <a:r>
              <a:rPr lang="en-MY" dirty="0" err="1" smtClean="0"/>
              <a:t>sungai</a:t>
            </a:r>
            <a:r>
              <a:rPr lang="en-MY" dirty="0" smtClean="0"/>
              <a:t> </a:t>
            </a:r>
            <a:r>
              <a:rPr lang="en-MY" dirty="0" err="1" smtClean="0"/>
              <a:t>tersebut</a:t>
            </a:r>
            <a:r>
              <a:rPr lang="en-MY" dirty="0" smtClean="0"/>
              <a:t> 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MY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MY" dirty="0" err="1" smtClean="0"/>
              <a:t>Adakah</a:t>
            </a:r>
            <a:r>
              <a:rPr lang="en-MY" dirty="0" smtClean="0"/>
              <a:t> </a:t>
            </a:r>
            <a:r>
              <a:rPr lang="en-MY" dirty="0" err="1" smtClean="0"/>
              <a:t>tapak</a:t>
            </a:r>
            <a:r>
              <a:rPr lang="en-MY" dirty="0" smtClean="0"/>
              <a:t> </a:t>
            </a:r>
            <a:r>
              <a:rPr lang="en-MY" dirty="0" err="1" smtClean="0"/>
              <a:t>projek</a:t>
            </a:r>
            <a:r>
              <a:rPr lang="en-MY" dirty="0" smtClean="0"/>
              <a:t> EIA </a:t>
            </a:r>
            <a:r>
              <a:rPr lang="en-MY" dirty="0" err="1" smtClean="0"/>
              <a:t>menyumbang</a:t>
            </a:r>
            <a:r>
              <a:rPr lang="en-MY" dirty="0" smtClean="0"/>
              <a:t> </a:t>
            </a:r>
            <a:r>
              <a:rPr lang="en-MY" dirty="0" err="1" smtClean="0"/>
              <a:t>pencemaran</a:t>
            </a:r>
            <a:r>
              <a:rPr lang="en-MY" dirty="0" smtClean="0"/>
              <a:t> </a:t>
            </a:r>
            <a:r>
              <a:rPr lang="en-MY" dirty="0" err="1" smtClean="0"/>
              <a:t>itu</a:t>
            </a:r>
            <a:r>
              <a:rPr lang="en-MY" dirty="0" smtClean="0"/>
              <a:t> 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MY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MY" dirty="0" err="1" smtClean="0"/>
              <a:t>Apakah</a:t>
            </a:r>
            <a:r>
              <a:rPr lang="en-MY" dirty="0" smtClean="0"/>
              <a:t> </a:t>
            </a:r>
            <a:r>
              <a:rPr lang="en-MY" dirty="0" err="1" smtClean="0"/>
              <a:t>loji</a:t>
            </a:r>
            <a:r>
              <a:rPr lang="en-MY" dirty="0" smtClean="0"/>
              <a:t> </a:t>
            </a:r>
            <a:r>
              <a:rPr lang="en-MY" dirty="0" err="1" smtClean="0"/>
              <a:t>kumbahan</a:t>
            </a:r>
            <a:r>
              <a:rPr lang="en-MY" dirty="0" smtClean="0"/>
              <a:t> </a:t>
            </a:r>
            <a:r>
              <a:rPr lang="en-MY" dirty="0" err="1" smtClean="0"/>
              <a:t>menyumbang</a:t>
            </a:r>
            <a:r>
              <a:rPr lang="en-MY" dirty="0" smtClean="0"/>
              <a:t> </a:t>
            </a:r>
            <a:r>
              <a:rPr lang="en-MY" dirty="0" err="1" smtClean="0"/>
              <a:t>kepada</a:t>
            </a:r>
            <a:r>
              <a:rPr lang="en-MY" dirty="0" smtClean="0"/>
              <a:t> </a:t>
            </a:r>
            <a:r>
              <a:rPr lang="en-MY" dirty="0" err="1" smtClean="0"/>
              <a:t>pencemaran</a:t>
            </a:r>
            <a:r>
              <a:rPr lang="en-MY" dirty="0" smtClean="0"/>
              <a:t> </a:t>
            </a:r>
            <a:r>
              <a:rPr lang="en-MY" dirty="0" err="1" smtClean="0"/>
              <a:t>itu</a:t>
            </a:r>
            <a:r>
              <a:rPr lang="en-MY" dirty="0" smtClean="0"/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MY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MY" dirty="0" err="1" smtClean="0"/>
              <a:t>Adakah</a:t>
            </a:r>
            <a:r>
              <a:rPr lang="en-MY" dirty="0" smtClean="0"/>
              <a:t> </a:t>
            </a:r>
            <a:r>
              <a:rPr lang="en-MY" dirty="0" err="1" smtClean="0"/>
              <a:t>punca</a:t>
            </a:r>
            <a:r>
              <a:rPr lang="en-MY" dirty="0" smtClean="0"/>
              <a:t> </a:t>
            </a:r>
            <a:r>
              <a:rPr lang="en-MY" dirty="0" err="1" smtClean="0"/>
              <a:t>pencemaran</a:t>
            </a:r>
            <a:r>
              <a:rPr lang="en-MY" dirty="0" smtClean="0"/>
              <a:t> lain ?</a:t>
            </a:r>
            <a:endParaRPr lang="en-MY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MY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879780" y="1798850"/>
            <a:ext cx="47606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MY" dirty="0" err="1" smtClean="0"/>
              <a:t>Mengenal</a:t>
            </a:r>
            <a:r>
              <a:rPr lang="en-MY" dirty="0" smtClean="0"/>
              <a:t> </a:t>
            </a:r>
            <a:r>
              <a:rPr lang="en-MY" dirty="0" err="1" smtClean="0"/>
              <a:t>pasti</a:t>
            </a:r>
            <a:r>
              <a:rPr lang="en-MY" dirty="0" smtClean="0"/>
              <a:t> </a:t>
            </a:r>
            <a:r>
              <a:rPr lang="en-MY" dirty="0" err="1" smtClean="0"/>
              <a:t>apakah</a:t>
            </a:r>
            <a:r>
              <a:rPr lang="en-MY" dirty="0" smtClean="0"/>
              <a:t> </a:t>
            </a:r>
            <a:r>
              <a:rPr lang="en-MY" dirty="0" err="1" smtClean="0"/>
              <a:t>bahan</a:t>
            </a:r>
            <a:r>
              <a:rPr lang="en-MY" dirty="0" smtClean="0"/>
              <a:t> </a:t>
            </a:r>
            <a:r>
              <a:rPr lang="en-MY" dirty="0" err="1" smtClean="0"/>
              <a:t>pencemar</a:t>
            </a:r>
            <a:r>
              <a:rPr lang="en-MY" dirty="0" smtClean="0"/>
              <a:t> yang </a:t>
            </a:r>
            <a:r>
              <a:rPr lang="en-MY" dirty="0" err="1" smtClean="0"/>
              <a:t>menyebabkan</a:t>
            </a:r>
            <a:r>
              <a:rPr lang="en-MY" dirty="0" smtClean="0"/>
              <a:t> air </a:t>
            </a:r>
            <a:r>
              <a:rPr lang="en-MY" dirty="0" err="1" smtClean="0"/>
              <a:t>sungai</a:t>
            </a:r>
            <a:r>
              <a:rPr lang="en-MY" dirty="0" smtClean="0"/>
              <a:t> </a:t>
            </a:r>
            <a:r>
              <a:rPr lang="en-MY" dirty="0" err="1" smtClean="0"/>
              <a:t>bertukar</a:t>
            </a:r>
            <a:r>
              <a:rPr lang="en-MY" dirty="0" smtClean="0"/>
              <a:t> </a:t>
            </a:r>
            <a:r>
              <a:rPr lang="en-MY" dirty="0" err="1" smtClean="0"/>
              <a:t>warna</a:t>
            </a:r>
            <a:r>
              <a:rPr lang="en-MY" dirty="0" smtClean="0"/>
              <a:t> 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MY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MY" dirty="0" err="1" smtClean="0"/>
              <a:t>Mengenalpasti</a:t>
            </a:r>
            <a:r>
              <a:rPr lang="en-MY" dirty="0" smtClean="0"/>
              <a:t> </a:t>
            </a:r>
            <a:r>
              <a:rPr lang="en-MY" dirty="0" err="1" smtClean="0"/>
              <a:t>adakah</a:t>
            </a:r>
            <a:r>
              <a:rPr lang="en-MY" dirty="0" smtClean="0"/>
              <a:t> </a:t>
            </a:r>
            <a:r>
              <a:rPr lang="en-MY" dirty="0" err="1" smtClean="0"/>
              <a:t>tapak</a:t>
            </a:r>
            <a:r>
              <a:rPr lang="en-MY" dirty="0" smtClean="0"/>
              <a:t> </a:t>
            </a:r>
            <a:r>
              <a:rPr lang="en-MY" dirty="0" err="1" smtClean="0"/>
              <a:t>projek</a:t>
            </a:r>
            <a:r>
              <a:rPr lang="en-MY" dirty="0" smtClean="0"/>
              <a:t> EIA </a:t>
            </a:r>
            <a:r>
              <a:rPr lang="en-MY" dirty="0" err="1" smtClean="0"/>
              <a:t>menyumbang</a:t>
            </a:r>
            <a:r>
              <a:rPr lang="en-MY" dirty="0" smtClean="0"/>
              <a:t> </a:t>
            </a:r>
            <a:r>
              <a:rPr lang="en-MY" dirty="0" err="1" smtClean="0"/>
              <a:t>pencemaran</a:t>
            </a:r>
            <a:r>
              <a:rPr lang="en-MY" dirty="0" smtClean="0"/>
              <a:t> </a:t>
            </a:r>
            <a:r>
              <a:rPr lang="en-MY" dirty="0" err="1" smtClean="0"/>
              <a:t>itu</a:t>
            </a:r>
            <a:r>
              <a:rPr lang="en-MY" dirty="0" smtClean="0"/>
              <a:t> 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MY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MY" dirty="0" err="1" smtClean="0"/>
              <a:t>Mengenal</a:t>
            </a:r>
            <a:r>
              <a:rPr lang="en-MY" dirty="0" smtClean="0"/>
              <a:t> </a:t>
            </a:r>
            <a:r>
              <a:rPr lang="en-MY" dirty="0" err="1" smtClean="0"/>
              <a:t>pasti</a:t>
            </a:r>
            <a:r>
              <a:rPr lang="en-MY" dirty="0" smtClean="0"/>
              <a:t> </a:t>
            </a:r>
            <a:r>
              <a:rPr lang="en-MY" dirty="0" err="1" smtClean="0"/>
              <a:t>adakah</a:t>
            </a:r>
            <a:r>
              <a:rPr lang="en-MY" dirty="0" smtClean="0"/>
              <a:t> </a:t>
            </a:r>
            <a:r>
              <a:rPr lang="en-MY" dirty="0" err="1" smtClean="0"/>
              <a:t>loji</a:t>
            </a:r>
            <a:r>
              <a:rPr lang="en-MY" dirty="0" smtClean="0"/>
              <a:t> </a:t>
            </a:r>
            <a:r>
              <a:rPr lang="en-MY" dirty="0" err="1" smtClean="0"/>
              <a:t>kumbahan</a:t>
            </a:r>
            <a:r>
              <a:rPr lang="en-MY" dirty="0" smtClean="0"/>
              <a:t> </a:t>
            </a:r>
            <a:r>
              <a:rPr lang="en-MY" dirty="0" err="1" smtClean="0"/>
              <a:t>menyumbang</a:t>
            </a:r>
            <a:r>
              <a:rPr lang="en-MY" dirty="0" smtClean="0"/>
              <a:t> </a:t>
            </a:r>
            <a:r>
              <a:rPr lang="en-MY" dirty="0" err="1" smtClean="0"/>
              <a:t>pencemaran</a:t>
            </a:r>
            <a:r>
              <a:rPr lang="en-MY" dirty="0" smtClean="0"/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MY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MY" dirty="0" err="1" smtClean="0"/>
              <a:t>Mengenal</a:t>
            </a:r>
            <a:r>
              <a:rPr lang="en-MY" dirty="0" smtClean="0"/>
              <a:t> </a:t>
            </a:r>
            <a:r>
              <a:rPr lang="en-MY" dirty="0" err="1" smtClean="0"/>
              <a:t>pasti</a:t>
            </a:r>
            <a:r>
              <a:rPr lang="en-MY" dirty="0" smtClean="0"/>
              <a:t> </a:t>
            </a:r>
            <a:r>
              <a:rPr lang="en-MY" dirty="0" err="1" smtClean="0"/>
              <a:t>adakah</a:t>
            </a:r>
            <a:r>
              <a:rPr lang="en-MY" dirty="0" smtClean="0"/>
              <a:t> </a:t>
            </a:r>
            <a:r>
              <a:rPr lang="en-MY" dirty="0" err="1" smtClean="0"/>
              <a:t>sumber</a:t>
            </a:r>
            <a:r>
              <a:rPr lang="en-MY" dirty="0" smtClean="0"/>
              <a:t> – </a:t>
            </a:r>
            <a:r>
              <a:rPr lang="en-MY" dirty="0" err="1" smtClean="0"/>
              <a:t>sumber</a:t>
            </a:r>
            <a:r>
              <a:rPr lang="en-MY" dirty="0" smtClean="0"/>
              <a:t> lain yang </a:t>
            </a:r>
            <a:r>
              <a:rPr lang="en-MY" dirty="0" err="1" smtClean="0"/>
              <a:t>menyumbang</a:t>
            </a:r>
            <a:r>
              <a:rPr lang="en-MY" dirty="0" smtClean="0"/>
              <a:t> </a:t>
            </a:r>
            <a:r>
              <a:rPr lang="en-MY" dirty="0" err="1" smtClean="0"/>
              <a:t>kepada</a:t>
            </a:r>
            <a:r>
              <a:rPr lang="en-MY" dirty="0" smtClean="0"/>
              <a:t> </a:t>
            </a:r>
            <a:r>
              <a:rPr lang="en-MY" dirty="0" err="1" smtClean="0"/>
              <a:t>pencemaran</a:t>
            </a:r>
            <a:r>
              <a:rPr lang="en-MY" dirty="0" smtClean="0"/>
              <a:t> </a:t>
            </a:r>
            <a:r>
              <a:rPr lang="en-MY" dirty="0" err="1" smtClean="0"/>
              <a:t>tersebut</a:t>
            </a:r>
            <a:r>
              <a:rPr lang="en-MY" dirty="0"/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MY" dirty="0" smtClean="0"/>
          </a:p>
        </p:txBody>
      </p:sp>
      <p:sp>
        <p:nvSpPr>
          <p:cNvPr id="10" name="Oval 9"/>
          <p:cNvSpPr/>
          <p:nvPr/>
        </p:nvSpPr>
        <p:spPr>
          <a:xfrm>
            <a:off x="459948" y="1093721"/>
            <a:ext cx="515845" cy="536025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smtClean="0"/>
              <a:t>1</a:t>
            </a:r>
            <a:endParaRPr lang="en-MY" dirty="0"/>
          </a:p>
        </p:txBody>
      </p:sp>
      <p:sp>
        <p:nvSpPr>
          <p:cNvPr id="11" name="Oval 10"/>
          <p:cNvSpPr/>
          <p:nvPr/>
        </p:nvSpPr>
        <p:spPr>
          <a:xfrm>
            <a:off x="3179707" y="1093721"/>
            <a:ext cx="515845" cy="536025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/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6982458" y="1093720"/>
            <a:ext cx="515845" cy="536025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smtClean="0"/>
              <a:t>3</a:t>
            </a:r>
            <a:endParaRPr lang="en-MY" dirty="0"/>
          </a:p>
        </p:txBody>
      </p:sp>
      <p:sp>
        <p:nvSpPr>
          <p:cNvPr id="2" name="Curved Down Arrow 1"/>
          <p:cNvSpPr/>
          <p:nvPr/>
        </p:nvSpPr>
        <p:spPr>
          <a:xfrm>
            <a:off x="6129807" y="457349"/>
            <a:ext cx="1705302" cy="482138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tx1"/>
              </a:solidFill>
            </a:endParaRPr>
          </a:p>
        </p:txBody>
      </p:sp>
      <p:sp>
        <p:nvSpPr>
          <p:cNvPr id="13" name="Curved Down Arrow 12"/>
          <p:cNvSpPr/>
          <p:nvPr/>
        </p:nvSpPr>
        <p:spPr>
          <a:xfrm>
            <a:off x="2142650" y="457349"/>
            <a:ext cx="1705302" cy="482138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28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9" grpId="0"/>
      <p:bldP spid="11" grpId="0" animBg="1"/>
      <p:bldP spid="12" grpId="0" animBg="1"/>
      <p:bldP spid="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65125"/>
            <a:ext cx="3585030" cy="13255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r"/>
            <a:r>
              <a:rPr lang="en-MY" dirty="0" err="1" smtClean="0"/>
              <a:t>Rekabentuk</a:t>
            </a:r>
            <a:r>
              <a:rPr lang="en-MY" dirty="0" smtClean="0"/>
              <a:t> </a:t>
            </a:r>
            <a:r>
              <a:rPr lang="en-MY" dirty="0" err="1" smtClean="0"/>
              <a:t>penyiasatan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7857" y="2086883"/>
            <a:ext cx="2340429" cy="116431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MY" sz="2000" dirty="0" err="1" smtClean="0"/>
              <a:t>Kajian</a:t>
            </a:r>
            <a:r>
              <a:rPr lang="en-MY" sz="2000" dirty="0" smtClean="0"/>
              <a:t> </a:t>
            </a:r>
            <a:r>
              <a:rPr lang="en-MY" sz="2000" dirty="0" err="1" smtClean="0"/>
              <a:t>Literatur</a:t>
            </a:r>
            <a:endParaRPr lang="en-MY" sz="2000" dirty="0" smtClean="0"/>
          </a:p>
          <a:p>
            <a:pPr marL="0" indent="0" algn="ctr">
              <a:buNone/>
            </a:pPr>
            <a:r>
              <a:rPr lang="en-MY" sz="2000" dirty="0" smtClean="0"/>
              <a:t>Dan </a:t>
            </a:r>
            <a:r>
              <a:rPr lang="en-MY" sz="2000" dirty="0" err="1" smtClean="0"/>
              <a:t>Maklumat</a:t>
            </a:r>
            <a:r>
              <a:rPr lang="en-MY" sz="2000" dirty="0" smtClean="0"/>
              <a:t> </a:t>
            </a:r>
            <a:r>
              <a:rPr lang="en-MY" sz="2000" dirty="0" err="1" smtClean="0"/>
              <a:t>latar</a:t>
            </a:r>
            <a:r>
              <a:rPr lang="en-MY" sz="2000" dirty="0" smtClean="0"/>
              <a:t> </a:t>
            </a:r>
            <a:r>
              <a:rPr lang="en-MY" sz="2000" dirty="0" err="1" smtClean="0"/>
              <a:t>belakang</a:t>
            </a:r>
            <a:r>
              <a:rPr lang="en-MY" sz="2000" dirty="0" smtClean="0"/>
              <a:t> </a:t>
            </a:r>
            <a:r>
              <a:rPr lang="en-MY" sz="2000" dirty="0" err="1" smtClean="0"/>
              <a:t>kes</a:t>
            </a:r>
            <a:endParaRPr lang="en-MY" sz="2000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905830" y="2086880"/>
            <a:ext cx="2340429" cy="116432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MY" sz="2000" dirty="0" err="1" smtClean="0"/>
              <a:t>Persampelan</a:t>
            </a:r>
            <a:r>
              <a:rPr lang="en-MY" sz="2000" dirty="0" smtClean="0"/>
              <a:t> </a:t>
            </a:r>
            <a:endParaRPr lang="en-MY" sz="2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436427" y="2086880"/>
            <a:ext cx="3044372" cy="116432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MY" sz="2000" dirty="0" err="1" smtClean="0"/>
              <a:t>Penganalisaan</a:t>
            </a:r>
            <a:r>
              <a:rPr lang="en-MY" sz="2000" dirty="0" smtClean="0"/>
              <a:t> </a:t>
            </a:r>
            <a:r>
              <a:rPr lang="en-MY" sz="2000" dirty="0" err="1" smtClean="0"/>
              <a:t>Makmal</a:t>
            </a:r>
            <a:r>
              <a:rPr lang="en-MY" sz="2000" dirty="0" smtClean="0"/>
              <a:t> </a:t>
            </a:r>
            <a:endParaRPr lang="en-MY" sz="2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97857" y="4938940"/>
            <a:ext cx="2340429" cy="11643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MY" sz="2000" dirty="0" err="1" smtClean="0"/>
              <a:t>Persediaan</a:t>
            </a:r>
            <a:r>
              <a:rPr lang="en-MY" sz="2000" dirty="0" smtClean="0"/>
              <a:t> </a:t>
            </a:r>
            <a:r>
              <a:rPr lang="en-MY" sz="2000" dirty="0" err="1" smtClean="0"/>
              <a:t>Peralatan</a:t>
            </a:r>
            <a:r>
              <a:rPr lang="en-MY" sz="2000" dirty="0" smtClean="0"/>
              <a:t> </a:t>
            </a:r>
            <a:endParaRPr lang="en-MY" sz="2000" dirty="0"/>
          </a:p>
        </p:txBody>
      </p:sp>
      <p:sp>
        <p:nvSpPr>
          <p:cNvPr id="8" name="Oval 7"/>
          <p:cNvSpPr/>
          <p:nvPr/>
        </p:nvSpPr>
        <p:spPr>
          <a:xfrm>
            <a:off x="612641" y="759893"/>
            <a:ext cx="515845" cy="536025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smtClean="0"/>
              <a:t>4</a:t>
            </a:r>
            <a:endParaRPr lang="en-MY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158999" y="3325814"/>
            <a:ext cx="9071" cy="153851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6" idx="3"/>
            <a:endCxn id="4" idx="1"/>
          </p:cNvCxnSpPr>
          <p:nvPr/>
        </p:nvCxnSpPr>
        <p:spPr>
          <a:xfrm flipV="1">
            <a:off x="3338286" y="2669041"/>
            <a:ext cx="1567544" cy="2852058"/>
          </a:xfrm>
          <a:prstGeom prst="bent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4" idx="3"/>
            <a:endCxn id="5" idx="1"/>
          </p:cNvCxnSpPr>
          <p:nvPr/>
        </p:nvCxnSpPr>
        <p:spPr>
          <a:xfrm>
            <a:off x="7246259" y="2669041"/>
            <a:ext cx="119016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00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 err="1" smtClean="0"/>
              <a:t>Objektif</a:t>
            </a:r>
            <a:r>
              <a:rPr lang="en-MY" dirty="0" smtClean="0"/>
              <a:t> </a:t>
            </a:r>
            <a:r>
              <a:rPr lang="en-MY" dirty="0" err="1" smtClean="0"/>
              <a:t>kajian</a:t>
            </a:r>
            <a:r>
              <a:rPr lang="en-MY" dirty="0" smtClean="0"/>
              <a:t> </a:t>
            </a:r>
            <a:r>
              <a:rPr lang="en-MY" dirty="0" err="1" smtClean="0"/>
              <a:t>kes</a:t>
            </a:r>
            <a:r>
              <a:rPr lang="en-MY" dirty="0" smtClean="0"/>
              <a:t> 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just">
              <a:buFont typeface="+mj-lt"/>
              <a:buAutoNum type="arabicPeriod"/>
            </a:pPr>
            <a:r>
              <a:rPr lang="en-MY" dirty="0" err="1" smtClean="0"/>
              <a:t>Mengenal</a:t>
            </a:r>
            <a:r>
              <a:rPr lang="en-MY" dirty="0" smtClean="0"/>
              <a:t> </a:t>
            </a:r>
            <a:r>
              <a:rPr lang="en-MY" dirty="0" err="1" smtClean="0"/>
              <a:t>pasti</a:t>
            </a:r>
            <a:r>
              <a:rPr lang="en-MY" dirty="0" smtClean="0"/>
              <a:t> </a:t>
            </a:r>
            <a:r>
              <a:rPr lang="en-MY" dirty="0" err="1" smtClean="0"/>
              <a:t>kaedah</a:t>
            </a:r>
            <a:r>
              <a:rPr lang="en-MY" dirty="0" smtClean="0"/>
              <a:t> </a:t>
            </a:r>
            <a:r>
              <a:rPr lang="en-MY" dirty="0" err="1" smtClean="0"/>
              <a:t>penyiasatan</a:t>
            </a:r>
            <a:r>
              <a:rPr lang="en-MY" dirty="0" smtClean="0"/>
              <a:t> normal/</a:t>
            </a:r>
            <a:r>
              <a:rPr lang="en-MY" dirty="0" err="1" smtClean="0"/>
              <a:t>biasa</a:t>
            </a:r>
            <a:r>
              <a:rPr lang="en-MY" dirty="0" smtClean="0"/>
              <a:t> yang </a:t>
            </a:r>
            <a:r>
              <a:rPr lang="en-MY" dirty="0" err="1" smtClean="0"/>
              <a:t>dijalankan</a:t>
            </a:r>
            <a:r>
              <a:rPr lang="en-MY" dirty="0" smtClean="0"/>
              <a:t> </a:t>
            </a:r>
            <a:r>
              <a:rPr lang="en-MY" dirty="0" err="1" smtClean="0"/>
              <a:t>oleh</a:t>
            </a:r>
            <a:r>
              <a:rPr lang="en-MY" dirty="0" smtClean="0"/>
              <a:t> JAS </a:t>
            </a:r>
            <a:r>
              <a:rPr lang="en-MY" dirty="0" err="1" smtClean="0"/>
              <a:t>untuk</a:t>
            </a:r>
            <a:r>
              <a:rPr lang="en-MY" dirty="0" smtClean="0"/>
              <a:t> </a:t>
            </a:r>
            <a:r>
              <a:rPr lang="en-MY" dirty="0" err="1" smtClean="0"/>
              <a:t>menyiasat</a:t>
            </a:r>
            <a:r>
              <a:rPr lang="en-MY" dirty="0" smtClean="0"/>
              <a:t> </a:t>
            </a:r>
            <a:r>
              <a:rPr lang="en-MY" dirty="0" err="1" smtClean="0"/>
              <a:t>sesuatu</a:t>
            </a:r>
            <a:r>
              <a:rPr lang="en-MY" dirty="0" smtClean="0"/>
              <a:t> </a:t>
            </a:r>
            <a:r>
              <a:rPr lang="en-MY" dirty="0" err="1" smtClean="0"/>
              <a:t>kejadian</a:t>
            </a:r>
            <a:r>
              <a:rPr lang="en-MY" dirty="0" smtClean="0"/>
              <a:t> </a:t>
            </a:r>
            <a:r>
              <a:rPr lang="en-MY" dirty="0" err="1" smtClean="0"/>
              <a:t>pencemaran</a:t>
            </a:r>
            <a:r>
              <a:rPr lang="en-MY" dirty="0" smtClean="0"/>
              <a:t> </a:t>
            </a:r>
            <a:r>
              <a:rPr lang="en-MY" dirty="0" err="1" smtClean="0"/>
              <a:t>alam</a:t>
            </a:r>
            <a:r>
              <a:rPr lang="en-MY" dirty="0" smtClean="0"/>
              <a:t> </a:t>
            </a:r>
            <a:r>
              <a:rPr lang="en-MY" dirty="0" err="1" smtClean="0"/>
              <a:t>sekitar</a:t>
            </a:r>
            <a:r>
              <a:rPr lang="en-MY" dirty="0" smtClean="0"/>
              <a:t>.</a:t>
            </a:r>
          </a:p>
          <a:p>
            <a:pPr marL="514350" indent="-514350" algn="just">
              <a:buFont typeface="+mj-lt"/>
              <a:buAutoNum type="arabicPeriod"/>
            </a:pPr>
            <a:endParaRPr lang="en-MY" dirty="0"/>
          </a:p>
          <a:p>
            <a:pPr marL="514350" indent="-514350" algn="just">
              <a:buFont typeface="+mj-lt"/>
              <a:buAutoNum type="arabicPeriod"/>
            </a:pPr>
            <a:r>
              <a:rPr lang="en-MY" dirty="0" err="1" smtClean="0"/>
              <a:t>Mengenal</a:t>
            </a:r>
            <a:r>
              <a:rPr lang="en-MY" dirty="0" smtClean="0"/>
              <a:t> </a:t>
            </a:r>
            <a:r>
              <a:rPr lang="en-MY" dirty="0" err="1" smtClean="0"/>
              <a:t>pasti</a:t>
            </a:r>
            <a:r>
              <a:rPr lang="en-MY" dirty="0" smtClean="0"/>
              <a:t> </a:t>
            </a:r>
            <a:r>
              <a:rPr lang="en-MY" dirty="0" err="1" smtClean="0"/>
              <a:t>kaedah</a:t>
            </a:r>
            <a:r>
              <a:rPr lang="en-MY" dirty="0" smtClean="0"/>
              <a:t> - </a:t>
            </a:r>
            <a:r>
              <a:rPr lang="en-MY" dirty="0" err="1" smtClean="0"/>
              <a:t>kaedah</a:t>
            </a:r>
            <a:r>
              <a:rPr lang="en-MY" dirty="0" smtClean="0"/>
              <a:t> </a:t>
            </a:r>
            <a:r>
              <a:rPr lang="en-MY" dirty="0" err="1" smtClean="0"/>
              <a:t>forensik</a:t>
            </a:r>
            <a:r>
              <a:rPr lang="en-MY" dirty="0" smtClean="0"/>
              <a:t> yang </a:t>
            </a:r>
            <a:r>
              <a:rPr lang="en-MY" dirty="0" err="1" smtClean="0"/>
              <a:t>boleh</a:t>
            </a:r>
            <a:r>
              <a:rPr lang="en-MY" dirty="0" smtClean="0"/>
              <a:t> </a:t>
            </a:r>
            <a:r>
              <a:rPr lang="en-MY" dirty="0" err="1" smtClean="0"/>
              <a:t>diaplikasikan</a:t>
            </a:r>
            <a:r>
              <a:rPr lang="en-MY" dirty="0" smtClean="0"/>
              <a:t> </a:t>
            </a:r>
            <a:r>
              <a:rPr lang="en-MY" dirty="0" err="1" smtClean="0"/>
              <a:t>dalam</a:t>
            </a:r>
            <a:r>
              <a:rPr lang="en-MY" dirty="0" smtClean="0"/>
              <a:t> proses </a:t>
            </a:r>
            <a:r>
              <a:rPr lang="en-MY" dirty="0" err="1" smtClean="0"/>
              <a:t>penyiasatan</a:t>
            </a:r>
            <a:r>
              <a:rPr lang="en-MY" dirty="0" smtClean="0"/>
              <a:t>.</a:t>
            </a:r>
          </a:p>
          <a:p>
            <a:pPr marL="514350" indent="-514350" algn="just">
              <a:buFont typeface="+mj-lt"/>
              <a:buAutoNum type="arabicPeriod"/>
            </a:pPr>
            <a:endParaRPr lang="en-MY" dirty="0"/>
          </a:p>
          <a:p>
            <a:pPr marL="514350" indent="-514350" algn="just">
              <a:buFont typeface="+mj-lt"/>
              <a:buAutoNum type="arabicPeriod"/>
            </a:pPr>
            <a:r>
              <a:rPr lang="en-MY" dirty="0" err="1" smtClean="0"/>
              <a:t>Mampu</a:t>
            </a:r>
            <a:r>
              <a:rPr lang="en-MY" dirty="0" smtClean="0"/>
              <a:t> </a:t>
            </a:r>
            <a:r>
              <a:rPr lang="en-MY" dirty="0" err="1" smtClean="0"/>
              <a:t>membezakan</a:t>
            </a:r>
            <a:r>
              <a:rPr lang="en-MY" dirty="0" smtClean="0"/>
              <a:t> </a:t>
            </a:r>
            <a:r>
              <a:rPr lang="en-MY" dirty="0" err="1" smtClean="0"/>
              <a:t>pendekatan</a:t>
            </a:r>
            <a:r>
              <a:rPr lang="en-MY" dirty="0" smtClean="0"/>
              <a:t> </a:t>
            </a:r>
            <a:r>
              <a:rPr lang="en-MY" dirty="0" err="1" smtClean="0"/>
              <a:t>penyiasatan</a:t>
            </a:r>
            <a:r>
              <a:rPr lang="en-MY" dirty="0" smtClean="0"/>
              <a:t> </a:t>
            </a:r>
            <a:r>
              <a:rPr lang="en-MY" dirty="0" err="1" smtClean="0"/>
              <a:t>forensik</a:t>
            </a:r>
            <a:r>
              <a:rPr lang="en-MY" dirty="0" smtClean="0"/>
              <a:t> </a:t>
            </a:r>
            <a:r>
              <a:rPr lang="en-MY" dirty="0" err="1" smtClean="0"/>
              <a:t>alam</a:t>
            </a:r>
            <a:r>
              <a:rPr lang="en-MY" dirty="0" smtClean="0"/>
              <a:t> </a:t>
            </a:r>
            <a:r>
              <a:rPr lang="en-MY" dirty="0" err="1" smtClean="0"/>
              <a:t>sekitar</a:t>
            </a:r>
            <a:r>
              <a:rPr lang="en-MY" dirty="0" smtClean="0"/>
              <a:t> </a:t>
            </a:r>
            <a:r>
              <a:rPr lang="en-MY" dirty="0" err="1" smtClean="0"/>
              <a:t>dan</a:t>
            </a:r>
            <a:r>
              <a:rPr lang="en-MY" dirty="0" smtClean="0"/>
              <a:t> </a:t>
            </a:r>
            <a:r>
              <a:rPr lang="en-MY" dirty="0" err="1" smtClean="0"/>
              <a:t>pendekatan</a:t>
            </a:r>
            <a:r>
              <a:rPr lang="en-MY" dirty="0" smtClean="0"/>
              <a:t> </a:t>
            </a:r>
            <a:r>
              <a:rPr lang="en-MY" dirty="0" err="1" smtClean="0"/>
              <a:t>biasa</a:t>
            </a:r>
            <a:r>
              <a:rPr lang="en-MY" dirty="0" smtClean="0"/>
              <a:t>. 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69114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254829" cy="1325563"/>
          </a:xfrm>
        </p:spPr>
        <p:txBody>
          <a:bodyPr/>
          <a:lstStyle/>
          <a:p>
            <a:r>
              <a:rPr lang="en-MY" dirty="0" err="1" smtClean="0"/>
              <a:t>Rekabentuk</a:t>
            </a:r>
            <a:r>
              <a:rPr lang="en-MY" dirty="0" smtClean="0"/>
              <a:t> </a:t>
            </a:r>
            <a:r>
              <a:rPr lang="en-MY" dirty="0" err="1" smtClean="0"/>
              <a:t>penyiasatan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7857" y="2086883"/>
            <a:ext cx="2340429" cy="116431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MY" sz="2000" dirty="0" err="1" smtClean="0"/>
              <a:t>Kajian</a:t>
            </a:r>
            <a:r>
              <a:rPr lang="en-MY" sz="2000" dirty="0" smtClean="0"/>
              <a:t> </a:t>
            </a:r>
            <a:r>
              <a:rPr lang="en-MY" sz="2000" dirty="0" err="1" smtClean="0"/>
              <a:t>Literatur</a:t>
            </a:r>
            <a:endParaRPr lang="en-MY" sz="2000" dirty="0" smtClean="0"/>
          </a:p>
          <a:p>
            <a:pPr marL="0" indent="0" algn="ctr">
              <a:buNone/>
            </a:pPr>
            <a:r>
              <a:rPr lang="en-MY" sz="2000" dirty="0" smtClean="0"/>
              <a:t>Dan </a:t>
            </a:r>
            <a:r>
              <a:rPr lang="en-MY" sz="2000" dirty="0" err="1" smtClean="0"/>
              <a:t>Maklumat</a:t>
            </a:r>
            <a:r>
              <a:rPr lang="en-MY" sz="2000" dirty="0" smtClean="0"/>
              <a:t> </a:t>
            </a:r>
            <a:r>
              <a:rPr lang="en-MY" sz="2000" dirty="0" err="1" smtClean="0"/>
              <a:t>latar</a:t>
            </a:r>
            <a:r>
              <a:rPr lang="en-MY" sz="2000" dirty="0" smtClean="0"/>
              <a:t> </a:t>
            </a:r>
            <a:r>
              <a:rPr lang="en-MY" sz="2000" dirty="0" err="1" smtClean="0"/>
              <a:t>belakang</a:t>
            </a:r>
            <a:r>
              <a:rPr lang="en-MY" sz="2000" dirty="0" smtClean="0"/>
              <a:t> </a:t>
            </a:r>
            <a:r>
              <a:rPr lang="en-MY" sz="2000" dirty="0" err="1" smtClean="0"/>
              <a:t>kes</a:t>
            </a:r>
            <a:endParaRPr lang="en-MY" sz="2000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905830" y="2086880"/>
            <a:ext cx="2340429" cy="116432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MY" sz="2000" dirty="0" err="1" smtClean="0"/>
              <a:t>Persampelan</a:t>
            </a:r>
            <a:r>
              <a:rPr lang="en-MY" sz="2000" dirty="0" smtClean="0"/>
              <a:t> </a:t>
            </a:r>
            <a:endParaRPr lang="en-MY" sz="2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436427" y="2086880"/>
            <a:ext cx="3044372" cy="116432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MY" sz="2000" dirty="0" err="1" smtClean="0"/>
              <a:t>Penganalisaan</a:t>
            </a:r>
            <a:r>
              <a:rPr lang="en-MY" sz="2000" dirty="0" smtClean="0"/>
              <a:t> </a:t>
            </a:r>
            <a:r>
              <a:rPr lang="en-MY" sz="2000" dirty="0" err="1" smtClean="0"/>
              <a:t>Makmal</a:t>
            </a:r>
            <a:r>
              <a:rPr lang="en-MY" sz="2000" dirty="0" smtClean="0"/>
              <a:t> </a:t>
            </a:r>
            <a:endParaRPr lang="en-MY" sz="2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97857" y="4938940"/>
            <a:ext cx="2340429" cy="11643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MY" sz="2000" dirty="0" err="1" smtClean="0"/>
              <a:t>Persediaan</a:t>
            </a:r>
            <a:r>
              <a:rPr lang="en-MY" sz="2000" dirty="0" smtClean="0"/>
              <a:t> </a:t>
            </a:r>
            <a:r>
              <a:rPr lang="en-MY" sz="2000" dirty="0" err="1" smtClean="0"/>
              <a:t>Peralatan</a:t>
            </a:r>
            <a:r>
              <a:rPr lang="en-MY" sz="2000" dirty="0" smtClean="0"/>
              <a:t> </a:t>
            </a:r>
            <a:endParaRPr lang="en-MY" sz="2000" dirty="0"/>
          </a:p>
        </p:txBody>
      </p:sp>
      <p:sp>
        <p:nvSpPr>
          <p:cNvPr id="7" name="Rectangle 6"/>
          <p:cNvSpPr/>
          <p:nvPr/>
        </p:nvSpPr>
        <p:spPr>
          <a:xfrm>
            <a:off x="711200" y="1828800"/>
            <a:ext cx="2873829" cy="1727200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08000" y="365125"/>
            <a:ext cx="3585030" cy="13255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MY" smtClean="0"/>
              <a:t>Rekabentuk penyiasatan</a:t>
            </a:r>
            <a:endParaRPr lang="en-MY" dirty="0"/>
          </a:p>
        </p:txBody>
      </p:sp>
      <p:sp>
        <p:nvSpPr>
          <p:cNvPr id="9" name="Oval 8"/>
          <p:cNvSpPr/>
          <p:nvPr/>
        </p:nvSpPr>
        <p:spPr>
          <a:xfrm>
            <a:off x="612641" y="759893"/>
            <a:ext cx="515845" cy="536025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smtClean="0"/>
              <a:t>4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406976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254829" cy="1325563"/>
          </a:xfrm>
        </p:spPr>
        <p:txBody>
          <a:bodyPr/>
          <a:lstStyle/>
          <a:p>
            <a:r>
              <a:rPr lang="en-MY" dirty="0" err="1" smtClean="0"/>
              <a:t>Rekabentuk</a:t>
            </a:r>
            <a:r>
              <a:rPr lang="en-MY" dirty="0" smtClean="0"/>
              <a:t> </a:t>
            </a:r>
            <a:r>
              <a:rPr lang="en-MY" dirty="0" err="1" smtClean="0"/>
              <a:t>penyiasatan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7857" y="2086883"/>
            <a:ext cx="2340429" cy="116431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MY" sz="2000" dirty="0" err="1" smtClean="0"/>
              <a:t>Kajian</a:t>
            </a:r>
            <a:r>
              <a:rPr lang="en-MY" sz="2000" dirty="0" smtClean="0"/>
              <a:t> </a:t>
            </a:r>
            <a:r>
              <a:rPr lang="en-MY" sz="2000" dirty="0" err="1" smtClean="0"/>
              <a:t>Literatur</a:t>
            </a:r>
            <a:endParaRPr lang="en-MY" sz="2000" dirty="0" smtClean="0"/>
          </a:p>
          <a:p>
            <a:pPr marL="0" indent="0" algn="ctr">
              <a:buNone/>
            </a:pPr>
            <a:r>
              <a:rPr lang="en-MY" sz="2000" dirty="0" smtClean="0"/>
              <a:t>Dan </a:t>
            </a:r>
            <a:r>
              <a:rPr lang="en-MY" sz="2000" dirty="0" err="1" smtClean="0"/>
              <a:t>Maklumat</a:t>
            </a:r>
            <a:r>
              <a:rPr lang="en-MY" sz="2000" dirty="0" smtClean="0"/>
              <a:t> </a:t>
            </a:r>
            <a:r>
              <a:rPr lang="en-MY" sz="2000" dirty="0" err="1" smtClean="0"/>
              <a:t>latar</a:t>
            </a:r>
            <a:r>
              <a:rPr lang="en-MY" sz="2000" dirty="0" smtClean="0"/>
              <a:t> </a:t>
            </a:r>
            <a:r>
              <a:rPr lang="en-MY" sz="2000" dirty="0" err="1" smtClean="0"/>
              <a:t>belakang</a:t>
            </a:r>
            <a:r>
              <a:rPr lang="en-MY" sz="2000" dirty="0" smtClean="0"/>
              <a:t> </a:t>
            </a:r>
            <a:r>
              <a:rPr lang="en-MY" sz="2000" dirty="0" err="1" smtClean="0"/>
              <a:t>kes</a:t>
            </a:r>
            <a:endParaRPr lang="en-MY" sz="2000" dirty="0" smtClean="0"/>
          </a:p>
        </p:txBody>
      </p:sp>
      <p:sp>
        <p:nvSpPr>
          <p:cNvPr id="7" name="Rounded Rectangle 6"/>
          <p:cNvSpPr/>
          <p:nvPr/>
        </p:nvSpPr>
        <p:spPr>
          <a:xfrm>
            <a:off x="3759200" y="1754642"/>
            <a:ext cx="3381828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3600" dirty="0" err="1" smtClean="0"/>
              <a:t>Kajian</a:t>
            </a:r>
            <a:r>
              <a:rPr lang="en-MY" sz="3600" dirty="0" smtClean="0"/>
              <a:t> Literature</a:t>
            </a:r>
            <a:r>
              <a:rPr lang="en-MY" dirty="0" smtClean="0"/>
              <a:t> </a:t>
            </a:r>
            <a:endParaRPr lang="en-MY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7779657" y="493486"/>
            <a:ext cx="4267200" cy="3089956"/>
          </a:xfrm>
          <a:prstGeom prst="wedgeRoundRectCallout">
            <a:avLst>
              <a:gd name="adj1" fmla="val -77295"/>
              <a:gd name="adj2" fmla="val 95381"/>
              <a:gd name="adj3" fmla="val 16667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800" dirty="0" err="1" smtClean="0"/>
              <a:t>Punca</a:t>
            </a:r>
            <a:r>
              <a:rPr lang="en-MY" sz="2800" dirty="0" smtClean="0"/>
              <a:t> – </a:t>
            </a:r>
            <a:r>
              <a:rPr lang="en-MY" sz="2800" dirty="0" err="1" smtClean="0"/>
              <a:t>punca</a:t>
            </a:r>
            <a:r>
              <a:rPr lang="en-MY" sz="2800" dirty="0" smtClean="0"/>
              <a:t> yang </a:t>
            </a:r>
            <a:r>
              <a:rPr lang="en-MY" sz="2800" dirty="0" err="1" smtClean="0"/>
              <a:t>menyebabkan</a:t>
            </a:r>
            <a:r>
              <a:rPr lang="en-MY" sz="2800" dirty="0" smtClean="0"/>
              <a:t> </a:t>
            </a:r>
            <a:r>
              <a:rPr lang="en-MY" sz="2800" dirty="0" err="1" smtClean="0"/>
              <a:t>sungai</a:t>
            </a:r>
            <a:r>
              <a:rPr lang="en-MY" sz="2800" dirty="0" smtClean="0"/>
              <a:t> </a:t>
            </a:r>
            <a:r>
              <a:rPr lang="en-MY" sz="2800" dirty="0" err="1" smtClean="0"/>
              <a:t>bertukar</a:t>
            </a:r>
            <a:r>
              <a:rPr lang="en-MY" sz="2800" dirty="0" smtClean="0"/>
              <a:t> </a:t>
            </a:r>
            <a:r>
              <a:rPr lang="en-MY" sz="2800" dirty="0" err="1" smtClean="0"/>
              <a:t>warna</a:t>
            </a:r>
            <a:r>
              <a:rPr lang="en-MY" sz="2800" dirty="0" smtClean="0"/>
              <a:t> </a:t>
            </a:r>
            <a:r>
              <a:rPr lang="en-MY" sz="2800" dirty="0" err="1" smtClean="0"/>
              <a:t>kelabu</a:t>
            </a:r>
            <a:r>
              <a:rPr lang="en-MY" sz="2800" dirty="0" smtClean="0"/>
              <a:t> </a:t>
            </a:r>
            <a:r>
              <a:rPr lang="en-MY" sz="2800" dirty="0" err="1" smtClean="0"/>
              <a:t>kehitaman</a:t>
            </a:r>
            <a:r>
              <a:rPr lang="en-MY" sz="2800" dirty="0" smtClean="0"/>
              <a:t>  </a:t>
            </a:r>
            <a:endParaRPr lang="en-MY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66057" y="4833257"/>
            <a:ext cx="58071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dirty="0" err="1" smtClean="0"/>
              <a:t>Bagaimana</a:t>
            </a:r>
            <a:r>
              <a:rPr lang="en-MY" dirty="0" smtClean="0"/>
              <a:t> </a:t>
            </a:r>
            <a:r>
              <a:rPr lang="en-MY" dirty="0" err="1" smtClean="0"/>
              <a:t>nak</a:t>
            </a:r>
            <a:r>
              <a:rPr lang="en-MY" dirty="0" smtClean="0"/>
              <a:t> </a:t>
            </a:r>
            <a:r>
              <a:rPr lang="en-MY" dirty="0" err="1" smtClean="0"/>
              <a:t>dapatkan</a:t>
            </a:r>
            <a:r>
              <a:rPr lang="en-MY" dirty="0" smtClean="0"/>
              <a:t> </a:t>
            </a:r>
            <a:r>
              <a:rPr lang="en-MY" dirty="0" err="1" smtClean="0"/>
              <a:t>maklumat</a:t>
            </a:r>
            <a:r>
              <a:rPr lang="en-MY" dirty="0" smtClean="0"/>
              <a:t>  </a:t>
            </a:r>
            <a:r>
              <a:rPr lang="en-MY" dirty="0" err="1" smtClean="0"/>
              <a:t>ini</a:t>
            </a:r>
            <a:r>
              <a:rPr lang="en-MY" dirty="0" smtClean="0"/>
              <a:t> </a:t>
            </a:r>
            <a:r>
              <a:rPr lang="en-MY" dirty="0" err="1" smtClean="0"/>
              <a:t>dengan</a:t>
            </a:r>
            <a:r>
              <a:rPr lang="en-MY" dirty="0" smtClean="0"/>
              <a:t> </a:t>
            </a:r>
            <a:r>
              <a:rPr lang="en-MY" dirty="0" err="1" smtClean="0"/>
              <a:t>lebih</a:t>
            </a:r>
            <a:r>
              <a:rPr lang="en-MY" dirty="0" smtClean="0"/>
              <a:t> </a:t>
            </a:r>
            <a:r>
              <a:rPr lang="en-MY" dirty="0" err="1" smtClean="0"/>
              <a:t>pantas</a:t>
            </a:r>
            <a:endParaRPr lang="en-MY" dirty="0" smtClean="0"/>
          </a:p>
          <a:p>
            <a:endParaRPr lang="en-MY" dirty="0"/>
          </a:p>
          <a:p>
            <a:r>
              <a:rPr lang="en-MY" dirty="0" err="1"/>
              <a:t>d</a:t>
            </a:r>
            <a:r>
              <a:rPr lang="en-MY" dirty="0" err="1" smtClean="0"/>
              <a:t>an</a:t>
            </a:r>
            <a:r>
              <a:rPr lang="en-MY" dirty="0" smtClean="0"/>
              <a:t> </a:t>
            </a:r>
            <a:r>
              <a:rPr lang="en-MY" dirty="0" err="1" smtClean="0"/>
              <a:t>efektif</a:t>
            </a:r>
            <a:r>
              <a:rPr lang="en-MY" dirty="0" smtClean="0"/>
              <a:t>. </a:t>
            </a:r>
            <a:endParaRPr lang="en-MY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08000" y="365125"/>
            <a:ext cx="3585030" cy="13255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MY" smtClean="0"/>
              <a:t>Rekabentuk penyiasatan</a:t>
            </a:r>
            <a:endParaRPr lang="en-MY" dirty="0"/>
          </a:p>
        </p:txBody>
      </p:sp>
      <p:sp>
        <p:nvSpPr>
          <p:cNvPr id="11" name="Oval 10"/>
          <p:cNvSpPr/>
          <p:nvPr/>
        </p:nvSpPr>
        <p:spPr>
          <a:xfrm>
            <a:off x="612641" y="759893"/>
            <a:ext cx="515845" cy="536025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smtClean="0"/>
              <a:t>4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91080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254829" cy="1325563"/>
          </a:xfrm>
        </p:spPr>
        <p:txBody>
          <a:bodyPr/>
          <a:lstStyle/>
          <a:p>
            <a:r>
              <a:rPr lang="en-MY" dirty="0" err="1" smtClean="0"/>
              <a:t>Rekabentuk</a:t>
            </a:r>
            <a:r>
              <a:rPr lang="en-MY" dirty="0" smtClean="0"/>
              <a:t> </a:t>
            </a:r>
            <a:r>
              <a:rPr lang="en-MY" dirty="0" err="1" smtClean="0"/>
              <a:t>penyiasatan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7857" y="2086883"/>
            <a:ext cx="2340429" cy="116431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MY" sz="2000" dirty="0" err="1" smtClean="0"/>
              <a:t>Kajian</a:t>
            </a:r>
            <a:r>
              <a:rPr lang="en-MY" sz="2000" dirty="0" smtClean="0"/>
              <a:t> </a:t>
            </a:r>
            <a:r>
              <a:rPr lang="en-MY" sz="2000" dirty="0" err="1" smtClean="0"/>
              <a:t>Literatur</a:t>
            </a:r>
            <a:endParaRPr lang="en-MY" sz="2000" dirty="0" smtClean="0"/>
          </a:p>
          <a:p>
            <a:pPr marL="0" indent="0" algn="ctr">
              <a:buNone/>
            </a:pPr>
            <a:r>
              <a:rPr lang="en-MY" sz="2000" dirty="0" smtClean="0"/>
              <a:t>Dan </a:t>
            </a:r>
            <a:r>
              <a:rPr lang="en-MY" sz="2000" dirty="0" err="1" smtClean="0"/>
              <a:t>Maklumat</a:t>
            </a:r>
            <a:r>
              <a:rPr lang="en-MY" sz="2000" dirty="0" smtClean="0"/>
              <a:t> </a:t>
            </a:r>
            <a:r>
              <a:rPr lang="en-MY" sz="2000" dirty="0" err="1" smtClean="0"/>
              <a:t>latar</a:t>
            </a:r>
            <a:r>
              <a:rPr lang="en-MY" sz="2000" dirty="0" smtClean="0"/>
              <a:t> </a:t>
            </a:r>
            <a:r>
              <a:rPr lang="en-MY" sz="2000" dirty="0" err="1" smtClean="0"/>
              <a:t>belakang</a:t>
            </a:r>
            <a:r>
              <a:rPr lang="en-MY" sz="2000" dirty="0" smtClean="0"/>
              <a:t> </a:t>
            </a:r>
            <a:r>
              <a:rPr lang="en-MY" sz="2000" dirty="0" err="1" smtClean="0"/>
              <a:t>kes</a:t>
            </a:r>
            <a:endParaRPr lang="en-MY" sz="2000" dirty="0" smtClean="0"/>
          </a:p>
        </p:txBody>
      </p:sp>
      <p:sp>
        <p:nvSpPr>
          <p:cNvPr id="7" name="Rounded Rectangle 6"/>
          <p:cNvSpPr/>
          <p:nvPr/>
        </p:nvSpPr>
        <p:spPr>
          <a:xfrm>
            <a:off x="3759200" y="1754642"/>
            <a:ext cx="3381828" cy="18288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3600" dirty="0" err="1" smtClean="0"/>
              <a:t>Sumber</a:t>
            </a:r>
            <a:r>
              <a:rPr lang="en-MY" sz="3600" dirty="0" smtClean="0"/>
              <a:t> Literature </a:t>
            </a:r>
          </a:p>
          <a:p>
            <a:pPr algn="ctr"/>
            <a:r>
              <a:rPr lang="en-MY" sz="3600" dirty="0"/>
              <a:t>y</a:t>
            </a:r>
            <a:r>
              <a:rPr lang="en-MY" sz="3600" dirty="0" smtClean="0"/>
              <a:t>ang </a:t>
            </a:r>
            <a:r>
              <a:rPr lang="en-MY" sz="3600" dirty="0" err="1" smtClean="0"/>
              <a:t>sahih</a:t>
            </a:r>
            <a:r>
              <a:rPr lang="en-MY" sz="3600" dirty="0" smtClean="0"/>
              <a:t> </a:t>
            </a:r>
            <a:endParaRPr lang="en-MY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1304471" y="4150633"/>
            <a:ext cx="1727200" cy="1225097"/>
          </a:xfrm>
          <a:prstGeom prst="wedgeRoundRectCallout">
            <a:avLst>
              <a:gd name="adj1" fmla="val -77295"/>
              <a:gd name="adj2" fmla="val 95381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800" dirty="0" smtClean="0"/>
              <a:t>Internet </a:t>
            </a:r>
            <a:endParaRPr lang="en-MY" sz="28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3338286" y="4150633"/>
            <a:ext cx="1727200" cy="1225097"/>
          </a:xfrm>
          <a:prstGeom prst="wedgeRoundRectCallout">
            <a:avLst>
              <a:gd name="adj1" fmla="val 121024"/>
              <a:gd name="adj2" fmla="val 10079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800" dirty="0" smtClean="0"/>
              <a:t>Google Apps</a:t>
            </a:r>
            <a:endParaRPr lang="en-MY" sz="2800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7561941" y="1674133"/>
            <a:ext cx="3251201" cy="2230210"/>
          </a:xfrm>
          <a:prstGeom prst="wedgeRoundRectCallout">
            <a:avLst>
              <a:gd name="adj1" fmla="val 12594"/>
              <a:gd name="adj2" fmla="val 98280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800" dirty="0" err="1" smtClean="0"/>
              <a:t>Kuasai</a:t>
            </a:r>
            <a:r>
              <a:rPr lang="en-MY" sz="2800" dirty="0" smtClean="0"/>
              <a:t> </a:t>
            </a:r>
            <a:r>
              <a:rPr lang="en-MY" sz="2800" dirty="0" err="1" smtClean="0"/>
              <a:t>Teknik</a:t>
            </a:r>
            <a:r>
              <a:rPr lang="en-MY" sz="2800" dirty="0" smtClean="0"/>
              <a:t> Searching </a:t>
            </a:r>
            <a:r>
              <a:rPr lang="en-MY" sz="2800" dirty="0" err="1" smtClean="0"/>
              <a:t>didalam</a:t>
            </a:r>
            <a:r>
              <a:rPr lang="en-MY" sz="2800" dirty="0" smtClean="0"/>
              <a:t> </a:t>
            </a:r>
            <a:r>
              <a:rPr lang="en-MY" sz="2800" dirty="0" err="1" smtClean="0"/>
              <a:t>google</a:t>
            </a:r>
            <a:endParaRPr lang="en-MY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871057" y="5375730"/>
            <a:ext cx="5284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dirty="0" smtClean="0"/>
              <a:t>Search : dark water potential sources </a:t>
            </a:r>
            <a:r>
              <a:rPr lang="en-MY" sz="2000" b="1" dirty="0" smtClean="0"/>
              <a:t>AND</a:t>
            </a:r>
            <a:r>
              <a:rPr lang="en-MY" dirty="0" smtClean="0"/>
              <a:t> journal.pdf</a:t>
            </a:r>
            <a:endParaRPr lang="en-MY" dirty="0"/>
          </a:p>
        </p:txBody>
      </p:sp>
      <p:sp>
        <p:nvSpPr>
          <p:cNvPr id="5" name="Left Brace 4"/>
          <p:cNvSpPr/>
          <p:nvPr/>
        </p:nvSpPr>
        <p:spPr>
          <a:xfrm rot="16200000">
            <a:off x="8286359" y="4338472"/>
            <a:ext cx="394483" cy="320765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3" name="Left Brace 12"/>
          <p:cNvSpPr/>
          <p:nvPr/>
        </p:nvSpPr>
        <p:spPr>
          <a:xfrm rot="16200000">
            <a:off x="10993273" y="5564928"/>
            <a:ext cx="343683" cy="70394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08000" y="365125"/>
            <a:ext cx="3585030" cy="13255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MY" smtClean="0"/>
              <a:t>Rekabentuk penyiasatan</a:t>
            </a:r>
            <a:endParaRPr lang="en-MY" dirty="0"/>
          </a:p>
        </p:txBody>
      </p:sp>
      <p:sp>
        <p:nvSpPr>
          <p:cNvPr id="15" name="Oval 14"/>
          <p:cNvSpPr/>
          <p:nvPr/>
        </p:nvSpPr>
        <p:spPr>
          <a:xfrm>
            <a:off x="612641" y="759893"/>
            <a:ext cx="515845" cy="536025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smtClean="0"/>
              <a:t>4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14556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291771" y="1364343"/>
            <a:ext cx="5588000" cy="33382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8407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7" y="0"/>
            <a:ext cx="12192001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770743" y="1364343"/>
            <a:ext cx="740228" cy="3338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3748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917371" y="1335315"/>
            <a:ext cx="740228" cy="3338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602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338286" y="2525486"/>
            <a:ext cx="5558971" cy="10450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1891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165600" y="2055813"/>
            <a:ext cx="4281714" cy="26177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0114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mr-infographic-useful-google-search-tip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18" y="15990"/>
            <a:ext cx="6139543" cy="648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 Arrow Callout 3"/>
          <p:cNvSpPr/>
          <p:nvPr/>
        </p:nvSpPr>
        <p:spPr>
          <a:xfrm>
            <a:off x="7265324" y="1263535"/>
            <a:ext cx="3857105" cy="4355869"/>
          </a:xfrm>
          <a:prstGeom prst="leftArrow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800" dirty="0" err="1" smtClean="0"/>
              <a:t>Kaedah</a:t>
            </a:r>
            <a:r>
              <a:rPr lang="en-MY" sz="2800" dirty="0" smtClean="0"/>
              <a:t> </a:t>
            </a:r>
            <a:r>
              <a:rPr lang="en-MY" sz="2800" dirty="0" err="1" smtClean="0"/>
              <a:t>mudah</a:t>
            </a:r>
            <a:r>
              <a:rPr lang="en-MY" sz="2800" dirty="0" smtClean="0"/>
              <a:t> </a:t>
            </a:r>
            <a:r>
              <a:rPr lang="en-MY" sz="2800" dirty="0" err="1" smtClean="0"/>
              <a:t>membuat</a:t>
            </a:r>
            <a:r>
              <a:rPr lang="en-MY" sz="2800" dirty="0" smtClean="0"/>
              <a:t> </a:t>
            </a:r>
            <a:r>
              <a:rPr lang="en-MY" sz="2800" dirty="0" err="1" smtClean="0"/>
              <a:t>carian</a:t>
            </a:r>
            <a:r>
              <a:rPr lang="en-MY" sz="2800" dirty="0" smtClean="0"/>
              <a:t>  </a:t>
            </a:r>
            <a:r>
              <a:rPr lang="en-MY" sz="2800" dirty="0" err="1" smtClean="0"/>
              <a:t>maklumat</a:t>
            </a:r>
            <a:r>
              <a:rPr lang="en-MY" sz="2800" dirty="0" smtClean="0"/>
              <a:t> </a:t>
            </a:r>
            <a:r>
              <a:rPr lang="en-MY" sz="2800" dirty="0" err="1" smtClean="0"/>
              <a:t>dalam</a:t>
            </a:r>
            <a:r>
              <a:rPr lang="en-MY" sz="2800" dirty="0" smtClean="0"/>
              <a:t> internet</a:t>
            </a:r>
            <a:endParaRPr lang="en-MY" sz="2800" dirty="0"/>
          </a:p>
        </p:txBody>
      </p:sp>
    </p:spTree>
    <p:extLst>
      <p:ext uri="{BB962C8B-B14F-4D97-AF65-F5344CB8AC3E}">
        <p14:creationId xmlns:p14="http://schemas.microsoft.com/office/powerpoint/2010/main" val="287988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748407"/>
            <a:ext cx="51233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MY" sz="3200" b="1" dirty="0" err="1" smtClean="0"/>
              <a:t>Penggunaan</a:t>
            </a:r>
            <a:r>
              <a:rPr lang="en-MY" sz="3200" b="1" dirty="0" smtClean="0"/>
              <a:t> </a:t>
            </a:r>
            <a:r>
              <a:rPr lang="en-MY" sz="3200" b="1" dirty="0" err="1" smtClean="0"/>
              <a:t>aplikasi</a:t>
            </a:r>
            <a:r>
              <a:rPr lang="en-MY" sz="3200" b="1" dirty="0" smtClean="0"/>
              <a:t> </a:t>
            </a:r>
            <a:r>
              <a:rPr lang="en-MY" sz="3200" b="1" dirty="0" err="1" smtClean="0"/>
              <a:t>didalam</a:t>
            </a:r>
            <a:endParaRPr lang="en-MY" sz="3200" b="1" dirty="0"/>
          </a:p>
          <a:p>
            <a:pPr algn="ctr"/>
            <a:r>
              <a:rPr lang="en-MY" sz="3200" b="1" dirty="0" err="1" smtClean="0"/>
              <a:t>Telefon</a:t>
            </a:r>
            <a:r>
              <a:rPr lang="en-MY" sz="3200" b="1" dirty="0" smtClean="0"/>
              <a:t> </a:t>
            </a:r>
            <a:r>
              <a:rPr lang="en-MY" sz="3200" b="1" dirty="0" err="1" smtClean="0"/>
              <a:t>pintar</a:t>
            </a:r>
            <a:endParaRPr lang="en-MY" sz="3200" b="1" dirty="0"/>
          </a:p>
        </p:txBody>
      </p:sp>
    </p:spTree>
    <p:extLst>
      <p:ext uri="{BB962C8B-B14F-4D97-AF65-F5344CB8AC3E}">
        <p14:creationId xmlns:p14="http://schemas.microsoft.com/office/powerpoint/2010/main" val="239797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 err="1" smtClean="0"/>
              <a:t>Kajian</a:t>
            </a:r>
            <a:r>
              <a:rPr lang="en-MY" dirty="0" smtClean="0"/>
              <a:t> </a:t>
            </a:r>
            <a:r>
              <a:rPr lang="en-MY" dirty="0" err="1" smtClean="0"/>
              <a:t>kes</a:t>
            </a:r>
            <a:r>
              <a:rPr lang="en-MY" dirty="0" smtClean="0"/>
              <a:t> 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35772"/>
          </a:xfrm>
          <a:solidFill>
            <a:schemeClr val="bg2">
              <a:lumMod val="25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just"/>
            <a:r>
              <a:rPr lang="en-MY" i="1" dirty="0" err="1" smtClean="0"/>
              <a:t>Satu</a:t>
            </a:r>
            <a:r>
              <a:rPr lang="en-MY" i="1" dirty="0" smtClean="0"/>
              <a:t> </a:t>
            </a:r>
            <a:r>
              <a:rPr lang="en-MY" i="1" dirty="0" err="1" smtClean="0"/>
              <a:t>aduan</a:t>
            </a:r>
            <a:r>
              <a:rPr lang="en-MY" i="1" dirty="0" smtClean="0"/>
              <a:t> </a:t>
            </a:r>
            <a:r>
              <a:rPr lang="en-MY" i="1" dirty="0" err="1" smtClean="0"/>
              <a:t>telah</a:t>
            </a:r>
            <a:r>
              <a:rPr lang="en-MY" i="1" dirty="0" smtClean="0"/>
              <a:t> </a:t>
            </a:r>
            <a:r>
              <a:rPr lang="en-MY" i="1" dirty="0" err="1" smtClean="0"/>
              <a:t>diterima</a:t>
            </a:r>
            <a:r>
              <a:rPr lang="en-MY" i="1" dirty="0" smtClean="0"/>
              <a:t> </a:t>
            </a:r>
            <a:r>
              <a:rPr lang="en-MY" i="1" dirty="0" err="1" smtClean="0"/>
              <a:t>dari</a:t>
            </a:r>
            <a:r>
              <a:rPr lang="en-MY" i="1" dirty="0" smtClean="0"/>
              <a:t> orang </a:t>
            </a:r>
            <a:r>
              <a:rPr lang="en-MY" i="1" dirty="0" err="1" smtClean="0"/>
              <a:t>awam</a:t>
            </a:r>
            <a:r>
              <a:rPr lang="en-MY" i="1" dirty="0" smtClean="0"/>
              <a:t>, Sungai </a:t>
            </a:r>
            <a:r>
              <a:rPr lang="en-MY" i="1" dirty="0" err="1" smtClean="0"/>
              <a:t>Muda</a:t>
            </a:r>
            <a:r>
              <a:rPr lang="en-MY" i="1" dirty="0" smtClean="0"/>
              <a:t> </a:t>
            </a:r>
            <a:r>
              <a:rPr lang="en-MY" i="1" dirty="0" err="1" smtClean="0"/>
              <a:t>telah</a:t>
            </a:r>
            <a:r>
              <a:rPr lang="en-MY" i="1" dirty="0" smtClean="0"/>
              <a:t> </a:t>
            </a:r>
            <a:r>
              <a:rPr lang="en-MY" i="1" dirty="0" err="1" smtClean="0"/>
              <a:t>dicemari</a:t>
            </a:r>
            <a:r>
              <a:rPr lang="en-MY" i="1" dirty="0" smtClean="0"/>
              <a:t> </a:t>
            </a:r>
            <a:r>
              <a:rPr lang="en-MY" i="1" dirty="0" err="1" smtClean="0"/>
              <a:t>oleh</a:t>
            </a:r>
            <a:r>
              <a:rPr lang="en-MY" i="1" dirty="0" smtClean="0"/>
              <a:t> </a:t>
            </a:r>
            <a:r>
              <a:rPr lang="en-MY" i="1" dirty="0" err="1" smtClean="0"/>
              <a:t>sumber</a:t>
            </a:r>
            <a:r>
              <a:rPr lang="en-MY" i="1" dirty="0" smtClean="0"/>
              <a:t> yang </a:t>
            </a:r>
            <a:r>
              <a:rPr lang="en-MY" i="1" dirty="0" err="1" smtClean="0"/>
              <a:t>tidak</a:t>
            </a:r>
            <a:r>
              <a:rPr lang="en-MY" i="1" dirty="0" smtClean="0"/>
              <a:t> </a:t>
            </a:r>
            <a:r>
              <a:rPr lang="en-MY" i="1" dirty="0" err="1" smtClean="0"/>
              <a:t>dikenal</a:t>
            </a:r>
            <a:r>
              <a:rPr lang="en-MY" i="1" dirty="0" smtClean="0"/>
              <a:t> </a:t>
            </a:r>
            <a:r>
              <a:rPr lang="en-MY" i="1" dirty="0" err="1" smtClean="0"/>
              <a:t>pasti</a:t>
            </a:r>
            <a:r>
              <a:rPr lang="en-MY" i="1" dirty="0" smtClean="0"/>
              <a:t>. Air </a:t>
            </a:r>
            <a:r>
              <a:rPr lang="en-MY" i="1" dirty="0" err="1" smtClean="0"/>
              <a:t>sungai</a:t>
            </a:r>
            <a:r>
              <a:rPr lang="en-MY" i="1" dirty="0" smtClean="0"/>
              <a:t> </a:t>
            </a:r>
            <a:r>
              <a:rPr lang="en-MY" i="1" dirty="0" err="1" smtClean="0"/>
              <a:t>bertukar</a:t>
            </a:r>
            <a:r>
              <a:rPr lang="en-MY" i="1" dirty="0" smtClean="0"/>
              <a:t> </a:t>
            </a:r>
            <a:r>
              <a:rPr lang="en-MY" i="1" dirty="0" err="1" smtClean="0"/>
              <a:t>menjadi</a:t>
            </a:r>
            <a:r>
              <a:rPr lang="en-MY" i="1" dirty="0" smtClean="0"/>
              <a:t> </a:t>
            </a:r>
            <a:r>
              <a:rPr lang="en-MY" i="1" dirty="0" err="1" smtClean="0"/>
              <a:t>kelabu</a:t>
            </a:r>
            <a:r>
              <a:rPr lang="en-MY" i="1" dirty="0" smtClean="0"/>
              <a:t> </a:t>
            </a:r>
            <a:r>
              <a:rPr lang="en-MY" i="1" dirty="0" err="1" smtClean="0"/>
              <a:t>kehitaman</a:t>
            </a:r>
            <a:r>
              <a:rPr lang="en-MY" i="1" dirty="0" smtClean="0"/>
              <a:t> </a:t>
            </a:r>
            <a:r>
              <a:rPr lang="en-MY" i="1" dirty="0" err="1" smtClean="0"/>
              <a:t>dan</a:t>
            </a:r>
            <a:r>
              <a:rPr lang="en-MY" i="1" dirty="0" smtClean="0"/>
              <a:t> </a:t>
            </a:r>
            <a:r>
              <a:rPr lang="en-MY" i="1" dirty="0" err="1" smtClean="0"/>
              <a:t>berbau</a:t>
            </a:r>
            <a:r>
              <a:rPr lang="en-MY" i="1" dirty="0" smtClean="0"/>
              <a:t> </a:t>
            </a:r>
            <a:r>
              <a:rPr lang="en-MY" i="1" dirty="0" err="1" smtClean="0"/>
              <a:t>sepanjang</a:t>
            </a:r>
            <a:r>
              <a:rPr lang="en-MY" i="1" dirty="0" smtClean="0"/>
              <a:t> 300 meter </a:t>
            </a:r>
            <a:r>
              <a:rPr lang="en-MY" i="1" dirty="0" err="1" smtClean="0"/>
              <a:t>telah</a:t>
            </a:r>
            <a:r>
              <a:rPr lang="en-MY" i="1" dirty="0" smtClean="0"/>
              <a:t> </a:t>
            </a:r>
            <a:r>
              <a:rPr lang="en-MY" i="1" dirty="0" err="1" smtClean="0"/>
              <a:t>dikesan</a:t>
            </a:r>
            <a:r>
              <a:rPr lang="en-MY" i="1" dirty="0" smtClean="0"/>
              <a:t> </a:t>
            </a:r>
            <a:r>
              <a:rPr lang="en-MY" i="1" dirty="0" err="1" smtClean="0"/>
              <a:t>berdekatan</a:t>
            </a:r>
            <a:r>
              <a:rPr lang="en-MY" i="1" dirty="0" smtClean="0"/>
              <a:t> </a:t>
            </a:r>
            <a:r>
              <a:rPr lang="en-MY" i="1" dirty="0" err="1" smtClean="0"/>
              <a:t>dengan</a:t>
            </a:r>
            <a:r>
              <a:rPr lang="en-MY" i="1" dirty="0" smtClean="0"/>
              <a:t> </a:t>
            </a:r>
            <a:r>
              <a:rPr lang="en-MY" i="1" dirty="0" err="1" smtClean="0"/>
              <a:t>Lebuh</a:t>
            </a:r>
            <a:r>
              <a:rPr lang="en-MY" i="1" dirty="0"/>
              <a:t> </a:t>
            </a:r>
            <a:r>
              <a:rPr lang="en-MY" i="1" dirty="0" smtClean="0"/>
              <a:t>Raya Sungai </a:t>
            </a:r>
            <a:r>
              <a:rPr lang="en-MY" i="1" dirty="0" err="1" smtClean="0"/>
              <a:t>Rambai</a:t>
            </a:r>
            <a:r>
              <a:rPr lang="en-MY" i="1" dirty="0" smtClean="0"/>
              <a:t>. </a:t>
            </a:r>
            <a:r>
              <a:rPr lang="en-MY" i="1" dirty="0" err="1" smtClean="0"/>
              <a:t>Terdapat</a:t>
            </a:r>
            <a:r>
              <a:rPr lang="en-MY" i="1" dirty="0"/>
              <a:t> </a:t>
            </a:r>
            <a:r>
              <a:rPr lang="en-MY" i="1" dirty="0" smtClean="0"/>
              <a:t> </a:t>
            </a:r>
            <a:r>
              <a:rPr lang="en-MY" i="1" dirty="0" err="1" smtClean="0"/>
              <a:t>ratusan</a:t>
            </a:r>
            <a:r>
              <a:rPr lang="en-MY" i="1" dirty="0" smtClean="0"/>
              <a:t> </a:t>
            </a:r>
            <a:r>
              <a:rPr lang="en-MY" i="1" dirty="0" err="1" smtClean="0"/>
              <a:t>ikan</a:t>
            </a:r>
            <a:r>
              <a:rPr lang="en-MY" i="1" dirty="0" smtClean="0"/>
              <a:t> </a:t>
            </a:r>
            <a:r>
              <a:rPr lang="en-MY" i="1" dirty="0" err="1" smtClean="0"/>
              <a:t>telah</a:t>
            </a:r>
            <a:r>
              <a:rPr lang="en-MY" i="1" dirty="0" smtClean="0"/>
              <a:t> </a:t>
            </a:r>
            <a:r>
              <a:rPr lang="en-MY" i="1" dirty="0" err="1" smtClean="0"/>
              <a:t>kelihatan</a:t>
            </a:r>
            <a:r>
              <a:rPr lang="en-MY" i="1" dirty="0" smtClean="0"/>
              <a:t> </a:t>
            </a:r>
            <a:r>
              <a:rPr lang="en-MY" i="1" dirty="0" err="1" smtClean="0"/>
              <a:t>mati</a:t>
            </a:r>
            <a:r>
              <a:rPr lang="en-MY" i="1" dirty="0" smtClean="0"/>
              <a:t> </a:t>
            </a:r>
            <a:r>
              <a:rPr lang="en-MY" i="1" dirty="0" err="1" smtClean="0"/>
              <a:t>disepanjang</a:t>
            </a:r>
            <a:r>
              <a:rPr lang="en-MY" i="1" dirty="0" smtClean="0"/>
              <a:t> </a:t>
            </a:r>
            <a:r>
              <a:rPr lang="en-MY" i="1" dirty="0" err="1" smtClean="0"/>
              <a:t>sungai</a:t>
            </a:r>
            <a:r>
              <a:rPr lang="en-MY" i="1" dirty="0" smtClean="0"/>
              <a:t> </a:t>
            </a:r>
            <a:r>
              <a:rPr lang="en-MY" i="1" dirty="0" err="1" smtClean="0"/>
              <a:t>tersebut</a:t>
            </a:r>
            <a:r>
              <a:rPr lang="en-MY" i="1" dirty="0" smtClean="0"/>
              <a:t>. </a:t>
            </a:r>
            <a:r>
              <a:rPr lang="en-MY" i="1" dirty="0" err="1" smtClean="0"/>
              <a:t>Terdapat</a:t>
            </a:r>
            <a:r>
              <a:rPr lang="en-MY" i="1" dirty="0" smtClean="0"/>
              <a:t> </a:t>
            </a:r>
            <a:r>
              <a:rPr lang="en-MY" i="1" dirty="0" err="1" smtClean="0"/>
              <a:t>sebuah</a:t>
            </a:r>
            <a:r>
              <a:rPr lang="en-MY" i="1" dirty="0" smtClean="0"/>
              <a:t> </a:t>
            </a:r>
            <a:r>
              <a:rPr lang="en-MY" i="1" dirty="0" err="1" smtClean="0"/>
              <a:t>loji</a:t>
            </a:r>
            <a:r>
              <a:rPr lang="en-MY" i="1" dirty="0" smtClean="0"/>
              <a:t> </a:t>
            </a:r>
            <a:r>
              <a:rPr lang="en-MY" i="1" dirty="0" err="1" smtClean="0"/>
              <a:t>rawatan</a:t>
            </a:r>
            <a:r>
              <a:rPr lang="en-MY" i="1" dirty="0" smtClean="0"/>
              <a:t> </a:t>
            </a:r>
            <a:r>
              <a:rPr lang="en-MY" i="1" dirty="0" err="1" smtClean="0"/>
              <a:t>kumbahan</a:t>
            </a:r>
            <a:r>
              <a:rPr lang="en-MY" i="1" dirty="0" smtClean="0"/>
              <a:t> yang </a:t>
            </a:r>
            <a:r>
              <a:rPr lang="en-MY" i="1" dirty="0" err="1" smtClean="0"/>
              <a:t>terletak</a:t>
            </a:r>
            <a:r>
              <a:rPr lang="en-MY" i="1" dirty="0" smtClean="0"/>
              <a:t> di </a:t>
            </a:r>
            <a:r>
              <a:rPr lang="en-MY" i="1" dirty="0" err="1" smtClean="0"/>
              <a:t>hulu</a:t>
            </a:r>
            <a:r>
              <a:rPr lang="en-MY" i="1" dirty="0" smtClean="0"/>
              <a:t> </a:t>
            </a:r>
            <a:r>
              <a:rPr lang="en-MY" i="1" dirty="0" err="1" smtClean="0"/>
              <a:t>kawasan</a:t>
            </a:r>
            <a:r>
              <a:rPr lang="en-MY" i="1" dirty="0" smtClean="0"/>
              <a:t> </a:t>
            </a:r>
            <a:r>
              <a:rPr lang="en-MY" i="1" dirty="0" err="1" smtClean="0"/>
              <a:t>tersebut</a:t>
            </a:r>
            <a:r>
              <a:rPr lang="en-MY" i="1" dirty="0" smtClean="0"/>
              <a:t> </a:t>
            </a:r>
            <a:r>
              <a:rPr lang="en-MY" i="1" dirty="0" err="1" smtClean="0"/>
              <a:t>dan</a:t>
            </a:r>
            <a:r>
              <a:rPr lang="en-MY" i="1" dirty="0" smtClean="0"/>
              <a:t> </a:t>
            </a:r>
            <a:r>
              <a:rPr lang="en-MY" i="1" dirty="0" err="1" smtClean="0"/>
              <a:t>sebuah</a:t>
            </a:r>
            <a:r>
              <a:rPr lang="en-MY" i="1" dirty="0" smtClean="0"/>
              <a:t> </a:t>
            </a:r>
            <a:r>
              <a:rPr lang="en-MY" i="1" dirty="0" err="1" smtClean="0"/>
              <a:t>projek</a:t>
            </a:r>
            <a:r>
              <a:rPr lang="en-MY" i="1" dirty="0" smtClean="0"/>
              <a:t> </a:t>
            </a:r>
            <a:r>
              <a:rPr lang="en-MY" i="1" dirty="0" err="1" smtClean="0"/>
              <a:t>pembinaan</a:t>
            </a:r>
            <a:r>
              <a:rPr lang="en-MY" i="1" dirty="0" smtClean="0"/>
              <a:t> </a:t>
            </a:r>
            <a:r>
              <a:rPr lang="en-MY" i="1" dirty="0" err="1" smtClean="0"/>
              <a:t>perumahan</a:t>
            </a:r>
            <a:r>
              <a:rPr lang="en-MY" i="1" dirty="0" smtClean="0"/>
              <a:t> EIA. </a:t>
            </a:r>
            <a:r>
              <a:rPr lang="en-MY" i="1" dirty="0" err="1" smtClean="0"/>
              <a:t>Pasukan</a:t>
            </a:r>
            <a:r>
              <a:rPr lang="en-MY" i="1" dirty="0" smtClean="0"/>
              <a:t> </a:t>
            </a:r>
            <a:r>
              <a:rPr lang="en-MY" i="1" dirty="0" err="1" smtClean="0"/>
              <a:t>penyiasat</a:t>
            </a:r>
            <a:r>
              <a:rPr lang="en-MY" i="1" dirty="0" smtClean="0"/>
              <a:t> JAS </a:t>
            </a:r>
            <a:r>
              <a:rPr lang="en-MY" i="1" dirty="0" err="1" smtClean="0"/>
              <a:t>telah</a:t>
            </a:r>
            <a:r>
              <a:rPr lang="en-MY" i="1" dirty="0" smtClean="0"/>
              <a:t> </a:t>
            </a:r>
            <a:r>
              <a:rPr lang="en-MY" i="1" dirty="0" err="1" smtClean="0"/>
              <a:t>ditugaskan</a:t>
            </a:r>
            <a:r>
              <a:rPr lang="en-MY" i="1" dirty="0" smtClean="0"/>
              <a:t> </a:t>
            </a:r>
            <a:r>
              <a:rPr lang="en-MY" i="1" dirty="0" err="1" smtClean="0"/>
              <a:t>untuk</a:t>
            </a:r>
            <a:r>
              <a:rPr lang="en-MY" i="1" dirty="0" smtClean="0"/>
              <a:t> </a:t>
            </a:r>
            <a:r>
              <a:rPr lang="en-MY" i="1" dirty="0" err="1" smtClean="0"/>
              <a:t>menyiasat</a:t>
            </a:r>
            <a:r>
              <a:rPr lang="en-MY" i="1" dirty="0" smtClean="0"/>
              <a:t> </a:t>
            </a:r>
            <a:r>
              <a:rPr lang="en-MY" i="1" dirty="0" err="1" smtClean="0"/>
              <a:t>kejadian</a:t>
            </a:r>
            <a:r>
              <a:rPr lang="en-MY" i="1" dirty="0" smtClean="0"/>
              <a:t> </a:t>
            </a:r>
            <a:r>
              <a:rPr lang="en-MY" i="1" dirty="0" err="1" smtClean="0"/>
              <a:t>ini</a:t>
            </a:r>
            <a:r>
              <a:rPr lang="en-MY" i="1" dirty="0" smtClean="0"/>
              <a:t>. </a:t>
            </a:r>
            <a:r>
              <a:rPr lang="en-MY" dirty="0" smtClean="0"/>
              <a:t>   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09670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676697"/>
          </a:xfrm>
          <a:prstGeom prst="rect">
            <a:avLst/>
          </a:prstGeom>
        </p:spPr>
      </p:pic>
      <p:sp>
        <p:nvSpPr>
          <p:cNvPr id="5" name="Left Arrow Callout 4"/>
          <p:cNvSpPr/>
          <p:nvPr/>
        </p:nvSpPr>
        <p:spPr>
          <a:xfrm>
            <a:off x="8495035" y="2940214"/>
            <a:ext cx="2998028" cy="2324411"/>
          </a:xfrm>
          <a:prstGeom prst="leftArrowCallout">
            <a:avLst/>
          </a:prstGeom>
          <a:solidFill>
            <a:srgbClr val="FF0000"/>
          </a:solidFill>
          <a:effectLst>
            <a:glow rad="228600">
              <a:schemeClr val="accent5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800" dirty="0" err="1" smtClean="0"/>
              <a:t>Sumber</a:t>
            </a:r>
            <a:r>
              <a:rPr lang="en-MY" sz="2800" dirty="0" smtClean="0"/>
              <a:t> </a:t>
            </a:r>
            <a:r>
              <a:rPr lang="en-MY" sz="2800" dirty="0" err="1" smtClean="0"/>
              <a:t>kajian</a:t>
            </a:r>
            <a:r>
              <a:rPr lang="en-MY" sz="2800" dirty="0" smtClean="0"/>
              <a:t> </a:t>
            </a:r>
            <a:r>
              <a:rPr lang="en-MY" sz="2800" dirty="0" err="1" smtClean="0"/>
              <a:t>berautoriti</a:t>
            </a:r>
            <a:endParaRPr lang="en-MY" sz="2800" dirty="0"/>
          </a:p>
        </p:txBody>
      </p:sp>
    </p:spTree>
    <p:extLst>
      <p:ext uri="{BB962C8B-B14F-4D97-AF65-F5344CB8AC3E}">
        <p14:creationId xmlns:p14="http://schemas.microsoft.com/office/powerpoint/2010/main" val="278972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254829" cy="1325563"/>
          </a:xfrm>
        </p:spPr>
        <p:txBody>
          <a:bodyPr/>
          <a:lstStyle/>
          <a:p>
            <a:r>
              <a:rPr lang="en-MY" dirty="0" err="1" smtClean="0"/>
              <a:t>Rekabentuk</a:t>
            </a:r>
            <a:r>
              <a:rPr lang="en-MY" dirty="0" smtClean="0"/>
              <a:t> </a:t>
            </a:r>
            <a:r>
              <a:rPr lang="en-MY" dirty="0" err="1" smtClean="0"/>
              <a:t>penyiasatan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7857" y="2086883"/>
            <a:ext cx="2340429" cy="116431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MY" sz="2000" dirty="0" err="1" smtClean="0"/>
              <a:t>Kajian</a:t>
            </a:r>
            <a:r>
              <a:rPr lang="en-MY" sz="2000" dirty="0" smtClean="0"/>
              <a:t> </a:t>
            </a:r>
            <a:r>
              <a:rPr lang="en-MY" sz="2000" dirty="0" err="1" smtClean="0"/>
              <a:t>Literatur</a:t>
            </a:r>
            <a:endParaRPr lang="en-MY" sz="2000" dirty="0" smtClean="0"/>
          </a:p>
          <a:p>
            <a:pPr marL="0" indent="0" algn="ctr">
              <a:buNone/>
            </a:pPr>
            <a:r>
              <a:rPr lang="en-MY" sz="2000" dirty="0" smtClean="0"/>
              <a:t>Dan </a:t>
            </a:r>
            <a:r>
              <a:rPr lang="en-MY" sz="2000" dirty="0" err="1" smtClean="0"/>
              <a:t>Maklumat</a:t>
            </a:r>
            <a:r>
              <a:rPr lang="en-MY" sz="2000" dirty="0" smtClean="0"/>
              <a:t> </a:t>
            </a:r>
            <a:r>
              <a:rPr lang="en-MY" sz="2000" dirty="0" err="1" smtClean="0"/>
              <a:t>latar</a:t>
            </a:r>
            <a:r>
              <a:rPr lang="en-MY" sz="2000" dirty="0" smtClean="0"/>
              <a:t> </a:t>
            </a:r>
            <a:r>
              <a:rPr lang="en-MY" sz="2000" dirty="0" err="1" smtClean="0"/>
              <a:t>belakang</a:t>
            </a:r>
            <a:r>
              <a:rPr lang="en-MY" sz="2000" dirty="0" smtClean="0"/>
              <a:t> </a:t>
            </a:r>
            <a:r>
              <a:rPr lang="en-MY" sz="2000" dirty="0" err="1" smtClean="0"/>
              <a:t>kes</a:t>
            </a:r>
            <a:endParaRPr lang="en-MY" sz="2000" dirty="0" smtClean="0"/>
          </a:p>
        </p:txBody>
      </p:sp>
      <p:sp>
        <p:nvSpPr>
          <p:cNvPr id="7" name="Rounded Rectangle 6"/>
          <p:cNvSpPr/>
          <p:nvPr/>
        </p:nvSpPr>
        <p:spPr>
          <a:xfrm>
            <a:off x="3759200" y="1754642"/>
            <a:ext cx="3381828" cy="18288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3600" dirty="0" err="1" smtClean="0"/>
              <a:t>Lokasi</a:t>
            </a:r>
            <a:r>
              <a:rPr lang="en-MY" sz="3600" dirty="0" smtClean="0"/>
              <a:t> </a:t>
            </a:r>
            <a:r>
              <a:rPr lang="en-MY" sz="3600" dirty="0" err="1" smtClean="0"/>
              <a:t>Pencemaran</a:t>
            </a:r>
            <a:endParaRPr lang="en-MY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08000" y="365125"/>
            <a:ext cx="3585030" cy="13255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MY" dirty="0" err="1" smtClean="0"/>
              <a:t>Rekabentuk</a:t>
            </a:r>
            <a:r>
              <a:rPr lang="en-MY" dirty="0" smtClean="0"/>
              <a:t> </a:t>
            </a:r>
            <a:r>
              <a:rPr lang="en-MY" dirty="0" err="1" smtClean="0"/>
              <a:t>penyiasatan</a:t>
            </a:r>
            <a:endParaRPr lang="en-MY" dirty="0"/>
          </a:p>
        </p:txBody>
      </p:sp>
      <p:sp>
        <p:nvSpPr>
          <p:cNvPr id="15" name="Oval 14"/>
          <p:cNvSpPr/>
          <p:nvPr/>
        </p:nvSpPr>
        <p:spPr>
          <a:xfrm>
            <a:off x="612641" y="759893"/>
            <a:ext cx="515845" cy="536025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smtClean="0"/>
              <a:t>4</a:t>
            </a:r>
            <a:endParaRPr lang="en-MY" dirty="0"/>
          </a:p>
        </p:txBody>
      </p:sp>
      <p:sp>
        <p:nvSpPr>
          <p:cNvPr id="16" name="Rounded Rectangle 15"/>
          <p:cNvSpPr/>
          <p:nvPr/>
        </p:nvSpPr>
        <p:spPr>
          <a:xfrm>
            <a:off x="8525141" y="365124"/>
            <a:ext cx="3381828" cy="3218317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3600" dirty="0" err="1" smtClean="0"/>
              <a:t>Sumber</a:t>
            </a:r>
            <a:r>
              <a:rPr lang="en-MY" sz="3600" dirty="0" smtClean="0"/>
              <a:t> </a:t>
            </a:r>
            <a:r>
              <a:rPr lang="en-MY" sz="3600" dirty="0" err="1" smtClean="0"/>
              <a:t>Pencemaran</a:t>
            </a:r>
            <a:r>
              <a:rPr lang="en-MY" sz="3600" dirty="0" smtClean="0"/>
              <a:t> yang </a:t>
            </a:r>
            <a:r>
              <a:rPr lang="en-MY" sz="3600" dirty="0" err="1" smtClean="0"/>
              <a:t>berpotensi</a:t>
            </a:r>
            <a:endParaRPr lang="en-MY" dirty="0"/>
          </a:p>
        </p:txBody>
      </p:sp>
      <p:sp>
        <p:nvSpPr>
          <p:cNvPr id="11" name="Rectangle 10"/>
          <p:cNvSpPr/>
          <p:nvPr/>
        </p:nvSpPr>
        <p:spPr>
          <a:xfrm>
            <a:off x="5770179" y="5044966"/>
            <a:ext cx="4445876" cy="55179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smtClean="0">
                <a:solidFill>
                  <a:schemeClr val="tx1"/>
                </a:solidFill>
              </a:rPr>
              <a:t>GIS, GOOGLE EARTH, EKAS</a:t>
            </a:r>
            <a:endParaRPr lang="en-MY" b="1" dirty="0">
              <a:solidFill>
                <a:schemeClr val="tx1"/>
              </a:solidFill>
            </a:endParaRPr>
          </a:p>
        </p:txBody>
      </p:sp>
      <p:cxnSp>
        <p:nvCxnSpPr>
          <p:cNvPr id="18" name="Elbow Connector 17"/>
          <p:cNvCxnSpPr>
            <a:stCxn id="7" idx="2"/>
            <a:endCxn id="11" idx="0"/>
          </p:cNvCxnSpPr>
          <p:nvPr/>
        </p:nvCxnSpPr>
        <p:spPr>
          <a:xfrm rot="16200000" flipH="1">
            <a:off x="5990853" y="3042702"/>
            <a:ext cx="1461524" cy="254300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16" idx="2"/>
            <a:endCxn id="11" idx="0"/>
          </p:cNvCxnSpPr>
          <p:nvPr/>
        </p:nvCxnSpPr>
        <p:spPr>
          <a:xfrm rot="5400000">
            <a:off x="8373824" y="3202734"/>
            <a:ext cx="1461525" cy="222293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733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7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91407" y="1182414"/>
            <a:ext cx="551793" cy="29954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4613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1577143" y="4666591"/>
            <a:ext cx="551793" cy="1828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92702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0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497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546683">
            <a:off x="7227006" y="2586442"/>
            <a:ext cx="2680138" cy="1048037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Rectangle 6"/>
          <p:cNvSpPr/>
          <p:nvPr/>
        </p:nvSpPr>
        <p:spPr>
          <a:xfrm rot="1746963">
            <a:off x="4840015" y="3985527"/>
            <a:ext cx="1003398" cy="753419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9100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6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72455" y="2354987"/>
            <a:ext cx="762567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MY" sz="3200" dirty="0" smtClean="0"/>
              <a:t>Data </a:t>
            </a:r>
            <a:r>
              <a:rPr lang="en-MY" sz="3200" dirty="0" err="1" smtClean="0"/>
              <a:t>Premis</a:t>
            </a:r>
            <a:r>
              <a:rPr lang="en-MY" sz="3200" dirty="0" smtClean="0"/>
              <a:t> Yang </a:t>
            </a:r>
            <a:r>
              <a:rPr lang="en-MY" sz="3200" dirty="0" err="1" smtClean="0"/>
              <a:t>Berpunca</a:t>
            </a:r>
            <a:r>
              <a:rPr lang="en-MY" sz="3200" dirty="0" smtClean="0"/>
              <a:t> </a:t>
            </a:r>
            <a:r>
              <a:rPr lang="en-MY" sz="3200" dirty="0" err="1" smtClean="0"/>
              <a:t>Mencemarkan</a:t>
            </a:r>
            <a:r>
              <a:rPr lang="en-MY" sz="3200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en-MY" sz="3200" dirty="0" smtClean="0"/>
              <a:t>Data - data </a:t>
            </a:r>
            <a:r>
              <a:rPr lang="en-MY" sz="3200" dirty="0" err="1" smtClean="0"/>
              <a:t>pematuhan</a:t>
            </a:r>
            <a:r>
              <a:rPr lang="en-MY" sz="3200" dirty="0" smtClean="0"/>
              <a:t> yang </a:t>
            </a:r>
            <a:r>
              <a:rPr lang="en-MY" sz="3200" dirty="0" err="1" smtClean="0"/>
              <a:t>lepas</a:t>
            </a:r>
            <a:r>
              <a:rPr lang="en-MY" sz="3200" dirty="0" smtClean="0"/>
              <a:t> </a:t>
            </a:r>
          </a:p>
          <a:p>
            <a:endParaRPr lang="en-MY" sz="3200" dirty="0"/>
          </a:p>
          <a:p>
            <a:endParaRPr lang="en-MY" sz="3200" dirty="0" smtClean="0"/>
          </a:p>
          <a:p>
            <a:endParaRPr lang="en-MY" sz="3200" dirty="0"/>
          </a:p>
          <a:p>
            <a:endParaRPr lang="en-MY" sz="3200" dirty="0"/>
          </a:p>
        </p:txBody>
      </p:sp>
    </p:spTree>
    <p:extLst>
      <p:ext uri="{BB962C8B-B14F-4D97-AF65-F5344CB8AC3E}">
        <p14:creationId xmlns:p14="http://schemas.microsoft.com/office/powerpoint/2010/main" val="310542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5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48344" y="442690"/>
            <a:ext cx="11081658" cy="5972629"/>
            <a:chOff x="1335314" y="718457"/>
            <a:chExt cx="11081658" cy="5972629"/>
          </a:xfrm>
        </p:grpSpPr>
        <p:sp>
          <p:nvSpPr>
            <p:cNvPr id="5" name="Freeform 4"/>
            <p:cNvSpPr/>
            <p:nvPr/>
          </p:nvSpPr>
          <p:spPr>
            <a:xfrm>
              <a:off x="1335314" y="1799771"/>
              <a:ext cx="10580915" cy="4891315"/>
            </a:xfrm>
            <a:custGeom>
              <a:avLst/>
              <a:gdLst>
                <a:gd name="connsiteX0" fmla="*/ 0 w 10580915"/>
                <a:gd name="connsiteY0" fmla="*/ 0 h 4891315"/>
                <a:gd name="connsiteX1" fmla="*/ 1712686 w 10580915"/>
                <a:gd name="connsiteY1" fmla="*/ 304800 h 4891315"/>
                <a:gd name="connsiteX2" fmla="*/ 2989943 w 10580915"/>
                <a:gd name="connsiteY2" fmla="*/ 1785258 h 4891315"/>
                <a:gd name="connsiteX3" fmla="*/ 5965372 w 10580915"/>
                <a:gd name="connsiteY3" fmla="*/ 2656115 h 4891315"/>
                <a:gd name="connsiteX4" fmla="*/ 7184572 w 10580915"/>
                <a:gd name="connsiteY4" fmla="*/ 3947886 h 4891315"/>
                <a:gd name="connsiteX5" fmla="*/ 10276115 w 10580915"/>
                <a:gd name="connsiteY5" fmla="*/ 4688115 h 4891315"/>
                <a:gd name="connsiteX6" fmla="*/ 10580915 w 10580915"/>
                <a:gd name="connsiteY6" fmla="*/ 4891315 h 489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0915" h="4891315">
                  <a:moveTo>
                    <a:pt x="0" y="0"/>
                  </a:moveTo>
                  <a:cubicBezTo>
                    <a:pt x="607181" y="3628"/>
                    <a:pt x="1214362" y="7257"/>
                    <a:pt x="1712686" y="304800"/>
                  </a:cubicBezTo>
                  <a:cubicBezTo>
                    <a:pt x="2211010" y="602343"/>
                    <a:pt x="2281162" y="1393372"/>
                    <a:pt x="2989943" y="1785258"/>
                  </a:cubicBezTo>
                  <a:cubicBezTo>
                    <a:pt x="3698724" y="2177144"/>
                    <a:pt x="5266267" y="2295677"/>
                    <a:pt x="5965372" y="2656115"/>
                  </a:cubicBezTo>
                  <a:cubicBezTo>
                    <a:pt x="6664477" y="3016553"/>
                    <a:pt x="6466115" y="3609219"/>
                    <a:pt x="7184572" y="3947886"/>
                  </a:cubicBezTo>
                  <a:cubicBezTo>
                    <a:pt x="7903029" y="4286553"/>
                    <a:pt x="9710058" y="4530877"/>
                    <a:pt x="10276115" y="4688115"/>
                  </a:cubicBezTo>
                  <a:cubicBezTo>
                    <a:pt x="10842172" y="4845353"/>
                    <a:pt x="10401906" y="4857448"/>
                    <a:pt x="10580915" y="489131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6" name="Freeform 5"/>
            <p:cNvSpPr/>
            <p:nvPr/>
          </p:nvSpPr>
          <p:spPr>
            <a:xfrm>
              <a:off x="1836057" y="718457"/>
              <a:ext cx="10580915" cy="4891315"/>
            </a:xfrm>
            <a:custGeom>
              <a:avLst/>
              <a:gdLst>
                <a:gd name="connsiteX0" fmla="*/ 0 w 10580915"/>
                <a:gd name="connsiteY0" fmla="*/ 0 h 4891315"/>
                <a:gd name="connsiteX1" fmla="*/ 1712686 w 10580915"/>
                <a:gd name="connsiteY1" fmla="*/ 304800 h 4891315"/>
                <a:gd name="connsiteX2" fmla="*/ 2989943 w 10580915"/>
                <a:gd name="connsiteY2" fmla="*/ 1785258 h 4891315"/>
                <a:gd name="connsiteX3" fmla="*/ 5965372 w 10580915"/>
                <a:gd name="connsiteY3" fmla="*/ 2656115 h 4891315"/>
                <a:gd name="connsiteX4" fmla="*/ 7184572 w 10580915"/>
                <a:gd name="connsiteY4" fmla="*/ 3947886 h 4891315"/>
                <a:gd name="connsiteX5" fmla="*/ 10276115 w 10580915"/>
                <a:gd name="connsiteY5" fmla="*/ 4688115 h 4891315"/>
                <a:gd name="connsiteX6" fmla="*/ 10580915 w 10580915"/>
                <a:gd name="connsiteY6" fmla="*/ 4891315 h 489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0915" h="4891315">
                  <a:moveTo>
                    <a:pt x="0" y="0"/>
                  </a:moveTo>
                  <a:cubicBezTo>
                    <a:pt x="607181" y="3628"/>
                    <a:pt x="1214362" y="7257"/>
                    <a:pt x="1712686" y="304800"/>
                  </a:cubicBezTo>
                  <a:cubicBezTo>
                    <a:pt x="2211010" y="602343"/>
                    <a:pt x="2281162" y="1393372"/>
                    <a:pt x="2989943" y="1785258"/>
                  </a:cubicBezTo>
                  <a:cubicBezTo>
                    <a:pt x="3698724" y="2177144"/>
                    <a:pt x="5266267" y="2295677"/>
                    <a:pt x="5965372" y="2656115"/>
                  </a:cubicBezTo>
                  <a:cubicBezTo>
                    <a:pt x="6664477" y="3016553"/>
                    <a:pt x="6466115" y="3609219"/>
                    <a:pt x="7184572" y="3947886"/>
                  </a:cubicBezTo>
                  <a:cubicBezTo>
                    <a:pt x="7903029" y="4286553"/>
                    <a:pt x="9710058" y="4530877"/>
                    <a:pt x="10276115" y="4688115"/>
                  </a:cubicBezTo>
                  <a:cubicBezTo>
                    <a:pt x="10842172" y="4845353"/>
                    <a:pt x="10401906" y="4857448"/>
                    <a:pt x="10580915" y="489131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25794" y="442690"/>
            <a:ext cx="4191502" cy="2445656"/>
            <a:chOff x="7025794" y="442690"/>
            <a:chExt cx="4191502" cy="2445656"/>
          </a:xfrm>
        </p:grpSpPr>
        <p:sp>
          <p:nvSpPr>
            <p:cNvPr id="17" name="Rectangle 16"/>
            <p:cNvSpPr/>
            <p:nvPr/>
          </p:nvSpPr>
          <p:spPr>
            <a:xfrm>
              <a:off x="7025794" y="442690"/>
              <a:ext cx="4191502" cy="2140124"/>
            </a:xfrm>
            <a:prstGeom prst="rect">
              <a:avLst/>
            </a:prstGeom>
            <a:solidFill>
              <a:srgbClr val="FFC0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321448" y="2519014"/>
              <a:ext cx="17290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MY" dirty="0" err="1" smtClean="0"/>
                <a:t>Tapak</a:t>
              </a:r>
              <a:r>
                <a:rPr lang="en-MY" dirty="0" smtClean="0"/>
                <a:t> </a:t>
              </a:r>
              <a:r>
                <a:rPr lang="en-MY" dirty="0" err="1" smtClean="0"/>
                <a:t>projek</a:t>
              </a:r>
              <a:r>
                <a:rPr lang="en-MY" dirty="0" smtClean="0"/>
                <a:t> EIA</a:t>
              </a:r>
              <a:endParaRPr lang="en-MY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48580" y="2307775"/>
            <a:ext cx="2368588" cy="2179722"/>
            <a:chOff x="148580" y="2307775"/>
            <a:chExt cx="2368588" cy="2179722"/>
          </a:xfrm>
        </p:grpSpPr>
        <p:sp>
          <p:nvSpPr>
            <p:cNvPr id="9" name="Oval 8"/>
            <p:cNvSpPr/>
            <p:nvPr/>
          </p:nvSpPr>
          <p:spPr>
            <a:xfrm>
              <a:off x="849087" y="2307775"/>
              <a:ext cx="1175658" cy="1161143"/>
            </a:xfrm>
            <a:prstGeom prst="ellipse">
              <a:avLst/>
            </a:prstGeom>
            <a:solidFill>
              <a:srgbClr val="C000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0" name="Oval 9"/>
            <p:cNvSpPr/>
            <p:nvPr/>
          </p:nvSpPr>
          <p:spPr>
            <a:xfrm rot="20767600">
              <a:off x="148580" y="2982692"/>
              <a:ext cx="587829" cy="769254"/>
            </a:xfrm>
            <a:prstGeom prst="ellipse">
              <a:avLst/>
            </a:prstGeom>
            <a:solidFill>
              <a:srgbClr val="C000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cxnSp>
          <p:nvCxnSpPr>
            <p:cNvPr id="12" name="Straight Connector 11"/>
            <p:cNvCxnSpPr>
              <a:endCxn id="10" idx="6"/>
            </p:cNvCxnSpPr>
            <p:nvPr/>
          </p:nvCxnSpPr>
          <p:spPr>
            <a:xfrm flipH="1">
              <a:off x="727835" y="3207659"/>
              <a:ext cx="302680" cy="8918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 rot="20767600">
              <a:off x="1929339" y="2997210"/>
              <a:ext cx="587829" cy="769254"/>
            </a:xfrm>
            <a:prstGeom prst="ellipse">
              <a:avLst/>
            </a:prstGeom>
            <a:solidFill>
              <a:srgbClr val="C000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777232" y="3251207"/>
              <a:ext cx="162607" cy="8918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727835" y="3841166"/>
              <a:ext cx="137948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MY" dirty="0" err="1" smtClean="0"/>
                <a:t>Loji</a:t>
              </a:r>
              <a:r>
                <a:rPr lang="en-MY" dirty="0" smtClean="0"/>
                <a:t> </a:t>
              </a:r>
              <a:r>
                <a:rPr lang="en-MY" dirty="0" err="1" smtClean="0"/>
                <a:t>rawatan</a:t>
              </a:r>
              <a:r>
                <a:rPr lang="en-MY" dirty="0" smtClean="0"/>
                <a:t> </a:t>
              </a:r>
            </a:p>
            <a:p>
              <a:pPr algn="ctr"/>
              <a:r>
                <a:rPr lang="en-MY" dirty="0" err="1" smtClean="0"/>
                <a:t>kumbahan</a:t>
              </a:r>
              <a:endParaRPr lang="en-MY" dirty="0"/>
            </a:p>
          </p:txBody>
        </p:sp>
      </p:grpSp>
      <p:sp>
        <p:nvSpPr>
          <p:cNvPr id="22" name="Freeform 21"/>
          <p:cNvSpPr/>
          <p:nvPr/>
        </p:nvSpPr>
        <p:spPr>
          <a:xfrm>
            <a:off x="6560459" y="3825718"/>
            <a:ext cx="4368800" cy="2299314"/>
          </a:xfrm>
          <a:custGeom>
            <a:avLst/>
            <a:gdLst>
              <a:gd name="connsiteX0" fmla="*/ 14515 w 4064000"/>
              <a:gd name="connsiteY0" fmla="*/ 159657 h 1930400"/>
              <a:gd name="connsiteX1" fmla="*/ 522515 w 4064000"/>
              <a:gd name="connsiteY1" fmla="*/ 0 h 1930400"/>
              <a:gd name="connsiteX2" fmla="*/ 1088572 w 4064000"/>
              <a:gd name="connsiteY2" fmla="*/ 551543 h 1930400"/>
              <a:gd name="connsiteX3" fmla="*/ 2540000 w 4064000"/>
              <a:gd name="connsiteY3" fmla="*/ 812800 h 1930400"/>
              <a:gd name="connsiteX4" fmla="*/ 2206172 w 4064000"/>
              <a:gd name="connsiteY4" fmla="*/ 1248229 h 1930400"/>
              <a:gd name="connsiteX5" fmla="*/ 3933372 w 4064000"/>
              <a:gd name="connsiteY5" fmla="*/ 1161143 h 1930400"/>
              <a:gd name="connsiteX6" fmla="*/ 4064000 w 4064000"/>
              <a:gd name="connsiteY6" fmla="*/ 1930400 h 1930400"/>
              <a:gd name="connsiteX7" fmla="*/ 3541486 w 4064000"/>
              <a:gd name="connsiteY7" fmla="*/ 1683657 h 1930400"/>
              <a:gd name="connsiteX8" fmla="*/ 2902857 w 4064000"/>
              <a:gd name="connsiteY8" fmla="*/ 1770743 h 1930400"/>
              <a:gd name="connsiteX9" fmla="*/ 2830286 w 4064000"/>
              <a:gd name="connsiteY9" fmla="*/ 1567543 h 1930400"/>
              <a:gd name="connsiteX10" fmla="*/ 1799772 w 4064000"/>
              <a:gd name="connsiteY10" fmla="*/ 1553029 h 1930400"/>
              <a:gd name="connsiteX11" fmla="*/ 1582057 w 4064000"/>
              <a:gd name="connsiteY11" fmla="*/ 1001486 h 1930400"/>
              <a:gd name="connsiteX12" fmla="*/ 1277257 w 4064000"/>
              <a:gd name="connsiteY12" fmla="*/ 1320800 h 1930400"/>
              <a:gd name="connsiteX13" fmla="*/ 856343 w 4064000"/>
              <a:gd name="connsiteY13" fmla="*/ 1161143 h 1930400"/>
              <a:gd name="connsiteX14" fmla="*/ 740229 w 4064000"/>
              <a:gd name="connsiteY14" fmla="*/ 725715 h 1930400"/>
              <a:gd name="connsiteX15" fmla="*/ 406400 w 4064000"/>
              <a:gd name="connsiteY15" fmla="*/ 870857 h 1930400"/>
              <a:gd name="connsiteX16" fmla="*/ 319315 w 4064000"/>
              <a:gd name="connsiteY16" fmla="*/ 740229 h 1930400"/>
              <a:gd name="connsiteX17" fmla="*/ 261257 w 4064000"/>
              <a:gd name="connsiteY17" fmla="*/ 464457 h 1930400"/>
              <a:gd name="connsiteX18" fmla="*/ 72572 w 4064000"/>
              <a:gd name="connsiteY18" fmla="*/ 464457 h 1930400"/>
              <a:gd name="connsiteX19" fmla="*/ 0 w 4064000"/>
              <a:gd name="connsiteY19" fmla="*/ 290286 h 1930400"/>
              <a:gd name="connsiteX20" fmla="*/ 0 w 4064000"/>
              <a:gd name="connsiteY20" fmla="*/ 290286 h 1930400"/>
              <a:gd name="connsiteX21" fmla="*/ 14515 w 4064000"/>
              <a:gd name="connsiteY21" fmla="*/ 159657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64000" h="1930400">
                <a:moveTo>
                  <a:pt x="14515" y="159657"/>
                </a:moveTo>
                <a:lnTo>
                  <a:pt x="522515" y="0"/>
                </a:lnTo>
                <a:lnTo>
                  <a:pt x="1088572" y="551543"/>
                </a:lnTo>
                <a:lnTo>
                  <a:pt x="2540000" y="812800"/>
                </a:lnTo>
                <a:lnTo>
                  <a:pt x="2206172" y="1248229"/>
                </a:lnTo>
                <a:lnTo>
                  <a:pt x="3933372" y="1161143"/>
                </a:lnTo>
                <a:lnTo>
                  <a:pt x="4064000" y="1930400"/>
                </a:lnTo>
                <a:lnTo>
                  <a:pt x="3541486" y="1683657"/>
                </a:lnTo>
                <a:lnTo>
                  <a:pt x="2902857" y="1770743"/>
                </a:lnTo>
                <a:lnTo>
                  <a:pt x="2830286" y="1567543"/>
                </a:lnTo>
                <a:lnTo>
                  <a:pt x="1799772" y="1553029"/>
                </a:lnTo>
                <a:lnTo>
                  <a:pt x="1582057" y="1001486"/>
                </a:lnTo>
                <a:lnTo>
                  <a:pt x="1277257" y="1320800"/>
                </a:lnTo>
                <a:lnTo>
                  <a:pt x="856343" y="1161143"/>
                </a:lnTo>
                <a:lnTo>
                  <a:pt x="740229" y="725715"/>
                </a:lnTo>
                <a:lnTo>
                  <a:pt x="406400" y="870857"/>
                </a:lnTo>
                <a:lnTo>
                  <a:pt x="319315" y="740229"/>
                </a:lnTo>
                <a:lnTo>
                  <a:pt x="261257" y="464457"/>
                </a:lnTo>
                <a:lnTo>
                  <a:pt x="72572" y="464457"/>
                </a:lnTo>
                <a:lnTo>
                  <a:pt x="0" y="290286"/>
                </a:lnTo>
                <a:lnTo>
                  <a:pt x="0" y="290286"/>
                </a:lnTo>
                <a:lnTo>
                  <a:pt x="14515" y="159657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5" name="TextBox 24"/>
          <p:cNvSpPr txBox="1"/>
          <p:nvPr/>
        </p:nvSpPr>
        <p:spPr>
          <a:xfrm>
            <a:off x="7908817" y="6017354"/>
            <a:ext cx="1412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dirty="0" err="1" smtClean="0"/>
              <a:t>Pencemaran</a:t>
            </a:r>
            <a:r>
              <a:rPr lang="en-MY" dirty="0" smtClean="0"/>
              <a:t> 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71613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62951" y="5240209"/>
            <a:ext cx="414331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MY" sz="3200" dirty="0" smtClean="0"/>
              <a:t>Data </a:t>
            </a:r>
            <a:r>
              <a:rPr lang="en-MY" sz="3200" dirty="0" err="1" smtClean="0"/>
              <a:t>kualiti</a:t>
            </a:r>
            <a:r>
              <a:rPr lang="en-MY" sz="3200" dirty="0" smtClean="0"/>
              <a:t> air </a:t>
            </a:r>
            <a:r>
              <a:rPr lang="en-MY" sz="3200" dirty="0" err="1" smtClean="0"/>
              <a:t>sungai</a:t>
            </a:r>
            <a:r>
              <a:rPr lang="en-MY" sz="3200" dirty="0" smtClean="0"/>
              <a:t> </a:t>
            </a:r>
          </a:p>
          <a:p>
            <a:endParaRPr lang="en-MY" sz="3200" dirty="0"/>
          </a:p>
          <a:p>
            <a:endParaRPr lang="en-MY" sz="3200" dirty="0" smtClean="0"/>
          </a:p>
          <a:p>
            <a:endParaRPr lang="en-MY" sz="3200" dirty="0"/>
          </a:p>
          <a:p>
            <a:endParaRPr lang="en-MY" sz="3200" dirty="0"/>
          </a:p>
        </p:txBody>
      </p:sp>
    </p:spTree>
    <p:extLst>
      <p:ext uri="{BB962C8B-B14F-4D97-AF65-F5344CB8AC3E}">
        <p14:creationId xmlns:p14="http://schemas.microsoft.com/office/powerpoint/2010/main" val="66555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254829" cy="1325563"/>
          </a:xfrm>
        </p:spPr>
        <p:txBody>
          <a:bodyPr/>
          <a:lstStyle/>
          <a:p>
            <a:r>
              <a:rPr lang="en-MY" dirty="0" err="1" smtClean="0"/>
              <a:t>Rekabentuk</a:t>
            </a:r>
            <a:r>
              <a:rPr lang="en-MY" dirty="0" smtClean="0"/>
              <a:t> </a:t>
            </a:r>
            <a:r>
              <a:rPr lang="en-MY" dirty="0" err="1" smtClean="0"/>
              <a:t>penyiasatan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7857" y="2086883"/>
            <a:ext cx="2340429" cy="116431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MY" sz="2000" dirty="0" err="1" smtClean="0"/>
              <a:t>Kajian</a:t>
            </a:r>
            <a:r>
              <a:rPr lang="en-MY" sz="2000" dirty="0" smtClean="0"/>
              <a:t> </a:t>
            </a:r>
            <a:r>
              <a:rPr lang="en-MY" sz="2000" dirty="0" err="1" smtClean="0"/>
              <a:t>Literatur</a:t>
            </a:r>
            <a:endParaRPr lang="en-MY" sz="2000" dirty="0" smtClean="0"/>
          </a:p>
          <a:p>
            <a:pPr marL="0" indent="0" algn="ctr">
              <a:buNone/>
            </a:pPr>
            <a:r>
              <a:rPr lang="en-MY" sz="2000" dirty="0" smtClean="0"/>
              <a:t>Dan </a:t>
            </a:r>
            <a:r>
              <a:rPr lang="en-MY" sz="2000" dirty="0" err="1" smtClean="0"/>
              <a:t>Maklumat</a:t>
            </a:r>
            <a:r>
              <a:rPr lang="en-MY" sz="2000" dirty="0" smtClean="0"/>
              <a:t> </a:t>
            </a:r>
            <a:r>
              <a:rPr lang="en-MY" sz="2000" dirty="0" err="1" smtClean="0"/>
              <a:t>latar</a:t>
            </a:r>
            <a:r>
              <a:rPr lang="en-MY" sz="2000" dirty="0" smtClean="0"/>
              <a:t> </a:t>
            </a:r>
            <a:r>
              <a:rPr lang="en-MY" sz="2000" dirty="0" err="1" smtClean="0"/>
              <a:t>belakang</a:t>
            </a:r>
            <a:r>
              <a:rPr lang="en-MY" sz="2000" dirty="0" smtClean="0"/>
              <a:t> </a:t>
            </a:r>
            <a:r>
              <a:rPr lang="en-MY" sz="2000" dirty="0" err="1" smtClean="0"/>
              <a:t>kes</a:t>
            </a:r>
            <a:endParaRPr lang="en-MY" sz="2000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905830" y="2086880"/>
            <a:ext cx="2340429" cy="116432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MY" sz="2000" dirty="0" err="1" smtClean="0"/>
              <a:t>Persampelan</a:t>
            </a:r>
            <a:r>
              <a:rPr lang="en-MY" sz="2000" dirty="0" smtClean="0"/>
              <a:t> </a:t>
            </a:r>
            <a:endParaRPr lang="en-MY" sz="2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436427" y="2086880"/>
            <a:ext cx="3044372" cy="116432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MY" sz="2000" dirty="0" err="1" smtClean="0"/>
              <a:t>Penganalisaan</a:t>
            </a:r>
            <a:r>
              <a:rPr lang="en-MY" sz="2000" dirty="0" smtClean="0"/>
              <a:t> </a:t>
            </a:r>
            <a:r>
              <a:rPr lang="en-MY" sz="2000" dirty="0" err="1" smtClean="0"/>
              <a:t>Makmal</a:t>
            </a:r>
            <a:r>
              <a:rPr lang="en-MY" sz="2000" dirty="0" smtClean="0"/>
              <a:t> </a:t>
            </a:r>
            <a:endParaRPr lang="en-MY" sz="2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97857" y="4938940"/>
            <a:ext cx="2340429" cy="11643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MY" sz="2000" dirty="0" err="1" smtClean="0"/>
              <a:t>Persediaan</a:t>
            </a:r>
            <a:r>
              <a:rPr lang="en-MY" sz="2000" dirty="0" smtClean="0"/>
              <a:t> </a:t>
            </a:r>
            <a:r>
              <a:rPr lang="en-MY" sz="2000" dirty="0" err="1" smtClean="0"/>
              <a:t>Peralatan</a:t>
            </a:r>
            <a:r>
              <a:rPr lang="en-MY" sz="2000" dirty="0" smtClean="0"/>
              <a:t> </a:t>
            </a:r>
            <a:endParaRPr lang="en-MY" sz="2000" dirty="0"/>
          </a:p>
        </p:txBody>
      </p:sp>
      <p:sp>
        <p:nvSpPr>
          <p:cNvPr id="7" name="Rectangle 6"/>
          <p:cNvSpPr/>
          <p:nvPr/>
        </p:nvSpPr>
        <p:spPr>
          <a:xfrm>
            <a:off x="731156" y="4657499"/>
            <a:ext cx="2873829" cy="1727200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08000" y="365125"/>
            <a:ext cx="3585030" cy="13255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MY" smtClean="0"/>
              <a:t>Rekabentuk penyiasatan</a:t>
            </a:r>
            <a:endParaRPr lang="en-MY" dirty="0"/>
          </a:p>
        </p:txBody>
      </p:sp>
      <p:sp>
        <p:nvSpPr>
          <p:cNvPr id="9" name="Oval 8"/>
          <p:cNvSpPr/>
          <p:nvPr/>
        </p:nvSpPr>
        <p:spPr>
          <a:xfrm>
            <a:off x="612641" y="759893"/>
            <a:ext cx="515845" cy="536025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smtClean="0"/>
              <a:t>4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05898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254829" cy="1325563"/>
          </a:xfrm>
        </p:spPr>
        <p:txBody>
          <a:bodyPr/>
          <a:lstStyle/>
          <a:p>
            <a:r>
              <a:rPr lang="en-MY" dirty="0" err="1" smtClean="0"/>
              <a:t>Rekabentuk</a:t>
            </a:r>
            <a:r>
              <a:rPr lang="en-MY" dirty="0" smtClean="0"/>
              <a:t> </a:t>
            </a:r>
            <a:r>
              <a:rPr lang="en-MY" dirty="0" err="1" smtClean="0"/>
              <a:t>penyiasatan</a:t>
            </a:r>
            <a:endParaRPr lang="en-MY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97857" y="4938940"/>
            <a:ext cx="2340429" cy="11643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MY" sz="2000" dirty="0" err="1" smtClean="0"/>
              <a:t>Persediaan</a:t>
            </a:r>
            <a:r>
              <a:rPr lang="en-MY" sz="2000" dirty="0" smtClean="0"/>
              <a:t> </a:t>
            </a:r>
            <a:r>
              <a:rPr lang="en-MY" sz="2000" dirty="0" err="1" smtClean="0"/>
              <a:t>Peralatan</a:t>
            </a:r>
            <a:r>
              <a:rPr lang="en-MY" sz="2000" dirty="0" smtClean="0"/>
              <a:t> </a:t>
            </a:r>
            <a:endParaRPr lang="en-MY" sz="2000" dirty="0"/>
          </a:p>
        </p:txBody>
      </p:sp>
      <p:sp>
        <p:nvSpPr>
          <p:cNvPr id="7" name="Rectangle 6"/>
          <p:cNvSpPr/>
          <p:nvPr/>
        </p:nvSpPr>
        <p:spPr>
          <a:xfrm>
            <a:off x="731156" y="4657499"/>
            <a:ext cx="2873829" cy="1727200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08000" y="365125"/>
            <a:ext cx="3585030" cy="13255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MY" smtClean="0"/>
              <a:t>Rekabentuk penyiasatan</a:t>
            </a:r>
            <a:endParaRPr lang="en-MY" dirty="0"/>
          </a:p>
        </p:txBody>
      </p:sp>
      <p:sp>
        <p:nvSpPr>
          <p:cNvPr id="9" name="Oval 8"/>
          <p:cNvSpPr/>
          <p:nvPr/>
        </p:nvSpPr>
        <p:spPr>
          <a:xfrm>
            <a:off x="612641" y="759893"/>
            <a:ext cx="515845" cy="536025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smtClean="0"/>
              <a:t>4</a:t>
            </a:r>
            <a:endParaRPr lang="en-MY" dirty="0"/>
          </a:p>
        </p:txBody>
      </p:sp>
      <p:cxnSp>
        <p:nvCxnSpPr>
          <p:cNvPr id="14" name="Elbow Connector 13"/>
          <p:cNvCxnSpPr>
            <a:stCxn id="7" idx="3"/>
            <a:endCxn id="15" idx="1"/>
          </p:cNvCxnSpPr>
          <p:nvPr/>
        </p:nvCxnSpPr>
        <p:spPr>
          <a:xfrm flipV="1">
            <a:off x="3604985" y="659935"/>
            <a:ext cx="1673083" cy="4861164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5278068" y="399804"/>
            <a:ext cx="2081048" cy="520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smtClean="0"/>
              <a:t>Drone</a:t>
            </a:r>
            <a:endParaRPr lang="en-MY" dirty="0"/>
          </a:p>
        </p:txBody>
      </p:sp>
      <p:sp>
        <p:nvSpPr>
          <p:cNvPr id="17" name="Rounded Rectangle 16"/>
          <p:cNvSpPr/>
          <p:nvPr/>
        </p:nvSpPr>
        <p:spPr>
          <a:xfrm>
            <a:off x="5278068" y="1356763"/>
            <a:ext cx="2081048" cy="520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Peralatan</a:t>
            </a:r>
            <a:r>
              <a:rPr lang="en-MY" dirty="0" smtClean="0"/>
              <a:t> </a:t>
            </a:r>
            <a:r>
              <a:rPr lang="en-MY" dirty="0" err="1" smtClean="0"/>
              <a:t>analisis</a:t>
            </a:r>
            <a:r>
              <a:rPr lang="en-MY" dirty="0" smtClean="0"/>
              <a:t> </a:t>
            </a:r>
            <a:r>
              <a:rPr lang="en-MY" dirty="0" err="1" smtClean="0"/>
              <a:t>Insitu</a:t>
            </a:r>
            <a:r>
              <a:rPr lang="en-MY" dirty="0" smtClean="0"/>
              <a:t> </a:t>
            </a:r>
            <a:endParaRPr lang="en-MY" dirty="0"/>
          </a:p>
        </p:txBody>
      </p:sp>
      <p:sp>
        <p:nvSpPr>
          <p:cNvPr id="18" name="Rounded Rectangle 17"/>
          <p:cNvSpPr/>
          <p:nvPr/>
        </p:nvSpPr>
        <p:spPr>
          <a:xfrm>
            <a:off x="5278068" y="2313722"/>
            <a:ext cx="2081048" cy="520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Persampelan</a:t>
            </a:r>
            <a:r>
              <a:rPr lang="en-MY" dirty="0" smtClean="0"/>
              <a:t> </a:t>
            </a:r>
            <a:endParaRPr lang="en-MY" dirty="0"/>
          </a:p>
        </p:txBody>
      </p:sp>
      <p:sp>
        <p:nvSpPr>
          <p:cNvPr id="19" name="Rounded Rectangle 18"/>
          <p:cNvSpPr/>
          <p:nvPr/>
        </p:nvSpPr>
        <p:spPr>
          <a:xfrm>
            <a:off x="5278068" y="3270681"/>
            <a:ext cx="2081048" cy="520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smtClean="0"/>
              <a:t>COC</a:t>
            </a:r>
            <a:endParaRPr lang="en-MY" dirty="0"/>
          </a:p>
        </p:txBody>
      </p:sp>
      <p:sp>
        <p:nvSpPr>
          <p:cNvPr id="20" name="Rounded Rectangle 19"/>
          <p:cNvSpPr/>
          <p:nvPr/>
        </p:nvSpPr>
        <p:spPr>
          <a:xfrm>
            <a:off x="5331246" y="4227640"/>
            <a:ext cx="2081048" cy="520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Penjagaan</a:t>
            </a:r>
            <a:r>
              <a:rPr lang="en-MY" dirty="0" smtClean="0"/>
              <a:t> </a:t>
            </a:r>
            <a:r>
              <a:rPr lang="en-MY" dirty="0" err="1" smtClean="0"/>
              <a:t>Sampel</a:t>
            </a:r>
            <a:r>
              <a:rPr lang="en-MY" dirty="0" smtClean="0"/>
              <a:t> </a:t>
            </a:r>
            <a:r>
              <a:rPr lang="en-MY" dirty="0" err="1" smtClean="0"/>
              <a:t>Forensik</a:t>
            </a:r>
            <a:endParaRPr lang="en-MY" dirty="0"/>
          </a:p>
        </p:txBody>
      </p:sp>
      <p:cxnSp>
        <p:nvCxnSpPr>
          <p:cNvPr id="22" name="Straight Arrow Connector 21"/>
          <p:cNvCxnSpPr>
            <a:endCxn id="17" idx="1"/>
          </p:cNvCxnSpPr>
          <p:nvPr/>
        </p:nvCxnSpPr>
        <p:spPr>
          <a:xfrm>
            <a:off x="4441526" y="1616894"/>
            <a:ext cx="83654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441526" y="2573853"/>
            <a:ext cx="83654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494704" y="3597430"/>
            <a:ext cx="83654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494704" y="4487771"/>
            <a:ext cx="83654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5394747" y="4996599"/>
            <a:ext cx="2081048" cy="520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Pengurusan</a:t>
            </a:r>
            <a:r>
              <a:rPr lang="en-MY" dirty="0" smtClean="0"/>
              <a:t> CSI</a:t>
            </a:r>
            <a:endParaRPr lang="en-MY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494704" y="5304028"/>
            <a:ext cx="83654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5427903" y="5663972"/>
            <a:ext cx="2081048" cy="520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smtClean="0"/>
              <a:t>PPE</a:t>
            </a:r>
            <a:endParaRPr lang="en-MY" dirty="0"/>
          </a:p>
        </p:txBody>
      </p:sp>
      <p:cxnSp>
        <p:nvCxnSpPr>
          <p:cNvPr id="31" name="Elbow Connector 30"/>
          <p:cNvCxnSpPr/>
          <p:nvPr/>
        </p:nvCxnSpPr>
        <p:spPr>
          <a:xfrm>
            <a:off x="4431203" y="5521099"/>
            <a:ext cx="996700" cy="466068"/>
          </a:xfrm>
          <a:prstGeom prst="bentConnector3">
            <a:avLst>
              <a:gd name="adj1" fmla="val 965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stCxn id="18" idx="3"/>
          </p:cNvCxnSpPr>
          <p:nvPr/>
        </p:nvCxnSpPr>
        <p:spPr>
          <a:xfrm>
            <a:off x="7359116" y="2573853"/>
            <a:ext cx="1501105" cy="69682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8" idx="3"/>
          </p:cNvCxnSpPr>
          <p:nvPr/>
        </p:nvCxnSpPr>
        <p:spPr>
          <a:xfrm flipV="1">
            <a:off x="7359116" y="2017727"/>
            <a:ext cx="1485339" cy="55612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8101785" y="2573853"/>
            <a:ext cx="7426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844455" y="1757596"/>
            <a:ext cx="1488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dirty="0" smtClean="0"/>
              <a:t>Water sample</a:t>
            </a:r>
            <a:endParaRPr lang="en-MY" dirty="0"/>
          </a:p>
        </p:txBody>
      </p:sp>
      <p:sp>
        <p:nvSpPr>
          <p:cNvPr id="42" name="TextBox 41"/>
          <p:cNvSpPr txBox="1"/>
          <p:nvPr/>
        </p:nvSpPr>
        <p:spPr>
          <a:xfrm>
            <a:off x="8860221" y="2389187"/>
            <a:ext cx="1537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dirty="0" smtClean="0"/>
              <a:t>Sludge sample</a:t>
            </a:r>
            <a:endParaRPr lang="en-MY" dirty="0"/>
          </a:p>
        </p:txBody>
      </p:sp>
      <p:sp>
        <p:nvSpPr>
          <p:cNvPr id="43" name="TextBox 42"/>
          <p:cNvSpPr txBox="1"/>
          <p:nvPr/>
        </p:nvSpPr>
        <p:spPr>
          <a:xfrm>
            <a:off x="8884811" y="3059914"/>
            <a:ext cx="1679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dirty="0" smtClean="0"/>
              <a:t>Bacteria sample</a:t>
            </a:r>
            <a:endParaRPr lang="en-MY" dirty="0"/>
          </a:p>
        </p:txBody>
      </p:sp>
      <p:sp>
        <p:nvSpPr>
          <p:cNvPr id="44" name="Rounded Rectangle 43"/>
          <p:cNvSpPr/>
          <p:nvPr/>
        </p:nvSpPr>
        <p:spPr>
          <a:xfrm>
            <a:off x="5427903" y="6260987"/>
            <a:ext cx="2081048" cy="520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Analisis</a:t>
            </a:r>
            <a:r>
              <a:rPr lang="en-MY" dirty="0" smtClean="0"/>
              <a:t> </a:t>
            </a:r>
            <a:r>
              <a:rPr lang="en-MY" dirty="0" err="1" smtClean="0"/>
              <a:t>Makmal</a:t>
            </a:r>
            <a:endParaRPr lang="en-MY" dirty="0"/>
          </a:p>
        </p:txBody>
      </p:sp>
      <p:cxnSp>
        <p:nvCxnSpPr>
          <p:cNvPr id="48" name="Elbow Connector 47"/>
          <p:cNvCxnSpPr/>
          <p:nvPr/>
        </p:nvCxnSpPr>
        <p:spPr>
          <a:xfrm>
            <a:off x="4431203" y="6037729"/>
            <a:ext cx="996700" cy="466068"/>
          </a:xfrm>
          <a:prstGeom prst="bentConnector3">
            <a:avLst>
              <a:gd name="adj1" fmla="val 965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41" idx="3"/>
          </p:cNvCxnSpPr>
          <p:nvPr/>
        </p:nvCxnSpPr>
        <p:spPr>
          <a:xfrm flipV="1">
            <a:off x="10332555" y="1616894"/>
            <a:ext cx="529886" cy="3253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41" idx="3"/>
          </p:cNvCxnSpPr>
          <p:nvPr/>
        </p:nvCxnSpPr>
        <p:spPr>
          <a:xfrm>
            <a:off x="10332555" y="1942262"/>
            <a:ext cx="592948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10413267" y="2293262"/>
            <a:ext cx="529886" cy="3253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10413267" y="2618630"/>
            <a:ext cx="592948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10564181" y="2965980"/>
            <a:ext cx="529886" cy="3253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10564181" y="3291348"/>
            <a:ext cx="592948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163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278068" y="399804"/>
            <a:ext cx="2081048" cy="520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smtClean="0"/>
              <a:t>Drone</a:t>
            </a:r>
            <a:endParaRPr lang="en-MY" dirty="0"/>
          </a:p>
        </p:txBody>
      </p:sp>
      <p:pic>
        <p:nvPicPr>
          <p:cNvPr id="1026" name="Picture 2" descr="Image result for dr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92" y="1615966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8173" t="10883" r="35298" b="18643"/>
          <a:stretch/>
        </p:blipFill>
        <p:spPr>
          <a:xfrm>
            <a:off x="6495393" y="1181429"/>
            <a:ext cx="5486400" cy="515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6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48344" y="442690"/>
            <a:ext cx="11081658" cy="5972629"/>
            <a:chOff x="1335314" y="718457"/>
            <a:chExt cx="11081658" cy="5972629"/>
          </a:xfrm>
        </p:grpSpPr>
        <p:sp>
          <p:nvSpPr>
            <p:cNvPr id="5" name="Freeform 4"/>
            <p:cNvSpPr/>
            <p:nvPr/>
          </p:nvSpPr>
          <p:spPr>
            <a:xfrm>
              <a:off x="1335314" y="1799771"/>
              <a:ext cx="10580915" cy="4891315"/>
            </a:xfrm>
            <a:custGeom>
              <a:avLst/>
              <a:gdLst>
                <a:gd name="connsiteX0" fmla="*/ 0 w 10580915"/>
                <a:gd name="connsiteY0" fmla="*/ 0 h 4891315"/>
                <a:gd name="connsiteX1" fmla="*/ 1712686 w 10580915"/>
                <a:gd name="connsiteY1" fmla="*/ 304800 h 4891315"/>
                <a:gd name="connsiteX2" fmla="*/ 2989943 w 10580915"/>
                <a:gd name="connsiteY2" fmla="*/ 1785258 h 4891315"/>
                <a:gd name="connsiteX3" fmla="*/ 5965372 w 10580915"/>
                <a:gd name="connsiteY3" fmla="*/ 2656115 h 4891315"/>
                <a:gd name="connsiteX4" fmla="*/ 7184572 w 10580915"/>
                <a:gd name="connsiteY4" fmla="*/ 3947886 h 4891315"/>
                <a:gd name="connsiteX5" fmla="*/ 10276115 w 10580915"/>
                <a:gd name="connsiteY5" fmla="*/ 4688115 h 4891315"/>
                <a:gd name="connsiteX6" fmla="*/ 10580915 w 10580915"/>
                <a:gd name="connsiteY6" fmla="*/ 4891315 h 489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0915" h="4891315">
                  <a:moveTo>
                    <a:pt x="0" y="0"/>
                  </a:moveTo>
                  <a:cubicBezTo>
                    <a:pt x="607181" y="3628"/>
                    <a:pt x="1214362" y="7257"/>
                    <a:pt x="1712686" y="304800"/>
                  </a:cubicBezTo>
                  <a:cubicBezTo>
                    <a:pt x="2211010" y="602343"/>
                    <a:pt x="2281162" y="1393372"/>
                    <a:pt x="2989943" y="1785258"/>
                  </a:cubicBezTo>
                  <a:cubicBezTo>
                    <a:pt x="3698724" y="2177144"/>
                    <a:pt x="5266267" y="2295677"/>
                    <a:pt x="5965372" y="2656115"/>
                  </a:cubicBezTo>
                  <a:cubicBezTo>
                    <a:pt x="6664477" y="3016553"/>
                    <a:pt x="6466115" y="3609219"/>
                    <a:pt x="7184572" y="3947886"/>
                  </a:cubicBezTo>
                  <a:cubicBezTo>
                    <a:pt x="7903029" y="4286553"/>
                    <a:pt x="9710058" y="4530877"/>
                    <a:pt x="10276115" y="4688115"/>
                  </a:cubicBezTo>
                  <a:cubicBezTo>
                    <a:pt x="10842172" y="4845353"/>
                    <a:pt x="10401906" y="4857448"/>
                    <a:pt x="10580915" y="489131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6" name="Freeform 5"/>
            <p:cNvSpPr/>
            <p:nvPr/>
          </p:nvSpPr>
          <p:spPr>
            <a:xfrm>
              <a:off x="1836057" y="718457"/>
              <a:ext cx="10580915" cy="4891315"/>
            </a:xfrm>
            <a:custGeom>
              <a:avLst/>
              <a:gdLst>
                <a:gd name="connsiteX0" fmla="*/ 0 w 10580915"/>
                <a:gd name="connsiteY0" fmla="*/ 0 h 4891315"/>
                <a:gd name="connsiteX1" fmla="*/ 1712686 w 10580915"/>
                <a:gd name="connsiteY1" fmla="*/ 304800 h 4891315"/>
                <a:gd name="connsiteX2" fmla="*/ 2989943 w 10580915"/>
                <a:gd name="connsiteY2" fmla="*/ 1785258 h 4891315"/>
                <a:gd name="connsiteX3" fmla="*/ 5965372 w 10580915"/>
                <a:gd name="connsiteY3" fmla="*/ 2656115 h 4891315"/>
                <a:gd name="connsiteX4" fmla="*/ 7184572 w 10580915"/>
                <a:gd name="connsiteY4" fmla="*/ 3947886 h 4891315"/>
                <a:gd name="connsiteX5" fmla="*/ 10276115 w 10580915"/>
                <a:gd name="connsiteY5" fmla="*/ 4688115 h 4891315"/>
                <a:gd name="connsiteX6" fmla="*/ 10580915 w 10580915"/>
                <a:gd name="connsiteY6" fmla="*/ 4891315 h 489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0915" h="4891315">
                  <a:moveTo>
                    <a:pt x="0" y="0"/>
                  </a:moveTo>
                  <a:cubicBezTo>
                    <a:pt x="607181" y="3628"/>
                    <a:pt x="1214362" y="7257"/>
                    <a:pt x="1712686" y="304800"/>
                  </a:cubicBezTo>
                  <a:cubicBezTo>
                    <a:pt x="2211010" y="602343"/>
                    <a:pt x="2281162" y="1393372"/>
                    <a:pt x="2989943" y="1785258"/>
                  </a:cubicBezTo>
                  <a:cubicBezTo>
                    <a:pt x="3698724" y="2177144"/>
                    <a:pt x="5266267" y="2295677"/>
                    <a:pt x="5965372" y="2656115"/>
                  </a:cubicBezTo>
                  <a:cubicBezTo>
                    <a:pt x="6664477" y="3016553"/>
                    <a:pt x="6466115" y="3609219"/>
                    <a:pt x="7184572" y="3947886"/>
                  </a:cubicBezTo>
                  <a:cubicBezTo>
                    <a:pt x="7903029" y="4286553"/>
                    <a:pt x="9710058" y="4530877"/>
                    <a:pt x="10276115" y="4688115"/>
                  </a:cubicBezTo>
                  <a:cubicBezTo>
                    <a:pt x="10842172" y="4845353"/>
                    <a:pt x="10401906" y="4857448"/>
                    <a:pt x="10580915" y="489131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25794" y="442690"/>
            <a:ext cx="4191502" cy="2445656"/>
            <a:chOff x="7025794" y="442690"/>
            <a:chExt cx="4191502" cy="2445656"/>
          </a:xfrm>
        </p:grpSpPr>
        <p:sp>
          <p:nvSpPr>
            <p:cNvPr id="17" name="Rectangle 16"/>
            <p:cNvSpPr/>
            <p:nvPr/>
          </p:nvSpPr>
          <p:spPr>
            <a:xfrm>
              <a:off x="7025794" y="442690"/>
              <a:ext cx="4191502" cy="2140124"/>
            </a:xfrm>
            <a:prstGeom prst="rect">
              <a:avLst/>
            </a:prstGeom>
            <a:solidFill>
              <a:srgbClr val="FFC0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321448" y="2519014"/>
              <a:ext cx="17290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MY" dirty="0" err="1" smtClean="0"/>
                <a:t>Tapak</a:t>
              </a:r>
              <a:r>
                <a:rPr lang="en-MY" dirty="0" smtClean="0"/>
                <a:t> </a:t>
              </a:r>
              <a:r>
                <a:rPr lang="en-MY" dirty="0" err="1" smtClean="0"/>
                <a:t>projek</a:t>
              </a:r>
              <a:r>
                <a:rPr lang="en-MY" dirty="0" smtClean="0"/>
                <a:t> EIA</a:t>
              </a:r>
              <a:endParaRPr lang="en-MY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48580" y="2307775"/>
            <a:ext cx="2368588" cy="2179722"/>
            <a:chOff x="148580" y="2307775"/>
            <a:chExt cx="2368588" cy="2179722"/>
          </a:xfrm>
        </p:grpSpPr>
        <p:sp>
          <p:nvSpPr>
            <p:cNvPr id="9" name="Oval 8"/>
            <p:cNvSpPr/>
            <p:nvPr/>
          </p:nvSpPr>
          <p:spPr>
            <a:xfrm>
              <a:off x="849087" y="2307775"/>
              <a:ext cx="1175658" cy="1161143"/>
            </a:xfrm>
            <a:prstGeom prst="ellipse">
              <a:avLst/>
            </a:prstGeom>
            <a:solidFill>
              <a:srgbClr val="C000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0" name="Oval 9"/>
            <p:cNvSpPr/>
            <p:nvPr/>
          </p:nvSpPr>
          <p:spPr>
            <a:xfrm rot="20767600">
              <a:off x="148580" y="2982692"/>
              <a:ext cx="587829" cy="769254"/>
            </a:xfrm>
            <a:prstGeom prst="ellipse">
              <a:avLst/>
            </a:prstGeom>
            <a:solidFill>
              <a:srgbClr val="C000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cxnSp>
          <p:nvCxnSpPr>
            <p:cNvPr id="12" name="Straight Connector 11"/>
            <p:cNvCxnSpPr>
              <a:endCxn id="10" idx="6"/>
            </p:cNvCxnSpPr>
            <p:nvPr/>
          </p:nvCxnSpPr>
          <p:spPr>
            <a:xfrm flipH="1">
              <a:off x="727835" y="3207659"/>
              <a:ext cx="302680" cy="8918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 rot="20767600">
              <a:off x="1929339" y="2997210"/>
              <a:ext cx="587829" cy="769254"/>
            </a:xfrm>
            <a:prstGeom prst="ellipse">
              <a:avLst/>
            </a:prstGeom>
            <a:solidFill>
              <a:srgbClr val="C000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777232" y="3251207"/>
              <a:ext cx="162607" cy="8918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727835" y="3841166"/>
              <a:ext cx="137948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MY" dirty="0" err="1" smtClean="0"/>
                <a:t>Loji</a:t>
              </a:r>
              <a:r>
                <a:rPr lang="en-MY" dirty="0" smtClean="0"/>
                <a:t> </a:t>
              </a:r>
              <a:r>
                <a:rPr lang="en-MY" dirty="0" err="1" smtClean="0"/>
                <a:t>rawatan</a:t>
              </a:r>
              <a:r>
                <a:rPr lang="en-MY" dirty="0" smtClean="0"/>
                <a:t> </a:t>
              </a:r>
            </a:p>
            <a:p>
              <a:pPr algn="ctr"/>
              <a:r>
                <a:rPr lang="en-MY" dirty="0" err="1" smtClean="0"/>
                <a:t>kumbahan</a:t>
              </a:r>
              <a:endParaRPr lang="en-MY" dirty="0"/>
            </a:p>
          </p:txBody>
        </p:sp>
      </p:grpSp>
      <p:sp>
        <p:nvSpPr>
          <p:cNvPr id="22" name="Freeform 21"/>
          <p:cNvSpPr/>
          <p:nvPr/>
        </p:nvSpPr>
        <p:spPr>
          <a:xfrm>
            <a:off x="6560459" y="3825718"/>
            <a:ext cx="4368800" cy="2299314"/>
          </a:xfrm>
          <a:custGeom>
            <a:avLst/>
            <a:gdLst>
              <a:gd name="connsiteX0" fmla="*/ 14515 w 4064000"/>
              <a:gd name="connsiteY0" fmla="*/ 159657 h 1930400"/>
              <a:gd name="connsiteX1" fmla="*/ 522515 w 4064000"/>
              <a:gd name="connsiteY1" fmla="*/ 0 h 1930400"/>
              <a:gd name="connsiteX2" fmla="*/ 1088572 w 4064000"/>
              <a:gd name="connsiteY2" fmla="*/ 551543 h 1930400"/>
              <a:gd name="connsiteX3" fmla="*/ 2540000 w 4064000"/>
              <a:gd name="connsiteY3" fmla="*/ 812800 h 1930400"/>
              <a:gd name="connsiteX4" fmla="*/ 2206172 w 4064000"/>
              <a:gd name="connsiteY4" fmla="*/ 1248229 h 1930400"/>
              <a:gd name="connsiteX5" fmla="*/ 3933372 w 4064000"/>
              <a:gd name="connsiteY5" fmla="*/ 1161143 h 1930400"/>
              <a:gd name="connsiteX6" fmla="*/ 4064000 w 4064000"/>
              <a:gd name="connsiteY6" fmla="*/ 1930400 h 1930400"/>
              <a:gd name="connsiteX7" fmla="*/ 3541486 w 4064000"/>
              <a:gd name="connsiteY7" fmla="*/ 1683657 h 1930400"/>
              <a:gd name="connsiteX8" fmla="*/ 2902857 w 4064000"/>
              <a:gd name="connsiteY8" fmla="*/ 1770743 h 1930400"/>
              <a:gd name="connsiteX9" fmla="*/ 2830286 w 4064000"/>
              <a:gd name="connsiteY9" fmla="*/ 1567543 h 1930400"/>
              <a:gd name="connsiteX10" fmla="*/ 1799772 w 4064000"/>
              <a:gd name="connsiteY10" fmla="*/ 1553029 h 1930400"/>
              <a:gd name="connsiteX11" fmla="*/ 1582057 w 4064000"/>
              <a:gd name="connsiteY11" fmla="*/ 1001486 h 1930400"/>
              <a:gd name="connsiteX12" fmla="*/ 1277257 w 4064000"/>
              <a:gd name="connsiteY12" fmla="*/ 1320800 h 1930400"/>
              <a:gd name="connsiteX13" fmla="*/ 856343 w 4064000"/>
              <a:gd name="connsiteY13" fmla="*/ 1161143 h 1930400"/>
              <a:gd name="connsiteX14" fmla="*/ 740229 w 4064000"/>
              <a:gd name="connsiteY14" fmla="*/ 725715 h 1930400"/>
              <a:gd name="connsiteX15" fmla="*/ 406400 w 4064000"/>
              <a:gd name="connsiteY15" fmla="*/ 870857 h 1930400"/>
              <a:gd name="connsiteX16" fmla="*/ 319315 w 4064000"/>
              <a:gd name="connsiteY16" fmla="*/ 740229 h 1930400"/>
              <a:gd name="connsiteX17" fmla="*/ 261257 w 4064000"/>
              <a:gd name="connsiteY17" fmla="*/ 464457 h 1930400"/>
              <a:gd name="connsiteX18" fmla="*/ 72572 w 4064000"/>
              <a:gd name="connsiteY18" fmla="*/ 464457 h 1930400"/>
              <a:gd name="connsiteX19" fmla="*/ 0 w 4064000"/>
              <a:gd name="connsiteY19" fmla="*/ 290286 h 1930400"/>
              <a:gd name="connsiteX20" fmla="*/ 0 w 4064000"/>
              <a:gd name="connsiteY20" fmla="*/ 290286 h 1930400"/>
              <a:gd name="connsiteX21" fmla="*/ 14515 w 4064000"/>
              <a:gd name="connsiteY21" fmla="*/ 159657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64000" h="1930400">
                <a:moveTo>
                  <a:pt x="14515" y="159657"/>
                </a:moveTo>
                <a:lnTo>
                  <a:pt x="522515" y="0"/>
                </a:lnTo>
                <a:lnTo>
                  <a:pt x="1088572" y="551543"/>
                </a:lnTo>
                <a:lnTo>
                  <a:pt x="2540000" y="812800"/>
                </a:lnTo>
                <a:lnTo>
                  <a:pt x="2206172" y="1248229"/>
                </a:lnTo>
                <a:lnTo>
                  <a:pt x="3933372" y="1161143"/>
                </a:lnTo>
                <a:lnTo>
                  <a:pt x="4064000" y="1930400"/>
                </a:lnTo>
                <a:lnTo>
                  <a:pt x="3541486" y="1683657"/>
                </a:lnTo>
                <a:lnTo>
                  <a:pt x="2902857" y="1770743"/>
                </a:lnTo>
                <a:lnTo>
                  <a:pt x="2830286" y="1567543"/>
                </a:lnTo>
                <a:lnTo>
                  <a:pt x="1799772" y="1553029"/>
                </a:lnTo>
                <a:lnTo>
                  <a:pt x="1582057" y="1001486"/>
                </a:lnTo>
                <a:lnTo>
                  <a:pt x="1277257" y="1320800"/>
                </a:lnTo>
                <a:lnTo>
                  <a:pt x="856343" y="1161143"/>
                </a:lnTo>
                <a:lnTo>
                  <a:pt x="740229" y="725715"/>
                </a:lnTo>
                <a:lnTo>
                  <a:pt x="406400" y="870857"/>
                </a:lnTo>
                <a:lnTo>
                  <a:pt x="319315" y="740229"/>
                </a:lnTo>
                <a:lnTo>
                  <a:pt x="261257" y="464457"/>
                </a:lnTo>
                <a:lnTo>
                  <a:pt x="72572" y="464457"/>
                </a:lnTo>
                <a:lnTo>
                  <a:pt x="0" y="290286"/>
                </a:lnTo>
                <a:lnTo>
                  <a:pt x="0" y="290286"/>
                </a:lnTo>
                <a:lnTo>
                  <a:pt x="14515" y="159657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5" name="TextBox 24"/>
          <p:cNvSpPr txBox="1"/>
          <p:nvPr/>
        </p:nvSpPr>
        <p:spPr>
          <a:xfrm>
            <a:off x="7908817" y="6017354"/>
            <a:ext cx="1412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dirty="0" err="1" smtClean="0"/>
              <a:t>Pencemaran</a:t>
            </a:r>
            <a:r>
              <a:rPr lang="en-MY" dirty="0" smtClean="0"/>
              <a:t> </a:t>
            </a:r>
            <a:endParaRPr lang="en-MY" dirty="0"/>
          </a:p>
        </p:txBody>
      </p:sp>
      <p:sp>
        <p:nvSpPr>
          <p:cNvPr id="2" name="Freeform 1"/>
          <p:cNvSpPr/>
          <p:nvPr/>
        </p:nvSpPr>
        <p:spPr>
          <a:xfrm>
            <a:off x="173421" y="157655"/>
            <a:ext cx="12092151" cy="6164317"/>
          </a:xfrm>
          <a:custGeom>
            <a:avLst/>
            <a:gdLst>
              <a:gd name="connsiteX0" fmla="*/ 10342179 w 12092151"/>
              <a:gd name="connsiteY0" fmla="*/ 6164317 h 6164317"/>
              <a:gd name="connsiteX1" fmla="*/ 7346731 w 12092151"/>
              <a:gd name="connsiteY1" fmla="*/ 5376042 h 6164317"/>
              <a:gd name="connsiteX2" fmla="*/ 5959365 w 12092151"/>
              <a:gd name="connsiteY2" fmla="*/ 4083269 h 6164317"/>
              <a:gd name="connsiteX3" fmla="*/ 2900855 w 12092151"/>
              <a:gd name="connsiteY3" fmla="*/ 3294993 h 6164317"/>
              <a:gd name="connsiteX4" fmla="*/ 1876096 w 12092151"/>
              <a:gd name="connsiteY4" fmla="*/ 2380593 h 6164317"/>
              <a:gd name="connsiteX5" fmla="*/ 0 w 12092151"/>
              <a:gd name="connsiteY5" fmla="*/ 1119352 h 6164317"/>
              <a:gd name="connsiteX6" fmla="*/ 1024758 w 12092151"/>
              <a:gd name="connsiteY6" fmla="*/ 31531 h 6164317"/>
              <a:gd name="connsiteX7" fmla="*/ 3373820 w 12092151"/>
              <a:gd name="connsiteY7" fmla="*/ 488731 h 6164317"/>
              <a:gd name="connsiteX8" fmla="*/ 6290441 w 12092151"/>
              <a:gd name="connsiteY8" fmla="*/ 614855 h 6164317"/>
              <a:gd name="connsiteX9" fmla="*/ 10594427 w 12092151"/>
              <a:gd name="connsiteY9" fmla="*/ 0 h 6164317"/>
              <a:gd name="connsiteX10" fmla="*/ 11571889 w 12092151"/>
              <a:gd name="connsiteY10" fmla="*/ 1119352 h 6164317"/>
              <a:gd name="connsiteX11" fmla="*/ 12092151 w 12092151"/>
              <a:gd name="connsiteY11" fmla="*/ 2680138 h 6164317"/>
              <a:gd name="connsiteX12" fmla="*/ 11366938 w 12092151"/>
              <a:gd name="connsiteY12" fmla="*/ 4493173 h 6164317"/>
              <a:gd name="connsiteX13" fmla="*/ 10342179 w 12092151"/>
              <a:gd name="connsiteY13" fmla="*/ 6164317 h 616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092151" h="6164317">
                <a:moveTo>
                  <a:pt x="10342179" y="6164317"/>
                </a:moveTo>
                <a:lnTo>
                  <a:pt x="7346731" y="5376042"/>
                </a:lnTo>
                <a:lnTo>
                  <a:pt x="5959365" y="4083269"/>
                </a:lnTo>
                <a:lnTo>
                  <a:pt x="2900855" y="3294993"/>
                </a:lnTo>
                <a:lnTo>
                  <a:pt x="1876096" y="2380593"/>
                </a:lnTo>
                <a:lnTo>
                  <a:pt x="0" y="1119352"/>
                </a:lnTo>
                <a:lnTo>
                  <a:pt x="1024758" y="31531"/>
                </a:lnTo>
                <a:lnTo>
                  <a:pt x="3373820" y="488731"/>
                </a:lnTo>
                <a:lnTo>
                  <a:pt x="6290441" y="614855"/>
                </a:lnTo>
                <a:lnTo>
                  <a:pt x="10594427" y="0"/>
                </a:lnTo>
                <a:lnTo>
                  <a:pt x="11571889" y="1119352"/>
                </a:lnTo>
                <a:lnTo>
                  <a:pt x="12092151" y="2680138"/>
                </a:lnTo>
                <a:lnTo>
                  <a:pt x="11366938" y="4493173"/>
                </a:lnTo>
                <a:lnTo>
                  <a:pt x="10342179" y="6164317"/>
                </a:lnTo>
                <a:close/>
              </a:path>
            </a:pathLst>
          </a:cu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" name="TextBox 2"/>
          <p:cNvSpPr txBox="1"/>
          <p:nvPr/>
        </p:nvSpPr>
        <p:spPr>
          <a:xfrm>
            <a:off x="1303452" y="5011745"/>
            <a:ext cx="3804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2000" b="1" dirty="0" err="1" smtClean="0"/>
              <a:t>Kawasan</a:t>
            </a:r>
            <a:r>
              <a:rPr lang="en-MY" sz="2000" b="1" dirty="0" smtClean="0"/>
              <a:t> </a:t>
            </a:r>
            <a:r>
              <a:rPr lang="en-MY" sz="2000" b="1" dirty="0" err="1"/>
              <a:t>P</a:t>
            </a:r>
            <a:r>
              <a:rPr lang="en-MY" sz="2000" b="1" dirty="0" err="1" smtClean="0"/>
              <a:t>enerbangan</a:t>
            </a:r>
            <a:r>
              <a:rPr lang="en-MY" sz="2000" b="1" dirty="0" smtClean="0"/>
              <a:t> Drone </a:t>
            </a:r>
            <a:r>
              <a:rPr lang="en-MY" sz="2000" b="1" dirty="0" err="1" smtClean="0"/>
              <a:t>untuk</a:t>
            </a:r>
            <a:r>
              <a:rPr lang="en-MY" sz="2000" b="1" dirty="0" smtClean="0"/>
              <a:t> </a:t>
            </a:r>
            <a:r>
              <a:rPr lang="en-MY" sz="2000" b="1" dirty="0" err="1" smtClean="0"/>
              <a:t>memantau</a:t>
            </a:r>
            <a:r>
              <a:rPr lang="en-MY" sz="2000" b="1" dirty="0" smtClean="0"/>
              <a:t> </a:t>
            </a:r>
            <a:r>
              <a:rPr lang="en-MY" sz="2000" b="1" dirty="0" err="1" smtClean="0"/>
              <a:t>punca</a:t>
            </a:r>
            <a:r>
              <a:rPr lang="en-MY" sz="2000" b="1" dirty="0" smtClean="0"/>
              <a:t> </a:t>
            </a:r>
            <a:r>
              <a:rPr lang="en-MY" sz="2000" b="1" dirty="0" err="1" smtClean="0"/>
              <a:t>pencemaran</a:t>
            </a:r>
            <a:r>
              <a:rPr lang="en-MY" sz="2000" b="1" dirty="0" smtClean="0"/>
              <a:t> </a:t>
            </a:r>
            <a:r>
              <a:rPr lang="en-MY" sz="2000" b="1" dirty="0" err="1" smtClean="0"/>
              <a:t>dan</a:t>
            </a:r>
            <a:r>
              <a:rPr lang="en-MY" sz="2000" b="1" dirty="0" smtClean="0"/>
              <a:t> </a:t>
            </a:r>
            <a:r>
              <a:rPr lang="en-MY" sz="2000" b="1" dirty="0" err="1" smtClean="0"/>
              <a:t>zon</a:t>
            </a:r>
            <a:r>
              <a:rPr lang="en-MY" sz="2000" b="1" dirty="0" smtClean="0"/>
              <a:t> </a:t>
            </a:r>
            <a:r>
              <a:rPr lang="en-MY" sz="2000" b="1" dirty="0" err="1" smtClean="0"/>
              <a:t>impak</a:t>
            </a:r>
            <a:endParaRPr lang="en-MY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289755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48344" y="442690"/>
            <a:ext cx="11081658" cy="5972629"/>
            <a:chOff x="1335314" y="718457"/>
            <a:chExt cx="11081658" cy="5972629"/>
          </a:xfrm>
        </p:grpSpPr>
        <p:sp>
          <p:nvSpPr>
            <p:cNvPr id="5" name="Freeform 4"/>
            <p:cNvSpPr/>
            <p:nvPr/>
          </p:nvSpPr>
          <p:spPr>
            <a:xfrm>
              <a:off x="1335314" y="1799771"/>
              <a:ext cx="10580915" cy="4891315"/>
            </a:xfrm>
            <a:custGeom>
              <a:avLst/>
              <a:gdLst>
                <a:gd name="connsiteX0" fmla="*/ 0 w 10580915"/>
                <a:gd name="connsiteY0" fmla="*/ 0 h 4891315"/>
                <a:gd name="connsiteX1" fmla="*/ 1712686 w 10580915"/>
                <a:gd name="connsiteY1" fmla="*/ 304800 h 4891315"/>
                <a:gd name="connsiteX2" fmla="*/ 2989943 w 10580915"/>
                <a:gd name="connsiteY2" fmla="*/ 1785258 h 4891315"/>
                <a:gd name="connsiteX3" fmla="*/ 5965372 w 10580915"/>
                <a:gd name="connsiteY3" fmla="*/ 2656115 h 4891315"/>
                <a:gd name="connsiteX4" fmla="*/ 7184572 w 10580915"/>
                <a:gd name="connsiteY4" fmla="*/ 3947886 h 4891315"/>
                <a:gd name="connsiteX5" fmla="*/ 10276115 w 10580915"/>
                <a:gd name="connsiteY5" fmla="*/ 4688115 h 4891315"/>
                <a:gd name="connsiteX6" fmla="*/ 10580915 w 10580915"/>
                <a:gd name="connsiteY6" fmla="*/ 4891315 h 489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0915" h="4891315">
                  <a:moveTo>
                    <a:pt x="0" y="0"/>
                  </a:moveTo>
                  <a:cubicBezTo>
                    <a:pt x="607181" y="3628"/>
                    <a:pt x="1214362" y="7257"/>
                    <a:pt x="1712686" y="304800"/>
                  </a:cubicBezTo>
                  <a:cubicBezTo>
                    <a:pt x="2211010" y="602343"/>
                    <a:pt x="2281162" y="1393372"/>
                    <a:pt x="2989943" y="1785258"/>
                  </a:cubicBezTo>
                  <a:cubicBezTo>
                    <a:pt x="3698724" y="2177144"/>
                    <a:pt x="5266267" y="2295677"/>
                    <a:pt x="5965372" y="2656115"/>
                  </a:cubicBezTo>
                  <a:cubicBezTo>
                    <a:pt x="6664477" y="3016553"/>
                    <a:pt x="6466115" y="3609219"/>
                    <a:pt x="7184572" y="3947886"/>
                  </a:cubicBezTo>
                  <a:cubicBezTo>
                    <a:pt x="7903029" y="4286553"/>
                    <a:pt x="9710058" y="4530877"/>
                    <a:pt x="10276115" y="4688115"/>
                  </a:cubicBezTo>
                  <a:cubicBezTo>
                    <a:pt x="10842172" y="4845353"/>
                    <a:pt x="10401906" y="4857448"/>
                    <a:pt x="10580915" y="489131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6" name="Freeform 5"/>
            <p:cNvSpPr/>
            <p:nvPr/>
          </p:nvSpPr>
          <p:spPr>
            <a:xfrm>
              <a:off x="1836057" y="718457"/>
              <a:ext cx="10580915" cy="4891315"/>
            </a:xfrm>
            <a:custGeom>
              <a:avLst/>
              <a:gdLst>
                <a:gd name="connsiteX0" fmla="*/ 0 w 10580915"/>
                <a:gd name="connsiteY0" fmla="*/ 0 h 4891315"/>
                <a:gd name="connsiteX1" fmla="*/ 1712686 w 10580915"/>
                <a:gd name="connsiteY1" fmla="*/ 304800 h 4891315"/>
                <a:gd name="connsiteX2" fmla="*/ 2989943 w 10580915"/>
                <a:gd name="connsiteY2" fmla="*/ 1785258 h 4891315"/>
                <a:gd name="connsiteX3" fmla="*/ 5965372 w 10580915"/>
                <a:gd name="connsiteY3" fmla="*/ 2656115 h 4891315"/>
                <a:gd name="connsiteX4" fmla="*/ 7184572 w 10580915"/>
                <a:gd name="connsiteY4" fmla="*/ 3947886 h 4891315"/>
                <a:gd name="connsiteX5" fmla="*/ 10276115 w 10580915"/>
                <a:gd name="connsiteY5" fmla="*/ 4688115 h 4891315"/>
                <a:gd name="connsiteX6" fmla="*/ 10580915 w 10580915"/>
                <a:gd name="connsiteY6" fmla="*/ 4891315 h 489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0915" h="4891315">
                  <a:moveTo>
                    <a:pt x="0" y="0"/>
                  </a:moveTo>
                  <a:cubicBezTo>
                    <a:pt x="607181" y="3628"/>
                    <a:pt x="1214362" y="7257"/>
                    <a:pt x="1712686" y="304800"/>
                  </a:cubicBezTo>
                  <a:cubicBezTo>
                    <a:pt x="2211010" y="602343"/>
                    <a:pt x="2281162" y="1393372"/>
                    <a:pt x="2989943" y="1785258"/>
                  </a:cubicBezTo>
                  <a:cubicBezTo>
                    <a:pt x="3698724" y="2177144"/>
                    <a:pt x="5266267" y="2295677"/>
                    <a:pt x="5965372" y="2656115"/>
                  </a:cubicBezTo>
                  <a:cubicBezTo>
                    <a:pt x="6664477" y="3016553"/>
                    <a:pt x="6466115" y="3609219"/>
                    <a:pt x="7184572" y="3947886"/>
                  </a:cubicBezTo>
                  <a:cubicBezTo>
                    <a:pt x="7903029" y="4286553"/>
                    <a:pt x="9710058" y="4530877"/>
                    <a:pt x="10276115" y="4688115"/>
                  </a:cubicBezTo>
                  <a:cubicBezTo>
                    <a:pt x="10842172" y="4845353"/>
                    <a:pt x="10401906" y="4857448"/>
                    <a:pt x="10580915" y="489131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25794" y="442690"/>
            <a:ext cx="4191502" cy="2445656"/>
            <a:chOff x="7025794" y="442690"/>
            <a:chExt cx="4191502" cy="2445656"/>
          </a:xfrm>
        </p:grpSpPr>
        <p:sp>
          <p:nvSpPr>
            <p:cNvPr id="17" name="Rectangle 16"/>
            <p:cNvSpPr/>
            <p:nvPr/>
          </p:nvSpPr>
          <p:spPr>
            <a:xfrm>
              <a:off x="7025794" y="442690"/>
              <a:ext cx="4191502" cy="2140124"/>
            </a:xfrm>
            <a:prstGeom prst="rect">
              <a:avLst/>
            </a:prstGeom>
            <a:solidFill>
              <a:srgbClr val="FFC0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321448" y="2519014"/>
              <a:ext cx="17290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MY" dirty="0" err="1" smtClean="0"/>
                <a:t>Tapak</a:t>
              </a:r>
              <a:r>
                <a:rPr lang="en-MY" dirty="0" smtClean="0"/>
                <a:t> </a:t>
              </a:r>
              <a:r>
                <a:rPr lang="en-MY" dirty="0" err="1" smtClean="0"/>
                <a:t>projek</a:t>
              </a:r>
              <a:r>
                <a:rPr lang="en-MY" dirty="0" smtClean="0"/>
                <a:t> EIA</a:t>
              </a:r>
              <a:endParaRPr lang="en-MY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48580" y="2307775"/>
            <a:ext cx="2368588" cy="2179722"/>
            <a:chOff x="148580" y="2307775"/>
            <a:chExt cx="2368588" cy="2179722"/>
          </a:xfrm>
        </p:grpSpPr>
        <p:sp>
          <p:nvSpPr>
            <p:cNvPr id="9" name="Oval 8"/>
            <p:cNvSpPr/>
            <p:nvPr/>
          </p:nvSpPr>
          <p:spPr>
            <a:xfrm>
              <a:off x="849087" y="2307775"/>
              <a:ext cx="1175658" cy="1161143"/>
            </a:xfrm>
            <a:prstGeom prst="ellipse">
              <a:avLst/>
            </a:prstGeom>
            <a:solidFill>
              <a:srgbClr val="C000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0" name="Oval 9"/>
            <p:cNvSpPr/>
            <p:nvPr/>
          </p:nvSpPr>
          <p:spPr>
            <a:xfrm rot="20767600">
              <a:off x="148580" y="2982692"/>
              <a:ext cx="587829" cy="769254"/>
            </a:xfrm>
            <a:prstGeom prst="ellipse">
              <a:avLst/>
            </a:prstGeom>
            <a:solidFill>
              <a:srgbClr val="C000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cxnSp>
          <p:nvCxnSpPr>
            <p:cNvPr id="12" name="Straight Connector 11"/>
            <p:cNvCxnSpPr>
              <a:endCxn id="10" idx="6"/>
            </p:cNvCxnSpPr>
            <p:nvPr/>
          </p:nvCxnSpPr>
          <p:spPr>
            <a:xfrm flipH="1">
              <a:off x="727835" y="3207659"/>
              <a:ext cx="302680" cy="8918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 rot="20767600">
              <a:off x="1929339" y="2997210"/>
              <a:ext cx="587829" cy="769254"/>
            </a:xfrm>
            <a:prstGeom prst="ellipse">
              <a:avLst/>
            </a:prstGeom>
            <a:solidFill>
              <a:srgbClr val="C000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777232" y="3251207"/>
              <a:ext cx="162607" cy="8918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727835" y="3841166"/>
              <a:ext cx="137948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MY" dirty="0" err="1" smtClean="0"/>
                <a:t>Loji</a:t>
              </a:r>
              <a:r>
                <a:rPr lang="en-MY" dirty="0" smtClean="0"/>
                <a:t> </a:t>
              </a:r>
              <a:r>
                <a:rPr lang="en-MY" dirty="0" err="1" smtClean="0"/>
                <a:t>rawatan</a:t>
              </a:r>
              <a:r>
                <a:rPr lang="en-MY" dirty="0" smtClean="0"/>
                <a:t> </a:t>
              </a:r>
            </a:p>
            <a:p>
              <a:pPr algn="ctr"/>
              <a:r>
                <a:rPr lang="en-MY" dirty="0" err="1" smtClean="0"/>
                <a:t>kumbahan</a:t>
              </a:r>
              <a:endParaRPr lang="en-MY" dirty="0"/>
            </a:p>
          </p:txBody>
        </p:sp>
      </p:grpSp>
      <p:sp>
        <p:nvSpPr>
          <p:cNvPr id="22" name="Freeform 21"/>
          <p:cNvSpPr/>
          <p:nvPr/>
        </p:nvSpPr>
        <p:spPr>
          <a:xfrm>
            <a:off x="6560459" y="3825718"/>
            <a:ext cx="4368800" cy="2299314"/>
          </a:xfrm>
          <a:custGeom>
            <a:avLst/>
            <a:gdLst>
              <a:gd name="connsiteX0" fmla="*/ 14515 w 4064000"/>
              <a:gd name="connsiteY0" fmla="*/ 159657 h 1930400"/>
              <a:gd name="connsiteX1" fmla="*/ 522515 w 4064000"/>
              <a:gd name="connsiteY1" fmla="*/ 0 h 1930400"/>
              <a:gd name="connsiteX2" fmla="*/ 1088572 w 4064000"/>
              <a:gd name="connsiteY2" fmla="*/ 551543 h 1930400"/>
              <a:gd name="connsiteX3" fmla="*/ 2540000 w 4064000"/>
              <a:gd name="connsiteY3" fmla="*/ 812800 h 1930400"/>
              <a:gd name="connsiteX4" fmla="*/ 2206172 w 4064000"/>
              <a:gd name="connsiteY4" fmla="*/ 1248229 h 1930400"/>
              <a:gd name="connsiteX5" fmla="*/ 3933372 w 4064000"/>
              <a:gd name="connsiteY5" fmla="*/ 1161143 h 1930400"/>
              <a:gd name="connsiteX6" fmla="*/ 4064000 w 4064000"/>
              <a:gd name="connsiteY6" fmla="*/ 1930400 h 1930400"/>
              <a:gd name="connsiteX7" fmla="*/ 3541486 w 4064000"/>
              <a:gd name="connsiteY7" fmla="*/ 1683657 h 1930400"/>
              <a:gd name="connsiteX8" fmla="*/ 2902857 w 4064000"/>
              <a:gd name="connsiteY8" fmla="*/ 1770743 h 1930400"/>
              <a:gd name="connsiteX9" fmla="*/ 2830286 w 4064000"/>
              <a:gd name="connsiteY9" fmla="*/ 1567543 h 1930400"/>
              <a:gd name="connsiteX10" fmla="*/ 1799772 w 4064000"/>
              <a:gd name="connsiteY10" fmla="*/ 1553029 h 1930400"/>
              <a:gd name="connsiteX11" fmla="*/ 1582057 w 4064000"/>
              <a:gd name="connsiteY11" fmla="*/ 1001486 h 1930400"/>
              <a:gd name="connsiteX12" fmla="*/ 1277257 w 4064000"/>
              <a:gd name="connsiteY12" fmla="*/ 1320800 h 1930400"/>
              <a:gd name="connsiteX13" fmla="*/ 856343 w 4064000"/>
              <a:gd name="connsiteY13" fmla="*/ 1161143 h 1930400"/>
              <a:gd name="connsiteX14" fmla="*/ 740229 w 4064000"/>
              <a:gd name="connsiteY14" fmla="*/ 725715 h 1930400"/>
              <a:gd name="connsiteX15" fmla="*/ 406400 w 4064000"/>
              <a:gd name="connsiteY15" fmla="*/ 870857 h 1930400"/>
              <a:gd name="connsiteX16" fmla="*/ 319315 w 4064000"/>
              <a:gd name="connsiteY16" fmla="*/ 740229 h 1930400"/>
              <a:gd name="connsiteX17" fmla="*/ 261257 w 4064000"/>
              <a:gd name="connsiteY17" fmla="*/ 464457 h 1930400"/>
              <a:gd name="connsiteX18" fmla="*/ 72572 w 4064000"/>
              <a:gd name="connsiteY18" fmla="*/ 464457 h 1930400"/>
              <a:gd name="connsiteX19" fmla="*/ 0 w 4064000"/>
              <a:gd name="connsiteY19" fmla="*/ 290286 h 1930400"/>
              <a:gd name="connsiteX20" fmla="*/ 0 w 4064000"/>
              <a:gd name="connsiteY20" fmla="*/ 290286 h 1930400"/>
              <a:gd name="connsiteX21" fmla="*/ 14515 w 4064000"/>
              <a:gd name="connsiteY21" fmla="*/ 159657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64000" h="1930400">
                <a:moveTo>
                  <a:pt x="14515" y="159657"/>
                </a:moveTo>
                <a:lnTo>
                  <a:pt x="522515" y="0"/>
                </a:lnTo>
                <a:lnTo>
                  <a:pt x="1088572" y="551543"/>
                </a:lnTo>
                <a:lnTo>
                  <a:pt x="2540000" y="812800"/>
                </a:lnTo>
                <a:lnTo>
                  <a:pt x="2206172" y="1248229"/>
                </a:lnTo>
                <a:lnTo>
                  <a:pt x="3933372" y="1161143"/>
                </a:lnTo>
                <a:lnTo>
                  <a:pt x="4064000" y="1930400"/>
                </a:lnTo>
                <a:lnTo>
                  <a:pt x="3541486" y="1683657"/>
                </a:lnTo>
                <a:lnTo>
                  <a:pt x="2902857" y="1770743"/>
                </a:lnTo>
                <a:lnTo>
                  <a:pt x="2830286" y="1567543"/>
                </a:lnTo>
                <a:lnTo>
                  <a:pt x="1799772" y="1553029"/>
                </a:lnTo>
                <a:lnTo>
                  <a:pt x="1582057" y="1001486"/>
                </a:lnTo>
                <a:lnTo>
                  <a:pt x="1277257" y="1320800"/>
                </a:lnTo>
                <a:lnTo>
                  <a:pt x="856343" y="1161143"/>
                </a:lnTo>
                <a:lnTo>
                  <a:pt x="740229" y="725715"/>
                </a:lnTo>
                <a:lnTo>
                  <a:pt x="406400" y="870857"/>
                </a:lnTo>
                <a:lnTo>
                  <a:pt x="319315" y="740229"/>
                </a:lnTo>
                <a:lnTo>
                  <a:pt x="261257" y="464457"/>
                </a:lnTo>
                <a:lnTo>
                  <a:pt x="72572" y="464457"/>
                </a:lnTo>
                <a:lnTo>
                  <a:pt x="0" y="290286"/>
                </a:lnTo>
                <a:lnTo>
                  <a:pt x="0" y="290286"/>
                </a:lnTo>
                <a:lnTo>
                  <a:pt x="14515" y="159657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5" name="TextBox 24"/>
          <p:cNvSpPr txBox="1"/>
          <p:nvPr/>
        </p:nvSpPr>
        <p:spPr>
          <a:xfrm>
            <a:off x="7908817" y="6017354"/>
            <a:ext cx="1412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dirty="0" err="1" smtClean="0"/>
              <a:t>Pencemaran</a:t>
            </a:r>
            <a:r>
              <a:rPr lang="en-MY" dirty="0" smtClean="0"/>
              <a:t> </a:t>
            </a:r>
            <a:endParaRPr lang="en-MY" dirty="0"/>
          </a:p>
        </p:txBody>
      </p:sp>
      <p:sp>
        <p:nvSpPr>
          <p:cNvPr id="3" name="TextBox 2"/>
          <p:cNvSpPr txBox="1"/>
          <p:nvPr/>
        </p:nvSpPr>
        <p:spPr>
          <a:xfrm>
            <a:off x="1303452" y="5011745"/>
            <a:ext cx="3804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2000" b="1" dirty="0" err="1" smtClean="0"/>
              <a:t>Kawasan</a:t>
            </a:r>
            <a:r>
              <a:rPr lang="en-MY" sz="2000" b="1" dirty="0" smtClean="0"/>
              <a:t> </a:t>
            </a:r>
            <a:r>
              <a:rPr lang="en-MY" sz="2000" b="1" dirty="0" err="1"/>
              <a:t>P</a:t>
            </a:r>
            <a:r>
              <a:rPr lang="en-MY" sz="2000" b="1" dirty="0" err="1" smtClean="0"/>
              <a:t>enerbangan</a:t>
            </a:r>
            <a:r>
              <a:rPr lang="en-MY" sz="2000" b="1" dirty="0" smtClean="0"/>
              <a:t> Drone </a:t>
            </a:r>
            <a:r>
              <a:rPr lang="en-MY" sz="2000" b="1" dirty="0" err="1" smtClean="0"/>
              <a:t>untuk</a:t>
            </a:r>
            <a:r>
              <a:rPr lang="en-MY" sz="2000" b="1" dirty="0" smtClean="0"/>
              <a:t> </a:t>
            </a:r>
            <a:r>
              <a:rPr lang="en-MY" sz="2000" b="1" dirty="0" err="1" smtClean="0"/>
              <a:t>memantau</a:t>
            </a:r>
            <a:r>
              <a:rPr lang="en-MY" sz="2000" b="1" dirty="0" smtClean="0"/>
              <a:t> </a:t>
            </a:r>
            <a:r>
              <a:rPr lang="en-MY" sz="2000" b="1" dirty="0" err="1" smtClean="0"/>
              <a:t>punca</a:t>
            </a:r>
            <a:r>
              <a:rPr lang="en-MY" sz="2000" b="1" dirty="0" smtClean="0"/>
              <a:t> </a:t>
            </a:r>
            <a:r>
              <a:rPr lang="en-MY" sz="2000" b="1" dirty="0" err="1" smtClean="0"/>
              <a:t>pencemaran</a:t>
            </a:r>
            <a:r>
              <a:rPr lang="en-MY" sz="2000" b="1" dirty="0" smtClean="0"/>
              <a:t> </a:t>
            </a:r>
            <a:r>
              <a:rPr lang="en-MY" sz="2000" b="1" dirty="0" err="1" smtClean="0"/>
              <a:t>dan</a:t>
            </a:r>
            <a:r>
              <a:rPr lang="en-MY" sz="2000" b="1" dirty="0" smtClean="0"/>
              <a:t> </a:t>
            </a:r>
            <a:r>
              <a:rPr lang="en-MY" sz="2000" b="1" dirty="0" err="1" smtClean="0"/>
              <a:t>zon</a:t>
            </a:r>
            <a:r>
              <a:rPr lang="en-MY" sz="2000" b="1" dirty="0" smtClean="0"/>
              <a:t> </a:t>
            </a:r>
            <a:r>
              <a:rPr lang="en-MY" sz="2000" b="1" dirty="0" err="1" smtClean="0"/>
              <a:t>impak</a:t>
            </a:r>
            <a:endParaRPr lang="en-MY" sz="2000" b="1" dirty="0" smtClean="0"/>
          </a:p>
        </p:txBody>
      </p:sp>
      <p:sp>
        <p:nvSpPr>
          <p:cNvPr id="20" name="Freeform 19"/>
          <p:cNvSpPr/>
          <p:nvPr/>
        </p:nvSpPr>
        <p:spPr>
          <a:xfrm>
            <a:off x="5801494" y="3832294"/>
            <a:ext cx="6038193" cy="2981579"/>
          </a:xfrm>
          <a:custGeom>
            <a:avLst/>
            <a:gdLst>
              <a:gd name="connsiteX0" fmla="*/ 10342179 w 12092151"/>
              <a:gd name="connsiteY0" fmla="*/ 6164317 h 6164317"/>
              <a:gd name="connsiteX1" fmla="*/ 7346731 w 12092151"/>
              <a:gd name="connsiteY1" fmla="*/ 5376042 h 6164317"/>
              <a:gd name="connsiteX2" fmla="*/ 5959365 w 12092151"/>
              <a:gd name="connsiteY2" fmla="*/ 4083269 h 6164317"/>
              <a:gd name="connsiteX3" fmla="*/ 2900855 w 12092151"/>
              <a:gd name="connsiteY3" fmla="*/ 3294993 h 6164317"/>
              <a:gd name="connsiteX4" fmla="*/ 1876096 w 12092151"/>
              <a:gd name="connsiteY4" fmla="*/ 2380593 h 6164317"/>
              <a:gd name="connsiteX5" fmla="*/ 0 w 12092151"/>
              <a:gd name="connsiteY5" fmla="*/ 1119352 h 6164317"/>
              <a:gd name="connsiteX6" fmla="*/ 1024758 w 12092151"/>
              <a:gd name="connsiteY6" fmla="*/ 31531 h 6164317"/>
              <a:gd name="connsiteX7" fmla="*/ 3373820 w 12092151"/>
              <a:gd name="connsiteY7" fmla="*/ 488731 h 6164317"/>
              <a:gd name="connsiteX8" fmla="*/ 6290441 w 12092151"/>
              <a:gd name="connsiteY8" fmla="*/ 614855 h 6164317"/>
              <a:gd name="connsiteX9" fmla="*/ 10594427 w 12092151"/>
              <a:gd name="connsiteY9" fmla="*/ 0 h 6164317"/>
              <a:gd name="connsiteX10" fmla="*/ 11571889 w 12092151"/>
              <a:gd name="connsiteY10" fmla="*/ 1119352 h 6164317"/>
              <a:gd name="connsiteX11" fmla="*/ 12092151 w 12092151"/>
              <a:gd name="connsiteY11" fmla="*/ 2680138 h 6164317"/>
              <a:gd name="connsiteX12" fmla="*/ 11366938 w 12092151"/>
              <a:gd name="connsiteY12" fmla="*/ 4493173 h 6164317"/>
              <a:gd name="connsiteX13" fmla="*/ 10342179 w 12092151"/>
              <a:gd name="connsiteY13" fmla="*/ 6164317 h 616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092151" h="6164317">
                <a:moveTo>
                  <a:pt x="10342179" y="6164317"/>
                </a:moveTo>
                <a:lnTo>
                  <a:pt x="7346731" y="5376042"/>
                </a:lnTo>
                <a:lnTo>
                  <a:pt x="5959365" y="4083269"/>
                </a:lnTo>
                <a:lnTo>
                  <a:pt x="2900855" y="3294993"/>
                </a:lnTo>
                <a:lnTo>
                  <a:pt x="1876096" y="2380593"/>
                </a:lnTo>
                <a:lnTo>
                  <a:pt x="0" y="1119352"/>
                </a:lnTo>
                <a:lnTo>
                  <a:pt x="1024758" y="31531"/>
                </a:lnTo>
                <a:lnTo>
                  <a:pt x="3373820" y="488731"/>
                </a:lnTo>
                <a:lnTo>
                  <a:pt x="6290441" y="614855"/>
                </a:lnTo>
                <a:lnTo>
                  <a:pt x="10594427" y="0"/>
                </a:lnTo>
                <a:lnTo>
                  <a:pt x="11571889" y="1119352"/>
                </a:lnTo>
                <a:lnTo>
                  <a:pt x="12092151" y="2680138"/>
                </a:lnTo>
                <a:lnTo>
                  <a:pt x="11366938" y="4493173"/>
                </a:lnTo>
                <a:lnTo>
                  <a:pt x="10342179" y="6164317"/>
                </a:lnTo>
                <a:close/>
              </a:path>
            </a:pathLst>
          </a:cu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" name="Freeform 3"/>
          <p:cNvSpPr/>
          <p:nvPr/>
        </p:nvSpPr>
        <p:spPr>
          <a:xfrm>
            <a:off x="3326524" y="299545"/>
            <a:ext cx="8466083" cy="3783724"/>
          </a:xfrm>
          <a:custGeom>
            <a:avLst/>
            <a:gdLst>
              <a:gd name="connsiteX0" fmla="*/ 3153104 w 8466083"/>
              <a:gd name="connsiteY0" fmla="*/ 977462 h 3783724"/>
              <a:gd name="connsiteX1" fmla="*/ 4540469 w 8466083"/>
              <a:gd name="connsiteY1" fmla="*/ 441434 h 3783724"/>
              <a:gd name="connsiteX2" fmla="*/ 6432331 w 8466083"/>
              <a:gd name="connsiteY2" fmla="*/ 0 h 3783724"/>
              <a:gd name="connsiteX3" fmla="*/ 7693573 w 8466083"/>
              <a:gd name="connsiteY3" fmla="*/ 15765 h 3783724"/>
              <a:gd name="connsiteX4" fmla="*/ 8245366 w 8466083"/>
              <a:gd name="connsiteY4" fmla="*/ 646386 h 3783724"/>
              <a:gd name="connsiteX5" fmla="*/ 8466083 w 8466083"/>
              <a:gd name="connsiteY5" fmla="*/ 1292772 h 3783724"/>
              <a:gd name="connsiteX6" fmla="*/ 7252138 w 8466083"/>
              <a:gd name="connsiteY6" fmla="*/ 2049517 h 3783724"/>
              <a:gd name="connsiteX7" fmla="*/ 6006662 w 8466083"/>
              <a:gd name="connsiteY7" fmla="*/ 2270234 h 3783724"/>
              <a:gd name="connsiteX8" fmla="*/ 4808483 w 8466083"/>
              <a:gd name="connsiteY8" fmla="*/ 2758965 h 3783724"/>
              <a:gd name="connsiteX9" fmla="*/ 3878317 w 8466083"/>
              <a:gd name="connsiteY9" fmla="*/ 3011214 h 3783724"/>
              <a:gd name="connsiteX10" fmla="*/ 2758966 w 8466083"/>
              <a:gd name="connsiteY10" fmla="*/ 3405352 h 3783724"/>
              <a:gd name="connsiteX11" fmla="*/ 2601310 w 8466083"/>
              <a:gd name="connsiteY11" fmla="*/ 3405352 h 3783724"/>
              <a:gd name="connsiteX12" fmla="*/ 1781504 w 8466083"/>
              <a:gd name="connsiteY12" fmla="*/ 3752193 h 3783724"/>
              <a:gd name="connsiteX13" fmla="*/ 772510 w 8466083"/>
              <a:gd name="connsiteY13" fmla="*/ 3783724 h 3783724"/>
              <a:gd name="connsiteX14" fmla="*/ 110359 w 8466083"/>
              <a:gd name="connsiteY14" fmla="*/ 2837793 h 3783724"/>
              <a:gd name="connsiteX15" fmla="*/ 0 w 8466083"/>
              <a:gd name="connsiteY15" fmla="*/ 2112579 h 3783724"/>
              <a:gd name="connsiteX16" fmla="*/ 1434662 w 8466083"/>
              <a:gd name="connsiteY16" fmla="*/ 1592317 h 3783724"/>
              <a:gd name="connsiteX17" fmla="*/ 2349062 w 8466083"/>
              <a:gd name="connsiteY17" fmla="*/ 1245476 h 3783724"/>
              <a:gd name="connsiteX18" fmla="*/ 3216166 w 8466083"/>
              <a:gd name="connsiteY18" fmla="*/ 961696 h 378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466083" h="3783724">
                <a:moveTo>
                  <a:pt x="3153104" y="977462"/>
                </a:moveTo>
                <a:lnTo>
                  <a:pt x="4540469" y="441434"/>
                </a:lnTo>
                <a:lnTo>
                  <a:pt x="6432331" y="0"/>
                </a:lnTo>
                <a:lnTo>
                  <a:pt x="7693573" y="15765"/>
                </a:lnTo>
                <a:lnTo>
                  <a:pt x="8245366" y="646386"/>
                </a:lnTo>
                <a:lnTo>
                  <a:pt x="8466083" y="1292772"/>
                </a:lnTo>
                <a:lnTo>
                  <a:pt x="7252138" y="2049517"/>
                </a:lnTo>
                <a:lnTo>
                  <a:pt x="6006662" y="2270234"/>
                </a:lnTo>
                <a:lnTo>
                  <a:pt x="4808483" y="2758965"/>
                </a:lnTo>
                <a:lnTo>
                  <a:pt x="3878317" y="3011214"/>
                </a:lnTo>
                <a:lnTo>
                  <a:pt x="2758966" y="3405352"/>
                </a:lnTo>
                <a:lnTo>
                  <a:pt x="2601310" y="3405352"/>
                </a:lnTo>
                <a:lnTo>
                  <a:pt x="1781504" y="3752193"/>
                </a:lnTo>
                <a:lnTo>
                  <a:pt x="772510" y="3783724"/>
                </a:lnTo>
                <a:lnTo>
                  <a:pt x="110359" y="2837793"/>
                </a:lnTo>
                <a:lnTo>
                  <a:pt x="0" y="2112579"/>
                </a:lnTo>
                <a:lnTo>
                  <a:pt x="1434662" y="1592317"/>
                </a:lnTo>
                <a:lnTo>
                  <a:pt x="2349062" y="1245476"/>
                </a:lnTo>
                <a:lnTo>
                  <a:pt x="3216166" y="961696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Freeform 7"/>
          <p:cNvSpPr/>
          <p:nvPr/>
        </p:nvSpPr>
        <p:spPr>
          <a:xfrm>
            <a:off x="78828" y="173421"/>
            <a:ext cx="2932386" cy="4414345"/>
          </a:xfrm>
          <a:custGeom>
            <a:avLst/>
            <a:gdLst>
              <a:gd name="connsiteX0" fmla="*/ 394138 w 2932386"/>
              <a:gd name="connsiteY0" fmla="*/ 0 h 4414345"/>
              <a:gd name="connsiteX1" fmla="*/ 220717 w 2932386"/>
              <a:gd name="connsiteY1" fmla="*/ 1765738 h 4414345"/>
              <a:gd name="connsiteX2" fmla="*/ 0 w 2932386"/>
              <a:gd name="connsiteY2" fmla="*/ 3231931 h 4414345"/>
              <a:gd name="connsiteX3" fmla="*/ 268013 w 2932386"/>
              <a:gd name="connsiteY3" fmla="*/ 3831020 h 4414345"/>
              <a:gd name="connsiteX4" fmla="*/ 740979 w 2932386"/>
              <a:gd name="connsiteY4" fmla="*/ 4414345 h 4414345"/>
              <a:gd name="connsiteX5" fmla="*/ 2806262 w 2932386"/>
              <a:gd name="connsiteY5" fmla="*/ 4414345 h 4414345"/>
              <a:gd name="connsiteX6" fmla="*/ 2490951 w 2932386"/>
              <a:gd name="connsiteY6" fmla="*/ 3563007 h 4414345"/>
              <a:gd name="connsiteX7" fmla="*/ 2822027 w 2932386"/>
              <a:gd name="connsiteY7" fmla="*/ 2916620 h 4414345"/>
              <a:gd name="connsiteX8" fmla="*/ 2790496 w 2932386"/>
              <a:gd name="connsiteY8" fmla="*/ 2017986 h 4414345"/>
              <a:gd name="connsiteX9" fmla="*/ 2932386 w 2932386"/>
              <a:gd name="connsiteY9" fmla="*/ 441434 h 4414345"/>
              <a:gd name="connsiteX10" fmla="*/ 2790496 w 2932386"/>
              <a:gd name="connsiteY10" fmla="*/ 31531 h 4414345"/>
              <a:gd name="connsiteX11" fmla="*/ 1513489 w 2932386"/>
              <a:gd name="connsiteY11" fmla="*/ 0 h 4414345"/>
              <a:gd name="connsiteX12" fmla="*/ 677917 w 2932386"/>
              <a:gd name="connsiteY12" fmla="*/ 63062 h 4414345"/>
              <a:gd name="connsiteX13" fmla="*/ 394138 w 2932386"/>
              <a:gd name="connsiteY13" fmla="*/ 0 h 441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32386" h="4414345">
                <a:moveTo>
                  <a:pt x="394138" y="0"/>
                </a:moveTo>
                <a:lnTo>
                  <a:pt x="220717" y="1765738"/>
                </a:lnTo>
                <a:lnTo>
                  <a:pt x="0" y="3231931"/>
                </a:lnTo>
                <a:lnTo>
                  <a:pt x="268013" y="3831020"/>
                </a:lnTo>
                <a:lnTo>
                  <a:pt x="740979" y="4414345"/>
                </a:lnTo>
                <a:lnTo>
                  <a:pt x="2806262" y="4414345"/>
                </a:lnTo>
                <a:lnTo>
                  <a:pt x="2490951" y="3563007"/>
                </a:lnTo>
                <a:lnTo>
                  <a:pt x="2822027" y="2916620"/>
                </a:lnTo>
                <a:lnTo>
                  <a:pt x="2790496" y="2017986"/>
                </a:lnTo>
                <a:lnTo>
                  <a:pt x="2932386" y="441434"/>
                </a:lnTo>
                <a:lnTo>
                  <a:pt x="2790496" y="31531"/>
                </a:lnTo>
                <a:lnTo>
                  <a:pt x="1513489" y="0"/>
                </a:lnTo>
                <a:lnTo>
                  <a:pt x="677917" y="63062"/>
                </a:lnTo>
                <a:lnTo>
                  <a:pt x="394138" y="0"/>
                </a:lnTo>
                <a:close/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1978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278068" y="399804"/>
            <a:ext cx="2081048" cy="520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Peralatan</a:t>
            </a:r>
            <a:r>
              <a:rPr lang="en-MY" dirty="0" smtClean="0"/>
              <a:t> In Situ</a:t>
            </a:r>
            <a:endParaRPr lang="en-MY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527" y="1681819"/>
            <a:ext cx="3648100" cy="36626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42097" y="5580994"/>
            <a:ext cx="195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dirty="0" smtClean="0"/>
              <a:t>Portable GC MS DS</a:t>
            </a:r>
            <a:endParaRPr lang="en-MY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9116" y="1681819"/>
            <a:ext cx="3648075" cy="38991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52952" y="5950326"/>
            <a:ext cx="13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dirty="0" smtClean="0"/>
              <a:t>XRF Analyser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86632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278068" y="399804"/>
            <a:ext cx="2081048" cy="520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Persampelan</a:t>
            </a:r>
            <a:endParaRPr lang="en-MY" dirty="0"/>
          </a:p>
        </p:txBody>
      </p:sp>
      <p:pic>
        <p:nvPicPr>
          <p:cNvPr id="2050" name="Picture 2" descr="Sludge sampl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30" y="1224455"/>
            <a:ext cx="4826330" cy="369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7981" y="5254762"/>
            <a:ext cx="3311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dirty="0" err="1" smtClean="0"/>
              <a:t>Persampelan</a:t>
            </a:r>
            <a:r>
              <a:rPr lang="en-MY" dirty="0" smtClean="0"/>
              <a:t> </a:t>
            </a:r>
            <a:r>
              <a:rPr lang="en-MY" dirty="0" err="1" smtClean="0"/>
              <a:t>enapcemar</a:t>
            </a:r>
            <a:r>
              <a:rPr lang="en-MY" dirty="0" smtClean="0"/>
              <a:t> (sludge)</a:t>
            </a:r>
            <a:endParaRPr lang="en-MY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083" y="1224455"/>
            <a:ext cx="5097516" cy="36943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92795" y="5254762"/>
            <a:ext cx="2272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dirty="0" err="1" smtClean="0"/>
              <a:t>Persampelan</a:t>
            </a:r>
            <a:r>
              <a:rPr lang="en-MY" dirty="0" smtClean="0"/>
              <a:t> </a:t>
            </a:r>
            <a:r>
              <a:rPr lang="en-MY" dirty="0" err="1" smtClean="0"/>
              <a:t>bakteria</a:t>
            </a:r>
            <a:r>
              <a:rPr lang="en-MY" dirty="0" smtClean="0"/>
              <a:t> 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413131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65125"/>
            <a:ext cx="3585030" cy="13255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r"/>
            <a:r>
              <a:rPr lang="en-MY" dirty="0" err="1" smtClean="0"/>
              <a:t>Rekabentuk</a:t>
            </a:r>
            <a:r>
              <a:rPr lang="en-MY" dirty="0" smtClean="0"/>
              <a:t> </a:t>
            </a:r>
            <a:r>
              <a:rPr lang="en-MY" dirty="0" err="1" smtClean="0"/>
              <a:t>penyiasatan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7857" y="2086883"/>
            <a:ext cx="2340429" cy="116431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MY" sz="2000" dirty="0" err="1" smtClean="0"/>
              <a:t>Kajian</a:t>
            </a:r>
            <a:r>
              <a:rPr lang="en-MY" sz="2000" dirty="0" smtClean="0"/>
              <a:t> </a:t>
            </a:r>
            <a:r>
              <a:rPr lang="en-MY" sz="2000" dirty="0" err="1" smtClean="0"/>
              <a:t>Literatur</a:t>
            </a:r>
            <a:endParaRPr lang="en-MY" sz="2000" dirty="0" smtClean="0"/>
          </a:p>
          <a:p>
            <a:pPr marL="0" indent="0" algn="ctr">
              <a:buNone/>
            </a:pPr>
            <a:r>
              <a:rPr lang="en-MY" sz="2000" dirty="0" smtClean="0"/>
              <a:t>Dan </a:t>
            </a:r>
            <a:r>
              <a:rPr lang="en-MY" sz="2000" dirty="0" err="1" smtClean="0"/>
              <a:t>Maklumat</a:t>
            </a:r>
            <a:r>
              <a:rPr lang="en-MY" sz="2000" dirty="0" smtClean="0"/>
              <a:t> </a:t>
            </a:r>
            <a:r>
              <a:rPr lang="en-MY" sz="2000" dirty="0" err="1" smtClean="0"/>
              <a:t>latar</a:t>
            </a:r>
            <a:r>
              <a:rPr lang="en-MY" sz="2000" dirty="0" smtClean="0"/>
              <a:t> </a:t>
            </a:r>
            <a:r>
              <a:rPr lang="en-MY" sz="2000" dirty="0" err="1" smtClean="0"/>
              <a:t>belakang</a:t>
            </a:r>
            <a:r>
              <a:rPr lang="en-MY" sz="2000" dirty="0" smtClean="0"/>
              <a:t> </a:t>
            </a:r>
            <a:r>
              <a:rPr lang="en-MY" sz="2000" dirty="0" err="1" smtClean="0"/>
              <a:t>kes</a:t>
            </a:r>
            <a:endParaRPr lang="en-MY" sz="2000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905830" y="2086880"/>
            <a:ext cx="2340429" cy="116432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MY" sz="2000" dirty="0" err="1" smtClean="0"/>
              <a:t>Persampelan</a:t>
            </a:r>
            <a:r>
              <a:rPr lang="en-MY" sz="2000" dirty="0" smtClean="0"/>
              <a:t> </a:t>
            </a:r>
            <a:endParaRPr lang="en-MY" sz="2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436427" y="2086880"/>
            <a:ext cx="3044372" cy="116432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MY" sz="2000" dirty="0" err="1" smtClean="0"/>
              <a:t>Penganalisaan</a:t>
            </a:r>
            <a:r>
              <a:rPr lang="en-MY" sz="2000" dirty="0" smtClean="0"/>
              <a:t> </a:t>
            </a:r>
            <a:r>
              <a:rPr lang="en-MY" sz="2000" dirty="0" err="1" smtClean="0"/>
              <a:t>Makmal</a:t>
            </a:r>
            <a:r>
              <a:rPr lang="en-MY" sz="2000" dirty="0" smtClean="0"/>
              <a:t> </a:t>
            </a:r>
            <a:endParaRPr lang="en-MY" sz="2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97857" y="4938940"/>
            <a:ext cx="2340429" cy="11643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MY" sz="2000" dirty="0" err="1" smtClean="0"/>
              <a:t>Persediaan</a:t>
            </a:r>
            <a:r>
              <a:rPr lang="en-MY" sz="2000" dirty="0" smtClean="0"/>
              <a:t> </a:t>
            </a:r>
            <a:r>
              <a:rPr lang="en-MY" sz="2000" dirty="0" err="1" smtClean="0"/>
              <a:t>Peralatan</a:t>
            </a:r>
            <a:r>
              <a:rPr lang="en-MY" sz="2000" dirty="0" smtClean="0"/>
              <a:t> </a:t>
            </a:r>
            <a:endParaRPr lang="en-MY" sz="2000" dirty="0"/>
          </a:p>
        </p:txBody>
      </p:sp>
      <p:sp>
        <p:nvSpPr>
          <p:cNvPr id="8" name="Oval 7"/>
          <p:cNvSpPr/>
          <p:nvPr/>
        </p:nvSpPr>
        <p:spPr>
          <a:xfrm>
            <a:off x="612641" y="759893"/>
            <a:ext cx="515845" cy="536025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smtClean="0"/>
              <a:t>4</a:t>
            </a:r>
            <a:endParaRPr lang="en-MY" dirty="0"/>
          </a:p>
        </p:txBody>
      </p:sp>
      <p:sp>
        <p:nvSpPr>
          <p:cNvPr id="9" name="Rectangle 8"/>
          <p:cNvSpPr/>
          <p:nvPr/>
        </p:nvSpPr>
        <p:spPr>
          <a:xfrm>
            <a:off x="4639129" y="1805440"/>
            <a:ext cx="2873829" cy="1727200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2172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48344" y="442690"/>
            <a:ext cx="11081658" cy="5972629"/>
            <a:chOff x="1335314" y="718457"/>
            <a:chExt cx="11081658" cy="5972629"/>
          </a:xfrm>
        </p:grpSpPr>
        <p:sp>
          <p:nvSpPr>
            <p:cNvPr id="5" name="Freeform 4"/>
            <p:cNvSpPr/>
            <p:nvPr/>
          </p:nvSpPr>
          <p:spPr>
            <a:xfrm>
              <a:off x="1335314" y="1799771"/>
              <a:ext cx="10580915" cy="4891315"/>
            </a:xfrm>
            <a:custGeom>
              <a:avLst/>
              <a:gdLst>
                <a:gd name="connsiteX0" fmla="*/ 0 w 10580915"/>
                <a:gd name="connsiteY0" fmla="*/ 0 h 4891315"/>
                <a:gd name="connsiteX1" fmla="*/ 1712686 w 10580915"/>
                <a:gd name="connsiteY1" fmla="*/ 304800 h 4891315"/>
                <a:gd name="connsiteX2" fmla="*/ 2989943 w 10580915"/>
                <a:gd name="connsiteY2" fmla="*/ 1785258 h 4891315"/>
                <a:gd name="connsiteX3" fmla="*/ 5965372 w 10580915"/>
                <a:gd name="connsiteY3" fmla="*/ 2656115 h 4891315"/>
                <a:gd name="connsiteX4" fmla="*/ 7184572 w 10580915"/>
                <a:gd name="connsiteY4" fmla="*/ 3947886 h 4891315"/>
                <a:gd name="connsiteX5" fmla="*/ 10276115 w 10580915"/>
                <a:gd name="connsiteY5" fmla="*/ 4688115 h 4891315"/>
                <a:gd name="connsiteX6" fmla="*/ 10580915 w 10580915"/>
                <a:gd name="connsiteY6" fmla="*/ 4891315 h 489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0915" h="4891315">
                  <a:moveTo>
                    <a:pt x="0" y="0"/>
                  </a:moveTo>
                  <a:cubicBezTo>
                    <a:pt x="607181" y="3628"/>
                    <a:pt x="1214362" y="7257"/>
                    <a:pt x="1712686" y="304800"/>
                  </a:cubicBezTo>
                  <a:cubicBezTo>
                    <a:pt x="2211010" y="602343"/>
                    <a:pt x="2281162" y="1393372"/>
                    <a:pt x="2989943" y="1785258"/>
                  </a:cubicBezTo>
                  <a:cubicBezTo>
                    <a:pt x="3698724" y="2177144"/>
                    <a:pt x="5266267" y="2295677"/>
                    <a:pt x="5965372" y="2656115"/>
                  </a:cubicBezTo>
                  <a:cubicBezTo>
                    <a:pt x="6664477" y="3016553"/>
                    <a:pt x="6466115" y="3609219"/>
                    <a:pt x="7184572" y="3947886"/>
                  </a:cubicBezTo>
                  <a:cubicBezTo>
                    <a:pt x="7903029" y="4286553"/>
                    <a:pt x="9710058" y="4530877"/>
                    <a:pt x="10276115" y="4688115"/>
                  </a:cubicBezTo>
                  <a:cubicBezTo>
                    <a:pt x="10842172" y="4845353"/>
                    <a:pt x="10401906" y="4857448"/>
                    <a:pt x="10580915" y="489131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6" name="Freeform 5"/>
            <p:cNvSpPr/>
            <p:nvPr/>
          </p:nvSpPr>
          <p:spPr>
            <a:xfrm>
              <a:off x="1836057" y="718457"/>
              <a:ext cx="10580915" cy="4891315"/>
            </a:xfrm>
            <a:custGeom>
              <a:avLst/>
              <a:gdLst>
                <a:gd name="connsiteX0" fmla="*/ 0 w 10580915"/>
                <a:gd name="connsiteY0" fmla="*/ 0 h 4891315"/>
                <a:gd name="connsiteX1" fmla="*/ 1712686 w 10580915"/>
                <a:gd name="connsiteY1" fmla="*/ 304800 h 4891315"/>
                <a:gd name="connsiteX2" fmla="*/ 2989943 w 10580915"/>
                <a:gd name="connsiteY2" fmla="*/ 1785258 h 4891315"/>
                <a:gd name="connsiteX3" fmla="*/ 5965372 w 10580915"/>
                <a:gd name="connsiteY3" fmla="*/ 2656115 h 4891315"/>
                <a:gd name="connsiteX4" fmla="*/ 7184572 w 10580915"/>
                <a:gd name="connsiteY4" fmla="*/ 3947886 h 4891315"/>
                <a:gd name="connsiteX5" fmla="*/ 10276115 w 10580915"/>
                <a:gd name="connsiteY5" fmla="*/ 4688115 h 4891315"/>
                <a:gd name="connsiteX6" fmla="*/ 10580915 w 10580915"/>
                <a:gd name="connsiteY6" fmla="*/ 4891315 h 489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0915" h="4891315">
                  <a:moveTo>
                    <a:pt x="0" y="0"/>
                  </a:moveTo>
                  <a:cubicBezTo>
                    <a:pt x="607181" y="3628"/>
                    <a:pt x="1214362" y="7257"/>
                    <a:pt x="1712686" y="304800"/>
                  </a:cubicBezTo>
                  <a:cubicBezTo>
                    <a:pt x="2211010" y="602343"/>
                    <a:pt x="2281162" y="1393372"/>
                    <a:pt x="2989943" y="1785258"/>
                  </a:cubicBezTo>
                  <a:cubicBezTo>
                    <a:pt x="3698724" y="2177144"/>
                    <a:pt x="5266267" y="2295677"/>
                    <a:pt x="5965372" y="2656115"/>
                  </a:cubicBezTo>
                  <a:cubicBezTo>
                    <a:pt x="6664477" y="3016553"/>
                    <a:pt x="6466115" y="3609219"/>
                    <a:pt x="7184572" y="3947886"/>
                  </a:cubicBezTo>
                  <a:cubicBezTo>
                    <a:pt x="7903029" y="4286553"/>
                    <a:pt x="9710058" y="4530877"/>
                    <a:pt x="10276115" y="4688115"/>
                  </a:cubicBezTo>
                  <a:cubicBezTo>
                    <a:pt x="10842172" y="4845353"/>
                    <a:pt x="10401906" y="4857448"/>
                    <a:pt x="10580915" y="489131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25794" y="442690"/>
            <a:ext cx="4191502" cy="2445656"/>
            <a:chOff x="7025794" y="442690"/>
            <a:chExt cx="4191502" cy="2445656"/>
          </a:xfrm>
        </p:grpSpPr>
        <p:sp>
          <p:nvSpPr>
            <p:cNvPr id="17" name="Rectangle 16"/>
            <p:cNvSpPr/>
            <p:nvPr/>
          </p:nvSpPr>
          <p:spPr>
            <a:xfrm>
              <a:off x="7025794" y="442690"/>
              <a:ext cx="4191502" cy="2140124"/>
            </a:xfrm>
            <a:prstGeom prst="rect">
              <a:avLst/>
            </a:prstGeom>
            <a:solidFill>
              <a:srgbClr val="FFC0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321448" y="2519014"/>
              <a:ext cx="17290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MY" dirty="0" err="1" smtClean="0"/>
                <a:t>Tapak</a:t>
              </a:r>
              <a:r>
                <a:rPr lang="en-MY" dirty="0" smtClean="0"/>
                <a:t> </a:t>
              </a:r>
              <a:r>
                <a:rPr lang="en-MY" dirty="0" err="1" smtClean="0"/>
                <a:t>projek</a:t>
              </a:r>
              <a:r>
                <a:rPr lang="en-MY" dirty="0" smtClean="0"/>
                <a:t> EIA</a:t>
              </a:r>
              <a:endParaRPr lang="en-MY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48580" y="2307775"/>
            <a:ext cx="2368588" cy="2179722"/>
            <a:chOff x="148580" y="2307775"/>
            <a:chExt cx="2368588" cy="2179722"/>
          </a:xfrm>
        </p:grpSpPr>
        <p:sp>
          <p:nvSpPr>
            <p:cNvPr id="9" name="Oval 8"/>
            <p:cNvSpPr/>
            <p:nvPr/>
          </p:nvSpPr>
          <p:spPr>
            <a:xfrm>
              <a:off x="849087" y="2307775"/>
              <a:ext cx="1175658" cy="1161143"/>
            </a:xfrm>
            <a:prstGeom prst="ellipse">
              <a:avLst/>
            </a:prstGeom>
            <a:solidFill>
              <a:srgbClr val="C000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0" name="Oval 9"/>
            <p:cNvSpPr/>
            <p:nvPr/>
          </p:nvSpPr>
          <p:spPr>
            <a:xfrm rot="20767600">
              <a:off x="148580" y="2982692"/>
              <a:ext cx="587829" cy="769254"/>
            </a:xfrm>
            <a:prstGeom prst="ellipse">
              <a:avLst/>
            </a:prstGeom>
            <a:solidFill>
              <a:srgbClr val="C000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cxnSp>
          <p:nvCxnSpPr>
            <p:cNvPr id="12" name="Straight Connector 11"/>
            <p:cNvCxnSpPr>
              <a:endCxn id="10" idx="6"/>
            </p:cNvCxnSpPr>
            <p:nvPr/>
          </p:nvCxnSpPr>
          <p:spPr>
            <a:xfrm flipH="1">
              <a:off x="727835" y="3207659"/>
              <a:ext cx="302680" cy="8918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 rot="20767600">
              <a:off x="1929339" y="2997210"/>
              <a:ext cx="587829" cy="769254"/>
            </a:xfrm>
            <a:prstGeom prst="ellipse">
              <a:avLst/>
            </a:prstGeom>
            <a:solidFill>
              <a:srgbClr val="C000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777232" y="3251207"/>
              <a:ext cx="162607" cy="8918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727835" y="3841166"/>
              <a:ext cx="137948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MY" dirty="0" err="1" smtClean="0"/>
                <a:t>Loji</a:t>
              </a:r>
              <a:r>
                <a:rPr lang="en-MY" dirty="0" smtClean="0"/>
                <a:t> </a:t>
              </a:r>
              <a:r>
                <a:rPr lang="en-MY" dirty="0" err="1" smtClean="0"/>
                <a:t>rawatan</a:t>
              </a:r>
              <a:r>
                <a:rPr lang="en-MY" dirty="0" smtClean="0"/>
                <a:t> </a:t>
              </a:r>
            </a:p>
            <a:p>
              <a:pPr algn="ctr"/>
              <a:r>
                <a:rPr lang="en-MY" dirty="0" err="1" smtClean="0"/>
                <a:t>kumbahan</a:t>
              </a:r>
              <a:endParaRPr lang="en-MY" dirty="0"/>
            </a:p>
          </p:txBody>
        </p:sp>
      </p:grpSp>
      <p:sp>
        <p:nvSpPr>
          <p:cNvPr id="22" name="Freeform 21"/>
          <p:cNvSpPr/>
          <p:nvPr/>
        </p:nvSpPr>
        <p:spPr>
          <a:xfrm>
            <a:off x="6560459" y="3825718"/>
            <a:ext cx="4368800" cy="2299314"/>
          </a:xfrm>
          <a:custGeom>
            <a:avLst/>
            <a:gdLst>
              <a:gd name="connsiteX0" fmla="*/ 14515 w 4064000"/>
              <a:gd name="connsiteY0" fmla="*/ 159657 h 1930400"/>
              <a:gd name="connsiteX1" fmla="*/ 522515 w 4064000"/>
              <a:gd name="connsiteY1" fmla="*/ 0 h 1930400"/>
              <a:gd name="connsiteX2" fmla="*/ 1088572 w 4064000"/>
              <a:gd name="connsiteY2" fmla="*/ 551543 h 1930400"/>
              <a:gd name="connsiteX3" fmla="*/ 2540000 w 4064000"/>
              <a:gd name="connsiteY3" fmla="*/ 812800 h 1930400"/>
              <a:gd name="connsiteX4" fmla="*/ 2206172 w 4064000"/>
              <a:gd name="connsiteY4" fmla="*/ 1248229 h 1930400"/>
              <a:gd name="connsiteX5" fmla="*/ 3933372 w 4064000"/>
              <a:gd name="connsiteY5" fmla="*/ 1161143 h 1930400"/>
              <a:gd name="connsiteX6" fmla="*/ 4064000 w 4064000"/>
              <a:gd name="connsiteY6" fmla="*/ 1930400 h 1930400"/>
              <a:gd name="connsiteX7" fmla="*/ 3541486 w 4064000"/>
              <a:gd name="connsiteY7" fmla="*/ 1683657 h 1930400"/>
              <a:gd name="connsiteX8" fmla="*/ 2902857 w 4064000"/>
              <a:gd name="connsiteY8" fmla="*/ 1770743 h 1930400"/>
              <a:gd name="connsiteX9" fmla="*/ 2830286 w 4064000"/>
              <a:gd name="connsiteY9" fmla="*/ 1567543 h 1930400"/>
              <a:gd name="connsiteX10" fmla="*/ 1799772 w 4064000"/>
              <a:gd name="connsiteY10" fmla="*/ 1553029 h 1930400"/>
              <a:gd name="connsiteX11" fmla="*/ 1582057 w 4064000"/>
              <a:gd name="connsiteY11" fmla="*/ 1001486 h 1930400"/>
              <a:gd name="connsiteX12" fmla="*/ 1277257 w 4064000"/>
              <a:gd name="connsiteY12" fmla="*/ 1320800 h 1930400"/>
              <a:gd name="connsiteX13" fmla="*/ 856343 w 4064000"/>
              <a:gd name="connsiteY13" fmla="*/ 1161143 h 1930400"/>
              <a:gd name="connsiteX14" fmla="*/ 740229 w 4064000"/>
              <a:gd name="connsiteY14" fmla="*/ 725715 h 1930400"/>
              <a:gd name="connsiteX15" fmla="*/ 406400 w 4064000"/>
              <a:gd name="connsiteY15" fmla="*/ 870857 h 1930400"/>
              <a:gd name="connsiteX16" fmla="*/ 319315 w 4064000"/>
              <a:gd name="connsiteY16" fmla="*/ 740229 h 1930400"/>
              <a:gd name="connsiteX17" fmla="*/ 261257 w 4064000"/>
              <a:gd name="connsiteY17" fmla="*/ 464457 h 1930400"/>
              <a:gd name="connsiteX18" fmla="*/ 72572 w 4064000"/>
              <a:gd name="connsiteY18" fmla="*/ 464457 h 1930400"/>
              <a:gd name="connsiteX19" fmla="*/ 0 w 4064000"/>
              <a:gd name="connsiteY19" fmla="*/ 290286 h 1930400"/>
              <a:gd name="connsiteX20" fmla="*/ 0 w 4064000"/>
              <a:gd name="connsiteY20" fmla="*/ 290286 h 1930400"/>
              <a:gd name="connsiteX21" fmla="*/ 14515 w 4064000"/>
              <a:gd name="connsiteY21" fmla="*/ 159657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64000" h="1930400">
                <a:moveTo>
                  <a:pt x="14515" y="159657"/>
                </a:moveTo>
                <a:lnTo>
                  <a:pt x="522515" y="0"/>
                </a:lnTo>
                <a:lnTo>
                  <a:pt x="1088572" y="551543"/>
                </a:lnTo>
                <a:lnTo>
                  <a:pt x="2540000" y="812800"/>
                </a:lnTo>
                <a:lnTo>
                  <a:pt x="2206172" y="1248229"/>
                </a:lnTo>
                <a:lnTo>
                  <a:pt x="3933372" y="1161143"/>
                </a:lnTo>
                <a:lnTo>
                  <a:pt x="4064000" y="1930400"/>
                </a:lnTo>
                <a:lnTo>
                  <a:pt x="3541486" y="1683657"/>
                </a:lnTo>
                <a:lnTo>
                  <a:pt x="2902857" y="1770743"/>
                </a:lnTo>
                <a:lnTo>
                  <a:pt x="2830286" y="1567543"/>
                </a:lnTo>
                <a:lnTo>
                  <a:pt x="1799772" y="1553029"/>
                </a:lnTo>
                <a:lnTo>
                  <a:pt x="1582057" y="1001486"/>
                </a:lnTo>
                <a:lnTo>
                  <a:pt x="1277257" y="1320800"/>
                </a:lnTo>
                <a:lnTo>
                  <a:pt x="856343" y="1161143"/>
                </a:lnTo>
                <a:lnTo>
                  <a:pt x="740229" y="725715"/>
                </a:lnTo>
                <a:lnTo>
                  <a:pt x="406400" y="870857"/>
                </a:lnTo>
                <a:lnTo>
                  <a:pt x="319315" y="740229"/>
                </a:lnTo>
                <a:lnTo>
                  <a:pt x="261257" y="464457"/>
                </a:lnTo>
                <a:lnTo>
                  <a:pt x="72572" y="464457"/>
                </a:lnTo>
                <a:lnTo>
                  <a:pt x="0" y="290286"/>
                </a:lnTo>
                <a:lnTo>
                  <a:pt x="0" y="290286"/>
                </a:lnTo>
                <a:lnTo>
                  <a:pt x="14515" y="159657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5" name="TextBox 24"/>
          <p:cNvSpPr txBox="1"/>
          <p:nvPr/>
        </p:nvSpPr>
        <p:spPr>
          <a:xfrm>
            <a:off x="7908817" y="6017354"/>
            <a:ext cx="1412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dirty="0" err="1" smtClean="0"/>
              <a:t>Pencemaran</a:t>
            </a:r>
            <a:r>
              <a:rPr lang="en-MY" dirty="0" smtClean="0"/>
              <a:t> </a:t>
            </a:r>
            <a:endParaRPr lang="en-MY" dirty="0"/>
          </a:p>
        </p:txBody>
      </p:sp>
      <p:sp>
        <p:nvSpPr>
          <p:cNvPr id="29" name="Rounded Rectangle 28"/>
          <p:cNvSpPr/>
          <p:nvPr/>
        </p:nvSpPr>
        <p:spPr>
          <a:xfrm>
            <a:off x="727835" y="873601"/>
            <a:ext cx="1963271" cy="4638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Persampelan</a:t>
            </a:r>
            <a:r>
              <a:rPr lang="en-MY" dirty="0" smtClean="0"/>
              <a:t> </a:t>
            </a:r>
          </a:p>
          <a:p>
            <a:pPr algn="ctr"/>
            <a:r>
              <a:rPr lang="en-MY" dirty="0" smtClean="0"/>
              <a:t>Zone A</a:t>
            </a:r>
            <a:endParaRPr lang="en-MY" dirty="0"/>
          </a:p>
        </p:txBody>
      </p:sp>
      <p:sp>
        <p:nvSpPr>
          <p:cNvPr id="31" name="Rounded Rectangle 30"/>
          <p:cNvSpPr/>
          <p:nvPr/>
        </p:nvSpPr>
        <p:spPr>
          <a:xfrm>
            <a:off x="3415992" y="2745414"/>
            <a:ext cx="1963271" cy="4638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Persampelan</a:t>
            </a:r>
            <a:r>
              <a:rPr lang="en-MY" dirty="0" smtClean="0"/>
              <a:t>  zone B</a:t>
            </a:r>
            <a:endParaRPr lang="en-MY" dirty="0"/>
          </a:p>
        </p:txBody>
      </p:sp>
      <p:sp>
        <p:nvSpPr>
          <p:cNvPr id="32" name="Rounded Rectangle 31"/>
          <p:cNvSpPr/>
          <p:nvPr/>
        </p:nvSpPr>
        <p:spPr>
          <a:xfrm>
            <a:off x="7358177" y="4700172"/>
            <a:ext cx="1963271" cy="4638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Persampelan</a:t>
            </a:r>
            <a:endParaRPr lang="en-MY" dirty="0" smtClean="0"/>
          </a:p>
          <a:p>
            <a:pPr algn="ctr"/>
            <a:r>
              <a:rPr lang="en-MY" dirty="0" smtClean="0"/>
              <a:t>Zone C</a:t>
            </a:r>
            <a:endParaRPr lang="en-MY" dirty="0"/>
          </a:p>
        </p:txBody>
      </p:sp>
      <p:sp>
        <p:nvSpPr>
          <p:cNvPr id="33" name="Rounded Rectangle 32"/>
          <p:cNvSpPr/>
          <p:nvPr/>
        </p:nvSpPr>
        <p:spPr>
          <a:xfrm>
            <a:off x="10929259" y="5574446"/>
            <a:ext cx="1963271" cy="4638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Persampelan</a:t>
            </a:r>
            <a:endParaRPr lang="en-MY" dirty="0" smtClean="0"/>
          </a:p>
          <a:p>
            <a:pPr algn="ctr"/>
            <a:r>
              <a:rPr lang="en-MY" dirty="0" smtClean="0"/>
              <a:t>Zone D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11107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29" grpId="0" animBg="1"/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3229" y="334735"/>
            <a:ext cx="5729514" cy="496661"/>
          </a:xfrm>
        </p:spPr>
        <p:txBody>
          <a:bodyPr/>
          <a:lstStyle/>
          <a:p>
            <a:pPr marL="0" indent="0" algn="ctr">
              <a:buNone/>
            </a:pPr>
            <a:r>
              <a:rPr lang="en-MY" dirty="0" err="1" smtClean="0"/>
              <a:t>Apa</a:t>
            </a:r>
            <a:r>
              <a:rPr lang="en-MY" dirty="0" smtClean="0"/>
              <a:t> </a:t>
            </a:r>
            <a:r>
              <a:rPr lang="en-MY" dirty="0" err="1" smtClean="0"/>
              <a:t>andaian</a:t>
            </a:r>
            <a:r>
              <a:rPr lang="en-MY" dirty="0" smtClean="0"/>
              <a:t> </a:t>
            </a:r>
            <a:r>
              <a:rPr lang="en-MY" dirty="0" err="1" smtClean="0"/>
              <a:t>anda</a:t>
            </a:r>
            <a:r>
              <a:rPr lang="en-MY" dirty="0" smtClean="0"/>
              <a:t> </a:t>
            </a:r>
            <a:r>
              <a:rPr lang="en-MY" dirty="0" err="1" smtClean="0"/>
              <a:t>tentang</a:t>
            </a:r>
            <a:r>
              <a:rPr lang="en-MY" dirty="0" smtClean="0"/>
              <a:t> </a:t>
            </a:r>
            <a:r>
              <a:rPr lang="en-MY" dirty="0" err="1" smtClean="0"/>
              <a:t>kes</a:t>
            </a:r>
            <a:r>
              <a:rPr lang="en-MY" dirty="0" smtClean="0"/>
              <a:t> </a:t>
            </a:r>
            <a:r>
              <a:rPr lang="en-MY" dirty="0" err="1" smtClean="0"/>
              <a:t>ini</a:t>
            </a:r>
            <a:r>
              <a:rPr lang="en-MY" dirty="0" smtClean="0"/>
              <a:t> ?</a:t>
            </a:r>
            <a:endParaRPr lang="en-MY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322943" y="1432156"/>
            <a:ext cx="5225142" cy="1021669"/>
          </a:xfrm>
          <a:prstGeom prst="wedgeRoundRectCallout">
            <a:avLst>
              <a:gd name="adj1" fmla="val 43334"/>
              <a:gd name="adj2" fmla="val 86029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MY" smtClean="0">
                <a:solidFill>
                  <a:schemeClr val="tx1"/>
                </a:solidFill>
              </a:rPr>
              <a:t>Loji rawatan kumbahan yang terletak di hulu kawasan  menyebabkan pencemaran. </a:t>
            </a:r>
            <a:endParaRPr lang="en-MY" dirty="0" smtClean="0">
              <a:solidFill>
                <a:schemeClr val="tx1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322943" y="4803561"/>
            <a:ext cx="5225142" cy="1480457"/>
          </a:xfrm>
          <a:prstGeom prst="wedgeRoundRectCallout">
            <a:avLst>
              <a:gd name="adj1" fmla="val 59167"/>
              <a:gd name="adj2" fmla="val -33579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MY" dirty="0" err="1" smtClean="0">
                <a:solidFill>
                  <a:schemeClr val="tx1"/>
                </a:solidFill>
              </a:rPr>
              <a:t>Tapak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projek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perumahan</a:t>
            </a:r>
            <a:r>
              <a:rPr lang="en-MY" dirty="0" smtClean="0">
                <a:solidFill>
                  <a:schemeClr val="tx1"/>
                </a:solidFill>
              </a:rPr>
              <a:t> EIA </a:t>
            </a:r>
            <a:r>
              <a:rPr lang="en-MY" dirty="0" err="1" smtClean="0">
                <a:solidFill>
                  <a:schemeClr val="tx1"/>
                </a:solidFill>
              </a:rPr>
              <a:t>melepaskan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kumbahan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dari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rumah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pekerja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menyebabkan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pencemaran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sungai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berlaku</a:t>
            </a:r>
            <a:r>
              <a:rPr lang="en-MY" dirty="0" smtClean="0">
                <a:solidFill>
                  <a:schemeClr val="tx1"/>
                </a:solidFill>
              </a:rPr>
              <a:t>. . 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6433457" y="1609503"/>
            <a:ext cx="5225142" cy="844322"/>
          </a:xfrm>
          <a:prstGeom prst="wedgeRoundRectCallout">
            <a:avLst>
              <a:gd name="adj1" fmla="val -48888"/>
              <a:gd name="adj2" fmla="val 17665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MY" dirty="0" err="1" smtClean="0">
                <a:solidFill>
                  <a:schemeClr val="tx1"/>
                </a:solidFill>
              </a:rPr>
              <a:t>Kemungkinan</a:t>
            </a:r>
            <a:r>
              <a:rPr lang="en-MY" dirty="0" smtClean="0">
                <a:solidFill>
                  <a:schemeClr val="tx1"/>
                </a:solidFill>
              </a:rPr>
              <a:t> LOJI KUMBAHAN </a:t>
            </a:r>
            <a:r>
              <a:rPr lang="en-MY" dirty="0" err="1" smtClean="0">
                <a:solidFill>
                  <a:schemeClr val="tx1"/>
                </a:solidFill>
              </a:rPr>
              <a:t>melakukan</a:t>
            </a:r>
            <a:r>
              <a:rPr lang="en-MY" dirty="0" smtClean="0">
                <a:solidFill>
                  <a:schemeClr val="tx1"/>
                </a:solidFill>
              </a:rPr>
              <a:t> bypass/</a:t>
            </a:r>
            <a:r>
              <a:rPr lang="en-MY" dirty="0" err="1" smtClean="0">
                <a:solidFill>
                  <a:schemeClr val="tx1"/>
                </a:solidFill>
              </a:rPr>
              <a:t>pintasan</a:t>
            </a:r>
            <a:r>
              <a:rPr lang="en-MY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6977743" y="4803561"/>
            <a:ext cx="4680856" cy="1184498"/>
          </a:xfrm>
          <a:prstGeom prst="wedgeRoundRectCallout">
            <a:avLst>
              <a:gd name="adj1" fmla="val -47280"/>
              <a:gd name="adj2" fmla="val -11738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MY" dirty="0" err="1" smtClean="0">
                <a:solidFill>
                  <a:schemeClr val="tx1"/>
                </a:solidFill>
              </a:rPr>
              <a:t>Terdapat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kejadian</a:t>
            </a:r>
            <a:r>
              <a:rPr lang="en-MY" dirty="0" smtClean="0">
                <a:solidFill>
                  <a:schemeClr val="tx1"/>
                </a:solidFill>
              </a:rPr>
              <a:t> yang </a:t>
            </a:r>
            <a:r>
              <a:rPr lang="en-MY" dirty="0" err="1" smtClean="0">
                <a:solidFill>
                  <a:schemeClr val="tx1"/>
                </a:solidFill>
              </a:rPr>
              <a:t>tidak</a:t>
            </a:r>
            <a:r>
              <a:rPr lang="en-MY" dirty="0" smtClean="0">
                <a:solidFill>
                  <a:schemeClr val="tx1"/>
                </a:solidFill>
              </a:rPr>
              <a:t> di </a:t>
            </a:r>
            <a:r>
              <a:rPr lang="en-MY" dirty="0" err="1" smtClean="0">
                <a:solidFill>
                  <a:schemeClr val="tx1"/>
                </a:solidFill>
              </a:rPr>
              <a:t>ingini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berlaku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menyebabkan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loji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rawatan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kumbahan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melepaskan</a:t>
            </a:r>
            <a:r>
              <a:rPr lang="en-MY" dirty="0" smtClean="0">
                <a:solidFill>
                  <a:schemeClr val="tx1"/>
                </a:solidFill>
              </a:rPr>
              <a:t> </a:t>
            </a:r>
            <a:r>
              <a:rPr lang="en-MY" dirty="0" err="1" smtClean="0">
                <a:solidFill>
                  <a:schemeClr val="tx1"/>
                </a:solidFill>
              </a:rPr>
              <a:t>kumbahan</a:t>
            </a:r>
            <a:endParaRPr lang="en-MY" dirty="0" smtClean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27071" y="3378324"/>
            <a:ext cx="2442028" cy="1277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>
                <a:solidFill>
                  <a:schemeClr val="tx1"/>
                </a:solidFill>
              </a:rPr>
              <a:t>Andaian</a:t>
            </a:r>
            <a:endParaRPr lang="en-MY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18171" y="6284018"/>
            <a:ext cx="2769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MY" dirty="0" err="1" smtClean="0"/>
              <a:t>kaedah</a:t>
            </a:r>
            <a:r>
              <a:rPr lang="en-MY" dirty="0" smtClean="0"/>
              <a:t> </a:t>
            </a:r>
            <a:r>
              <a:rPr lang="en-MY" dirty="0" err="1" smtClean="0"/>
              <a:t>penyiasatan</a:t>
            </a:r>
            <a:r>
              <a:rPr lang="en-MY" dirty="0" smtClean="0"/>
              <a:t> normal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15900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geostatistics sampling in ri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87" y="239712"/>
            <a:ext cx="10435770" cy="606742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62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48344" y="442690"/>
            <a:ext cx="11081658" cy="5972629"/>
            <a:chOff x="1335314" y="718457"/>
            <a:chExt cx="11081658" cy="5972629"/>
          </a:xfrm>
        </p:grpSpPr>
        <p:sp>
          <p:nvSpPr>
            <p:cNvPr id="5" name="Freeform 4"/>
            <p:cNvSpPr/>
            <p:nvPr/>
          </p:nvSpPr>
          <p:spPr>
            <a:xfrm>
              <a:off x="1335314" y="1799771"/>
              <a:ext cx="10580915" cy="4891315"/>
            </a:xfrm>
            <a:custGeom>
              <a:avLst/>
              <a:gdLst>
                <a:gd name="connsiteX0" fmla="*/ 0 w 10580915"/>
                <a:gd name="connsiteY0" fmla="*/ 0 h 4891315"/>
                <a:gd name="connsiteX1" fmla="*/ 1712686 w 10580915"/>
                <a:gd name="connsiteY1" fmla="*/ 304800 h 4891315"/>
                <a:gd name="connsiteX2" fmla="*/ 2989943 w 10580915"/>
                <a:gd name="connsiteY2" fmla="*/ 1785258 h 4891315"/>
                <a:gd name="connsiteX3" fmla="*/ 5965372 w 10580915"/>
                <a:gd name="connsiteY3" fmla="*/ 2656115 h 4891315"/>
                <a:gd name="connsiteX4" fmla="*/ 7184572 w 10580915"/>
                <a:gd name="connsiteY4" fmla="*/ 3947886 h 4891315"/>
                <a:gd name="connsiteX5" fmla="*/ 10276115 w 10580915"/>
                <a:gd name="connsiteY5" fmla="*/ 4688115 h 4891315"/>
                <a:gd name="connsiteX6" fmla="*/ 10580915 w 10580915"/>
                <a:gd name="connsiteY6" fmla="*/ 4891315 h 489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0915" h="4891315">
                  <a:moveTo>
                    <a:pt x="0" y="0"/>
                  </a:moveTo>
                  <a:cubicBezTo>
                    <a:pt x="607181" y="3628"/>
                    <a:pt x="1214362" y="7257"/>
                    <a:pt x="1712686" y="304800"/>
                  </a:cubicBezTo>
                  <a:cubicBezTo>
                    <a:pt x="2211010" y="602343"/>
                    <a:pt x="2281162" y="1393372"/>
                    <a:pt x="2989943" y="1785258"/>
                  </a:cubicBezTo>
                  <a:cubicBezTo>
                    <a:pt x="3698724" y="2177144"/>
                    <a:pt x="5266267" y="2295677"/>
                    <a:pt x="5965372" y="2656115"/>
                  </a:cubicBezTo>
                  <a:cubicBezTo>
                    <a:pt x="6664477" y="3016553"/>
                    <a:pt x="6466115" y="3609219"/>
                    <a:pt x="7184572" y="3947886"/>
                  </a:cubicBezTo>
                  <a:cubicBezTo>
                    <a:pt x="7903029" y="4286553"/>
                    <a:pt x="9710058" y="4530877"/>
                    <a:pt x="10276115" y="4688115"/>
                  </a:cubicBezTo>
                  <a:cubicBezTo>
                    <a:pt x="10842172" y="4845353"/>
                    <a:pt x="10401906" y="4857448"/>
                    <a:pt x="10580915" y="489131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6" name="Freeform 5"/>
            <p:cNvSpPr/>
            <p:nvPr/>
          </p:nvSpPr>
          <p:spPr>
            <a:xfrm>
              <a:off x="1836057" y="718457"/>
              <a:ext cx="10580915" cy="4891315"/>
            </a:xfrm>
            <a:custGeom>
              <a:avLst/>
              <a:gdLst>
                <a:gd name="connsiteX0" fmla="*/ 0 w 10580915"/>
                <a:gd name="connsiteY0" fmla="*/ 0 h 4891315"/>
                <a:gd name="connsiteX1" fmla="*/ 1712686 w 10580915"/>
                <a:gd name="connsiteY1" fmla="*/ 304800 h 4891315"/>
                <a:gd name="connsiteX2" fmla="*/ 2989943 w 10580915"/>
                <a:gd name="connsiteY2" fmla="*/ 1785258 h 4891315"/>
                <a:gd name="connsiteX3" fmla="*/ 5965372 w 10580915"/>
                <a:gd name="connsiteY3" fmla="*/ 2656115 h 4891315"/>
                <a:gd name="connsiteX4" fmla="*/ 7184572 w 10580915"/>
                <a:gd name="connsiteY4" fmla="*/ 3947886 h 4891315"/>
                <a:gd name="connsiteX5" fmla="*/ 10276115 w 10580915"/>
                <a:gd name="connsiteY5" fmla="*/ 4688115 h 4891315"/>
                <a:gd name="connsiteX6" fmla="*/ 10580915 w 10580915"/>
                <a:gd name="connsiteY6" fmla="*/ 4891315 h 489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0915" h="4891315">
                  <a:moveTo>
                    <a:pt x="0" y="0"/>
                  </a:moveTo>
                  <a:cubicBezTo>
                    <a:pt x="607181" y="3628"/>
                    <a:pt x="1214362" y="7257"/>
                    <a:pt x="1712686" y="304800"/>
                  </a:cubicBezTo>
                  <a:cubicBezTo>
                    <a:pt x="2211010" y="602343"/>
                    <a:pt x="2281162" y="1393372"/>
                    <a:pt x="2989943" y="1785258"/>
                  </a:cubicBezTo>
                  <a:cubicBezTo>
                    <a:pt x="3698724" y="2177144"/>
                    <a:pt x="5266267" y="2295677"/>
                    <a:pt x="5965372" y="2656115"/>
                  </a:cubicBezTo>
                  <a:cubicBezTo>
                    <a:pt x="6664477" y="3016553"/>
                    <a:pt x="6466115" y="3609219"/>
                    <a:pt x="7184572" y="3947886"/>
                  </a:cubicBezTo>
                  <a:cubicBezTo>
                    <a:pt x="7903029" y="4286553"/>
                    <a:pt x="9710058" y="4530877"/>
                    <a:pt x="10276115" y="4688115"/>
                  </a:cubicBezTo>
                  <a:cubicBezTo>
                    <a:pt x="10842172" y="4845353"/>
                    <a:pt x="10401906" y="4857448"/>
                    <a:pt x="10580915" y="489131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25794" y="442690"/>
            <a:ext cx="4191502" cy="2445656"/>
            <a:chOff x="7025794" y="442690"/>
            <a:chExt cx="4191502" cy="2445656"/>
          </a:xfrm>
        </p:grpSpPr>
        <p:sp>
          <p:nvSpPr>
            <p:cNvPr id="17" name="Rectangle 16"/>
            <p:cNvSpPr/>
            <p:nvPr/>
          </p:nvSpPr>
          <p:spPr>
            <a:xfrm>
              <a:off x="7025794" y="442690"/>
              <a:ext cx="4191502" cy="2140124"/>
            </a:xfrm>
            <a:prstGeom prst="rect">
              <a:avLst/>
            </a:prstGeom>
            <a:solidFill>
              <a:srgbClr val="FFC0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321448" y="2519014"/>
              <a:ext cx="17290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MY" dirty="0" err="1" smtClean="0"/>
                <a:t>Tapak</a:t>
              </a:r>
              <a:r>
                <a:rPr lang="en-MY" dirty="0" smtClean="0"/>
                <a:t> </a:t>
              </a:r>
              <a:r>
                <a:rPr lang="en-MY" dirty="0" err="1" smtClean="0"/>
                <a:t>projek</a:t>
              </a:r>
              <a:r>
                <a:rPr lang="en-MY" dirty="0" smtClean="0"/>
                <a:t> EIA</a:t>
              </a:r>
              <a:endParaRPr lang="en-MY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48580" y="2307775"/>
            <a:ext cx="2368588" cy="2179722"/>
            <a:chOff x="148580" y="2307775"/>
            <a:chExt cx="2368588" cy="2179722"/>
          </a:xfrm>
        </p:grpSpPr>
        <p:sp>
          <p:nvSpPr>
            <p:cNvPr id="9" name="Oval 8"/>
            <p:cNvSpPr/>
            <p:nvPr/>
          </p:nvSpPr>
          <p:spPr>
            <a:xfrm>
              <a:off x="849087" y="2307775"/>
              <a:ext cx="1175658" cy="1161143"/>
            </a:xfrm>
            <a:prstGeom prst="ellipse">
              <a:avLst/>
            </a:prstGeom>
            <a:solidFill>
              <a:srgbClr val="C000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0" name="Oval 9"/>
            <p:cNvSpPr/>
            <p:nvPr/>
          </p:nvSpPr>
          <p:spPr>
            <a:xfrm rot="20767600">
              <a:off x="148580" y="2982692"/>
              <a:ext cx="587829" cy="769254"/>
            </a:xfrm>
            <a:prstGeom prst="ellipse">
              <a:avLst/>
            </a:prstGeom>
            <a:solidFill>
              <a:srgbClr val="C000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cxnSp>
          <p:nvCxnSpPr>
            <p:cNvPr id="12" name="Straight Connector 11"/>
            <p:cNvCxnSpPr>
              <a:endCxn id="10" idx="6"/>
            </p:cNvCxnSpPr>
            <p:nvPr/>
          </p:nvCxnSpPr>
          <p:spPr>
            <a:xfrm flipH="1">
              <a:off x="727835" y="3207659"/>
              <a:ext cx="302680" cy="8918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 rot="20767600">
              <a:off x="1929339" y="2997210"/>
              <a:ext cx="587829" cy="769254"/>
            </a:xfrm>
            <a:prstGeom prst="ellipse">
              <a:avLst/>
            </a:prstGeom>
            <a:solidFill>
              <a:srgbClr val="C000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777232" y="3251207"/>
              <a:ext cx="162607" cy="8918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727835" y="3841166"/>
              <a:ext cx="137948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MY" dirty="0" err="1" smtClean="0"/>
                <a:t>Loji</a:t>
              </a:r>
              <a:r>
                <a:rPr lang="en-MY" dirty="0" smtClean="0"/>
                <a:t> </a:t>
              </a:r>
              <a:r>
                <a:rPr lang="en-MY" dirty="0" err="1" smtClean="0"/>
                <a:t>rawatan</a:t>
              </a:r>
              <a:r>
                <a:rPr lang="en-MY" dirty="0" smtClean="0"/>
                <a:t> </a:t>
              </a:r>
            </a:p>
            <a:p>
              <a:pPr algn="ctr"/>
              <a:r>
                <a:rPr lang="en-MY" dirty="0" err="1" smtClean="0"/>
                <a:t>kumbahan</a:t>
              </a:r>
              <a:endParaRPr lang="en-MY" dirty="0"/>
            </a:p>
          </p:txBody>
        </p:sp>
      </p:grpSp>
      <p:sp>
        <p:nvSpPr>
          <p:cNvPr id="22" name="Freeform 21"/>
          <p:cNvSpPr/>
          <p:nvPr/>
        </p:nvSpPr>
        <p:spPr>
          <a:xfrm>
            <a:off x="6560459" y="3825718"/>
            <a:ext cx="4368800" cy="2299314"/>
          </a:xfrm>
          <a:custGeom>
            <a:avLst/>
            <a:gdLst>
              <a:gd name="connsiteX0" fmla="*/ 14515 w 4064000"/>
              <a:gd name="connsiteY0" fmla="*/ 159657 h 1930400"/>
              <a:gd name="connsiteX1" fmla="*/ 522515 w 4064000"/>
              <a:gd name="connsiteY1" fmla="*/ 0 h 1930400"/>
              <a:gd name="connsiteX2" fmla="*/ 1088572 w 4064000"/>
              <a:gd name="connsiteY2" fmla="*/ 551543 h 1930400"/>
              <a:gd name="connsiteX3" fmla="*/ 2540000 w 4064000"/>
              <a:gd name="connsiteY3" fmla="*/ 812800 h 1930400"/>
              <a:gd name="connsiteX4" fmla="*/ 2206172 w 4064000"/>
              <a:gd name="connsiteY4" fmla="*/ 1248229 h 1930400"/>
              <a:gd name="connsiteX5" fmla="*/ 3933372 w 4064000"/>
              <a:gd name="connsiteY5" fmla="*/ 1161143 h 1930400"/>
              <a:gd name="connsiteX6" fmla="*/ 4064000 w 4064000"/>
              <a:gd name="connsiteY6" fmla="*/ 1930400 h 1930400"/>
              <a:gd name="connsiteX7" fmla="*/ 3541486 w 4064000"/>
              <a:gd name="connsiteY7" fmla="*/ 1683657 h 1930400"/>
              <a:gd name="connsiteX8" fmla="*/ 2902857 w 4064000"/>
              <a:gd name="connsiteY8" fmla="*/ 1770743 h 1930400"/>
              <a:gd name="connsiteX9" fmla="*/ 2830286 w 4064000"/>
              <a:gd name="connsiteY9" fmla="*/ 1567543 h 1930400"/>
              <a:gd name="connsiteX10" fmla="*/ 1799772 w 4064000"/>
              <a:gd name="connsiteY10" fmla="*/ 1553029 h 1930400"/>
              <a:gd name="connsiteX11" fmla="*/ 1582057 w 4064000"/>
              <a:gd name="connsiteY11" fmla="*/ 1001486 h 1930400"/>
              <a:gd name="connsiteX12" fmla="*/ 1277257 w 4064000"/>
              <a:gd name="connsiteY12" fmla="*/ 1320800 h 1930400"/>
              <a:gd name="connsiteX13" fmla="*/ 856343 w 4064000"/>
              <a:gd name="connsiteY13" fmla="*/ 1161143 h 1930400"/>
              <a:gd name="connsiteX14" fmla="*/ 740229 w 4064000"/>
              <a:gd name="connsiteY14" fmla="*/ 725715 h 1930400"/>
              <a:gd name="connsiteX15" fmla="*/ 406400 w 4064000"/>
              <a:gd name="connsiteY15" fmla="*/ 870857 h 1930400"/>
              <a:gd name="connsiteX16" fmla="*/ 319315 w 4064000"/>
              <a:gd name="connsiteY16" fmla="*/ 740229 h 1930400"/>
              <a:gd name="connsiteX17" fmla="*/ 261257 w 4064000"/>
              <a:gd name="connsiteY17" fmla="*/ 464457 h 1930400"/>
              <a:gd name="connsiteX18" fmla="*/ 72572 w 4064000"/>
              <a:gd name="connsiteY18" fmla="*/ 464457 h 1930400"/>
              <a:gd name="connsiteX19" fmla="*/ 0 w 4064000"/>
              <a:gd name="connsiteY19" fmla="*/ 290286 h 1930400"/>
              <a:gd name="connsiteX20" fmla="*/ 0 w 4064000"/>
              <a:gd name="connsiteY20" fmla="*/ 290286 h 1930400"/>
              <a:gd name="connsiteX21" fmla="*/ 14515 w 4064000"/>
              <a:gd name="connsiteY21" fmla="*/ 159657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64000" h="1930400">
                <a:moveTo>
                  <a:pt x="14515" y="159657"/>
                </a:moveTo>
                <a:lnTo>
                  <a:pt x="522515" y="0"/>
                </a:lnTo>
                <a:lnTo>
                  <a:pt x="1088572" y="551543"/>
                </a:lnTo>
                <a:lnTo>
                  <a:pt x="2540000" y="812800"/>
                </a:lnTo>
                <a:lnTo>
                  <a:pt x="2206172" y="1248229"/>
                </a:lnTo>
                <a:lnTo>
                  <a:pt x="3933372" y="1161143"/>
                </a:lnTo>
                <a:lnTo>
                  <a:pt x="4064000" y="1930400"/>
                </a:lnTo>
                <a:lnTo>
                  <a:pt x="3541486" y="1683657"/>
                </a:lnTo>
                <a:lnTo>
                  <a:pt x="2902857" y="1770743"/>
                </a:lnTo>
                <a:lnTo>
                  <a:pt x="2830286" y="1567543"/>
                </a:lnTo>
                <a:lnTo>
                  <a:pt x="1799772" y="1553029"/>
                </a:lnTo>
                <a:lnTo>
                  <a:pt x="1582057" y="1001486"/>
                </a:lnTo>
                <a:lnTo>
                  <a:pt x="1277257" y="1320800"/>
                </a:lnTo>
                <a:lnTo>
                  <a:pt x="856343" y="1161143"/>
                </a:lnTo>
                <a:lnTo>
                  <a:pt x="740229" y="725715"/>
                </a:lnTo>
                <a:lnTo>
                  <a:pt x="406400" y="870857"/>
                </a:lnTo>
                <a:lnTo>
                  <a:pt x="319315" y="740229"/>
                </a:lnTo>
                <a:lnTo>
                  <a:pt x="261257" y="464457"/>
                </a:lnTo>
                <a:lnTo>
                  <a:pt x="72572" y="464457"/>
                </a:lnTo>
                <a:lnTo>
                  <a:pt x="0" y="290286"/>
                </a:lnTo>
                <a:lnTo>
                  <a:pt x="0" y="290286"/>
                </a:lnTo>
                <a:lnTo>
                  <a:pt x="14515" y="159657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9" name="Rounded Rectangle 28"/>
          <p:cNvSpPr/>
          <p:nvPr/>
        </p:nvSpPr>
        <p:spPr>
          <a:xfrm>
            <a:off x="3820132" y="2888346"/>
            <a:ext cx="1963271" cy="4638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Persampelan</a:t>
            </a:r>
            <a:r>
              <a:rPr lang="en-MY" dirty="0" smtClean="0"/>
              <a:t> </a:t>
            </a:r>
          </a:p>
          <a:p>
            <a:pPr algn="ctr"/>
            <a:r>
              <a:rPr lang="en-MY" dirty="0" smtClean="0"/>
              <a:t>Zone B</a:t>
            </a:r>
            <a:endParaRPr lang="en-MY" dirty="0"/>
          </a:p>
        </p:txBody>
      </p:sp>
      <p:sp>
        <p:nvSpPr>
          <p:cNvPr id="31" name="Rounded Rectangle 30"/>
          <p:cNvSpPr/>
          <p:nvPr/>
        </p:nvSpPr>
        <p:spPr>
          <a:xfrm>
            <a:off x="742162" y="931659"/>
            <a:ext cx="1963271" cy="4638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Persampelan</a:t>
            </a:r>
            <a:r>
              <a:rPr lang="en-MY" dirty="0" smtClean="0"/>
              <a:t>  zone A</a:t>
            </a:r>
            <a:endParaRPr lang="en-MY" dirty="0"/>
          </a:p>
        </p:txBody>
      </p:sp>
      <p:sp>
        <p:nvSpPr>
          <p:cNvPr id="32" name="Rounded Rectangle 31"/>
          <p:cNvSpPr/>
          <p:nvPr/>
        </p:nvSpPr>
        <p:spPr>
          <a:xfrm>
            <a:off x="7358177" y="4700172"/>
            <a:ext cx="1963271" cy="4638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Persampelan</a:t>
            </a:r>
            <a:endParaRPr lang="en-MY" dirty="0" smtClean="0"/>
          </a:p>
          <a:p>
            <a:pPr algn="ctr"/>
            <a:r>
              <a:rPr lang="en-MY" dirty="0" smtClean="0"/>
              <a:t>Zone C</a:t>
            </a:r>
            <a:endParaRPr lang="en-MY" dirty="0"/>
          </a:p>
        </p:txBody>
      </p:sp>
      <p:sp>
        <p:nvSpPr>
          <p:cNvPr id="33" name="Rounded Rectangle 32"/>
          <p:cNvSpPr/>
          <p:nvPr/>
        </p:nvSpPr>
        <p:spPr>
          <a:xfrm>
            <a:off x="10929259" y="5574446"/>
            <a:ext cx="1963271" cy="4638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Persampelan</a:t>
            </a:r>
            <a:endParaRPr lang="en-MY" dirty="0" smtClean="0"/>
          </a:p>
          <a:p>
            <a:pPr algn="ctr"/>
            <a:r>
              <a:rPr lang="en-MY" dirty="0" smtClean="0"/>
              <a:t>Zone D</a:t>
            </a:r>
            <a:endParaRPr lang="en-MY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297214" y="4595070"/>
            <a:ext cx="5150483" cy="2226893"/>
          </a:xfrm>
          <a:prstGeom prst="lin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128203" y="3182656"/>
            <a:ext cx="4534882" cy="1946669"/>
          </a:xfrm>
          <a:prstGeom prst="lin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4443560" y="5574446"/>
            <a:ext cx="2932386" cy="840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Penyiasatan</a:t>
            </a:r>
            <a:r>
              <a:rPr lang="en-MY" dirty="0" smtClean="0"/>
              <a:t> </a:t>
            </a:r>
            <a:r>
              <a:rPr lang="en-MY" dirty="0" err="1" smtClean="0"/>
              <a:t>fizikal</a:t>
            </a:r>
            <a:endParaRPr lang="en-MY" dirty="0"/>
          </a:p>
        </p:txBody>
      </p:sp>
      <p:sp>
        <p:nvSpPr>
          <p:cNvPr id="34" name="Oval 33"/>
          <p:cNvSpPr/>
          <p:nvPr/>
        </p:nvSpPr>
        <p:spPr>
          <a:xfrm>
            <a:off x="8926473" y="3318642"/>
            <a:ext cx="2932386" cy="840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Penyiasatan</a:t>
            </a:r>
            <a:r>
              <a:rPr lang="en-MY" dirty="0" smtClean="0"/>
              <a:t> </a:t>
            </a:r>
            <a:r>
              <a:rPr lang="en-MY" dirty="0" err="1" smtClean="0"/>
              <a:t>fizikal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24689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tyre fingerprint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7" t="6607" r="18518"/>
          <a:stretch/>
        </p:blipFill>
        <p:spPr bwMode="auto">
          <a:xfrm>
            <a:off x="1137743" y="504497"/>
            <a:ext cx="4364423" cy="263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742" y="3499945"/>
            <a:ext cx="4364423" cy="30112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869" y="603688"/>
            <a:ext cx="3810000" cy="2533650"/>
          </a:xfrm>
          <a:prstGeom prst="rect">
            <a:avLst/>
          </a:prstGeom>
        </p:spPr>
      </p:pic>
      <p:cxnSp>
        <p:nvCxnSpPr>
          <p:cNvPr id="7" name="Elbow Connector 6"/>
          <p:cNvCxnSpPr>
            <a:stCxn id="4" idx="3"/>
            <a:endCxn id="10" idx="1"/>
          </p:cNvCxnSpPr>
          <p:nvPr/>
        </p:nvCxnSpPr>
        <p:spPr>
          <a:xfrm flipV="1">
            <a:off x="5502165" y="4621948"/>
            <a:ext cx="2017987" cy="383604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9862" t="19730" r="58966" b="10578"/>
          <a:stretch/>
        </p:blipFill>
        <p:spPr>
          <a:xfrm>
            <a:off x="7520152" y="3739078"/>
            <a:ext cx="614855" cy="1765739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5502165" y="1024759"/>
            <a:ext cx="2632842" cy="157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8926473" y="3318642"/>
            <a:ext cx="2932386" cy="840873"/>
          </a:xfrm>
          <a:prstGeom prst="ellipse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Penyiasatan</a:t>
            </a:r>
            <a:r>
              <a:rPr lang="en-MY" dirty="0" smtClean="0"/>
              <a:t> </a:t>
            </a:r>
            <a:r>
              <a:rPr lang="en-MY" dirty="0" err="1" smtClean="0"/>
              <a:t>fizikal</a:t>
            </a:r>
            <a:endParaRPr lang="en-MY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9348952" y="1923393"/>
            <a:ext cx="63062" cy="35814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8430378" y="5686121"/>
            <a:ext cx="1963271" cy="82503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Persampelan</a:t>
            </a:r>
            <a:r>
              <a:rPr lang="en-MY" dirty="0" smtClean="0"/>
              <a:t> </a:t>
            </a:r>
          </a:p>
          <a:p>
            <a:pPr algn="ctr"/>
            <a:r>
              <a:rPr lang="en-MY" dirty="0" smtClean="0"/>
              <a:t>Dari </a:t>
            </a:r>
            <a:r>
              <a:rPr lang="en-MY" dirty="0" err="1" smtClean="0"/>
              <a:t>tangki</a:t>
            </a:r>
            <a:r>
              <a:rPr lang="en-MY" dirty="0" smtClean="0"/>
              <a:t> </a:t>
            </a:r>
            <a:r>
              <a:rPr lang="en-MY" dirty="0" err="1" smtClean="0"/>
              <a:t>lori</a:t>
            </a:r>
            <a:r>
              <a:rPr lang="en-MY" dirty="0" smtClean="0"/>
              <a:t> yang </a:t>
            </a:r>
            <a:r>
              <a:rPr lang="en-MY" dirty="0" err="1" smtClean="0"/>
              <a:t>disyaki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73285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48344" y="442690"/>
            <a:ext cx="11081658" cy="5972629"/>
            <a:chOff x="1335314" y="718457"/>
            <a:chExt cx="11081658" cy="5972629"/>
          </a:xfrm>
        </p:grpSpPr>
        <p:sp>
          <p:nvSpPr>
            <p:cNvPr id="5" name="Freeform 4"/>
            <p:cNvSpPr/>
            <p:nvPr/>
          </p:nvSpPr>
          <p:spPr>
            <a:xfrm>
              <a:off x="1335314" y="1799771"/>
              <a:ext cx="10580915" cy="4891315"/>
            </a:xfrm>
            <a:custGeom>
              <a:avLst/>
              <a:gdLst>
                <a:gd name="connsiteX0" fmla="*/ 0 w 10580915"/>
                <a:gd name="connsiteY0" fmla="*/ 0 h 4891315"/>
                <a:gd name="connsiteX1" fmla="*/ 1712686 w 10580915"/>
                <a:gd name="connsiteY1" fmla="*/ 304800 h 4891315"/>
                <a:gd name="connsiteX2" fmla="*/ 2989943 w 10580915"/>
                <a:gd name="connsiteY2" fmla="*/ 1785258 h 4891315"/>
                <a:gd name="connsiteX3" fmla="*/ 5965372 w 10580915"/>
                <a:gd name="connsiteY3" fmla="*/ 2656115 h 4891315"/>
                <a:gd name="connsiteX4" fmla="*/ 7184572 w 10580915"/>
                <a:gd name="connsiteY4" fmla="*/ 3947886 h 4891315"/>
                <a:gd name="connsiteX5" fmla="*/ 10276115 w 10580915"/>
                <a:gd name="connsiteY5" fmla="*/ 4688115 h 4891315"/>
                <a:gd name="connsiteX6" fmla="*/ 10580915 w 10580915"/>
                <a:gd name="connsiteY6" fmla="*/ 4891315 h 489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0915" h="4891315">
                  <a:moveTo>
                    <a:pt x="0" y="0"/>
                  </a:moveTo>
                  <a:cubicBezTo>
                    <a:pt x="607181" y="3628"/>
                    <a:pt x="1214362" y="7257"/>
                    <a:pt x="1712686" y="304800"/>
                  </a:cubicBezTo>
                  <a:cubicBezTo>
                    <a:pt x="2211010" y="602343"/>
                    <a:pt x="2281162" y="1393372"/>
                    <a:pt x="2989943" y="1785258"/>
                  </a:cubicBezTo>
                  <a:cubicBezTo>
                    <a:pt x="3698724" y="2177144"/>
                    <a:pt x="5266267" y="2295677"/>
                    <a:pt x="5965372" y="2656115"/>
                  </a:cubicBezTo>
                  <a:cubicBezTo>
                    <a:pt x="6664477" y="3016553"/>
                    <a:pt x="6466115" y="3609219"/>
                    <a:pt x="7184572" y="3947886"/>
                  </a:cubicBezTo>
                  <a:cubicBezTo>
                    <a:pt x="7903029" y="4286553"/>
                    <a:pt x="9710058" y="4530877"/>
                    <a:pt x="10276115" y="4688115"/>
                  </a:cubicBezTo>
                  <a:cubicBezTo>
                    <a:pt x="10842172" y="4845353"/>
                    <a:pt x="10401906" y="4857448"/>
                    <a:pt x="10580915" y="489131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6" name="Freeform 5"/>
            <p:cNvSpPr/>
            <p:nvPr/>
          </p:nvSpPr>
          <p:spPr>
            <a:xfrm>
              <a:off x="1836057" y="718457"/>
              <a:ext cx="10580915" cy="4891315"/>
            </a:xfrm>
            <a:custGeom>
              <a:avLst/>
              <a:gdLst>
                <a:gd name="connsiteX0" fmla="*/ 0 w 10580915"/>
                <a:gd name="connsiteY0" fmla="*/ 0 h 4891315"/>
                <a:gd name="connsiteX1" fmla="*/ 1712686 w 10580915"/>
                <a:gd name="connsiteY1" fmla="*/ 304800 h 4891315"/>
                <a:gd name="connsiteX2" fmla="*/ 2989943 w 10580915"/>
                <a:gd name="connsiteY2" fmla="*/ 1785258 h 4891315"/>
                <a:gd name="connsiteX3" fmla="*/ 5965372 w 10580915"/>
                <a:gd name="connsiteY3" fmla="*/ 2656115 h 4891315"/>
                <a:gd name="connsiteX4" fmla="*/ 7184572 w 10580915"/>
                <a:gd name="connsiteY4" fmla="*/ 3947886 h 4891315"/>
                <a:gd name="connsiteX5" fmla="*/ 10276115 w 10580915"/>
                <a:gd name="connsiteY5" fmla="*/ 4688115 h 4891315"/>
                <a:gd name="connsiteX6" fmla="*/ 10580915 w 10580915"/>
                <a:gd name="connsiteY6" fmla="*/ 4891315 h 489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0915" h="4891315">
                  <a:moveTo>
                    <a:pt x="0" y="0"/>
                  </a:moveTo>
                  <a:cubicBezTo>
                    <a:pt x="607181" y="3628"/>
                    <a:pt x="1214362" y="7257"/>
                    <a:pt x="1712686" y="304800"/>
                  </a:cubicBezTo>
                  <a:cubicBezTo>
                    <a:pt x="2211010" y="602343"/>
                    <a:pt x="2281162" y="1393372"/>
                    <a:pt x="2989943" y="1785258"/>
                  </a:cubicBezTo>
                  <a:cubicBezTo>
                    <a:pt x="3698724" y="2177144"/>
                    <a:pt x="5266267" y="2295677"/>
                    <a:pt x="5965372" y="2656115"/>
                  </a:cubicBezTo>
                  <a:cubicBezTo>
                    <a:pt x="6664477" y="3016553"/>
                    <a:pt x="6466115" y="3609219"/>
                    <a:pt x="7184572" y="3947886"/>
                  </a:cubicBezTo>
                  <a:cubicBezTo>
                    <a:pt x="7903029" y="4286553"/>
                    <a:pt x="9710058" y="4530877"/>
                    <a:pt x="10276115" y="4688115"/>
                  </a:cubicBezTo>
                  <a:cubicBezTo>
                    <a:pt x="10842172" y="4845353"/>
                    <a:pt x="10401906" y="4857448"/>
                    <a:pt x="10580915" y="489131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25794" y="442690"/>
            <a:ext cx="4191502" cy="2445656"/>
            <a:chOff x="7025794" y="442690"/>
            <a:chExt cx="4191502" cy="2445656"/>
          </a:xfrm>
        </p:grpSpPr>
        <p:sp>
          <p:nvSpPr>
            <p:cNvPr id="17" name="Rectangle 16"/>
            <p:cNvSpPr/>
            <p:nvPr/>
          </p:nvSpPr>
          <p:spPr>
            <a:xfrm>
              <a:off x="7025794" y="442690"/>
              <a:ext cx="4191502" cy="2140124"/>
            </a:xfrm>
            <a:prstGeom prst="rect">
              <a:avLst/>
            </a:prstGeom>
            <a:solidFill>
              <a:srgbClr val="FFC0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321448" y="2519014"/>
              <a:ext cx="17290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MY" dirty="0" err="1" smtClean="0"/>
                <a:t>Tapak</a:t>
              </a:r>
              <a:r>
                <a:rPr lang="en-MY" dirty="0" smtClean="0"/>
                <a:t> </a:t>
              </a:r>
              <a:r>
                <a:rPr lang="en-MY" dirty="0" err="1" smtClean="0"/>
                <a:t>projek</a:t>
              </a:r>
              <a:r>
                <a:rPr lang="en-MY" dirty="0" smtClean="0"/>
                <a:t> EIA</a:t>
              </a:r>
              <a:endParaRPr lang="en-MY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48580" y="2307775"/>
            <a:ext cx="2368588" cy="2179722"/>
            <a:chOff x="148580" y="2307775"/>
            <a:chExt cx="2368588" cy="2179722"/>
          </a:xfrm>
        </p:grpSpPr>
        <p:sp>
          <p:nvSpPr>
            <p:cNvPr id="9" name="Oval 8"/>
            <p:cNvSpPr/>
            <p:nvPr/>
          </p:nvSpPr>
          <p:spPr>
            <a:xfrm>
              <a:off x="849087" y="2307775"/>
              <a:ext cx="1175658" cy="1161143"/>
            </a:xfrm>
            <a:prstGeom prst="ellipse">
              <a:avLst/>
            </a:prstGeom>
            <a:solidFill>
              <a:srgbClr val="C000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0" name="Oval 9"/>
            <p:cNvSpPr/>
            <p:nvPr/>
          </p:nvSpPr>
          <p:spPr>
            <a:xfrm rot="20767600">
              <a:off x="148580" y="2982692"/>
              <a:ext cx="587829" cy="769254"/>
            </a:xfrm>
            <a:prstGeom prst="ellipse">
              <a:avLst/>
            </a:prstGeom>
            <a:solidFill>
              <a:srgbClr val="C000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cxnSp>
          <p:nvCxnSpPr>
            <p:cNvPr id="12" name="Straight Connector 11"/>
            <p:cNvCxnSpPr>
              <a:endCxn id="10" idx="6"/>
            </p:cNvCxnSpPr>
            <p:nvPr/>
          </p:nvCxnSpPr>
          <p:spPr>
            <a:xfrm flipH="1">
              <a:off x="727835" y="3207659"/>
              <a:ext cx="302680" cy="8918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 rot="20767600">
              <a:off x="1929339" y="2997210"/>
              <a:ext cx="587829" cy="769254"/>
            </a:xfrm>
            <a:prstGeom prst="ellipse">
              <a:avLst/>
            </a:prstGeom>
            <a:solidFill>
              <a:srgbClr val="C000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777232" y="3251207"/>
              <a:ext cx="162607" cy="8918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727835" y="3841166"/>
              <a:ext cx="137948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MY" dirty="0" err="1" smtClean="0"/>
                <a:t>Loji</a:t>
              </a:r>
              <a:r>
                <a:rPr lang="en-MY" dirty="0" smtClean="0"/>
                <a:t> </a:t>
              </a:r>
              <a:r>
                <a:rPr lang="en-MY" dirty="0" err="1" smtClean="0"/>
                <a:t>rawatan</a:t>
              </a:r>
              <a:r>
                <a:rPr lang="en-MY" dirty="0" smtClean="0"/>
                <a:t> </a:t>
              </a:r>
            </a:p>
            <a:p>
              <a:pPr algn="ctr"/>
              <a:r>
                <a:rPr lang="en-MY" dirty="0" err="1" smtClean="0"/>
                <a:t>kumbahan</a:t>
              </a:r>
              <a:endParaRPr lang="en-MY" dirty="0"/>
            </a:p>
          </p:txBody>
        </p:sp>
      </p:grpSp>
      <p:sp>
        <p:nvSpPr>
          <p:cNvPr id="22" name="Freeform 21"/>
          <p:cNvSpPr/>
          <p:nvPr/>
        </p:nvSpPr>
        <p:spPr>
          <a:xfrm>
            <a:off x="6560459" y="3825718"/>
            <a:ext cx="4368800" cy="2299314"/>
          </a:xfrm>
          <a:custGeom>
            <a:avLst/>
            <a:gdLst>
              <a:gd name="connsiteX0" fmla="*/ 14515 w 4064000"/>
              <a:gd name="connsiteY0" fmla="*/ 159657 h 1930400"/>
              <a:gd name="connsiteX1" fmla="*/ 522515 w 4064000"/>
              <a:gd name="connsiteY1" fmla="*/ 0 h 1930400"/>
              <a:gd name="connsiteX2" fmla="*/ 1088572 w 4064000"/>
              <a:gd name="connsiteY2" fmla="*/ 551543 h 1930400"/>
              <a:gd name="connsiteX3" fmla="*/ 2540000 w 4064000"/>
              <a:gd name="connsiteY3" fmla="*/ 812800 h 1930400"/>
              <a:gd name="connsiteX4" fmla="*/ 2206172 w 4064000"/>
              <a:gd name="connsiteY4" fmla="*/ 1248229 h 1930400"/>
              <a:gd name="connsiteX5" fmla="*/ 3933372 w 4064000"/>
              <a:gd name="connsiteY5" fmla="*/ 1161143 h 1930400"/>
              <a:gd name="connsiteX6" fmla="*/ 4064000 w 4064000"/>
              <a:gd name="connsiteY6" fmla="*/ 1930400 h 1930400"/>
              <a:gd name="connsiteX7" fmla="*/ 3541486 w 4064000"/>
              <a:gd name="connsiteY7" fmla="*/ 1683657 h 1930400"/>
              <a:gd name="connsiteX8" fmla="*/ 2902857 w 4064000"/>
              <a:gd name="connsiteY8" fmla="*/ 1770743 h 1930400"/>
              <a:gd name="connsiteX9" fmla="*/ 2830286 w 4064000"/>
              <a:gd name="connsiteY9" fmla="*/ 1567543 h 1930400"/>
              <a:gd name="connsiteX10" fmla="*/ 1799772 w 4064000"/>
              <a:gd name="connsiteY10" fmla="*/ 1553029 h 1930400"/>
              <a:gd name="connsiteX11" fmla="*/ 1582057 w 4064000"/>
              <a:gd name="connsiteY11" fmla="*/ 1001486 h 1930400"/>
              <a:gd name="connsiteX12" fmla="*/ 1277257 w 4064000"/>
              <a:gd name="connsiteY12" fmla="*/ 1320800 h 1930400"/>
              <a:gd name="connsiteX13" fmla="*/ 856343 w 4064000"/>
              <a:gd name="connsiteY13" fmla="*/ 1161143 h 1930400"/>
              <a:gd name="connsiteX14" fmla="*/ 740229 w 4064000"/>
              <a:gd name="connsiteY14" fmla="*/ 725715 h 1930400"/>
              <a:gd name="connsiteX15" fmla="*/ 406400 w 4064000"/>
              <a:gd name="connsiteY15" fmla="*/ 870857 h 1930400"/>
              <a:gd name="connsiteX16" fmla="*/ 319315 w 4064000"/>
              <a:gd name="connsiteY16" fmla="*/ 740229 h 1930400"/>
              <a:gd name="connsiteX17" fmla="*/ 261257 w 4064000"/>
              <a:gd name="connsiteY17" fmla="*/ 464457 h 1930400"/>
              <a:gd name="connsiteX18" fmla="*/ 72572 w 4064000"/>
              <a:gd name="connsiteY18" fmla="*/ 464457 h 1930400"/>
              <a:gd name="connsiteX19" fmla="*/ 0 w 4064000"/>
              <a:gd name="connsiteY19" fmla="*/ 290286 h 1930400"/>
              <a:gd name="connsiteX20" fmla="*/ 0 w 4064000"/>
              <a:gd name="connsiteY20" fmla="*/ 290286 h 1930400"/>
              <a:gd name="connsiteX21" fmla="*/ 14515 w 4064000"/>
              <a:gd name="connsiteY21" fmla="*/ 159657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64000" h="1930400">
                <a:moveTo>
                  <a:pt x="14515" y="159657"/>
                </a:moveTo>
                <a:lnTo>
                  <a:pt x="522515" y="0"/>
                </a:lnTo>
                <a:lnTo>
                  <a:pt x="1088572" y="551543"/>
                </a:lnTo>
                <a:lnTo>
                  <a:pt x="2540000" y="812800"/>
                </a:lnTo>
                <a:lnTo>
                  <a:pt x="2206172" y="1248229"/>
                </a:lnTo>
                <a:lnTo>
                  <a:pt x="3933372" y="1161143"/>
                </a:lnTo>
                <a:lnTo>
                  <a:pt x="4064000" y="1930400"/>
                </a:lnTo>
                <a:lnTo>
                  <a:pt x="3541486" y="1683657"/>
                </a:lnTo>
                <a:lnTo>
                  <a:pt x="2902857" y="1770743"/>
                </a:lnTo>
                <a:lnTo>
                  <a:pt x="2830286" y="1567543"/>
                </a:lnTo>
                <a:lnTo>
                  <a:pt x="1799772" y="1553029"/>
                </a:lnTo>
                <a:lnTo>
                  <a:pt x="1582057" y="1001486"/>
                </a:lnTo>
                <a:lnTo>
                  <a:pt x="1277257" y="1320800"/>
                </a:lnTo>
                <a:lnTo>
                  <a:pt x="856343" y="1161143"/>
                </a:lnTo>
                <a:lnTo>
                  <a:pt x="740229" y="725715"/>
                </a:lnTo>
                <a:lnTo>
                  <a:pt x="406400" y="870857"/>
                </a:lnTo>
                <a:lnTo>
                  <a:pt x="319315" y="740229"/>
                </a:lnTo>
                <a:lnTo>
                  <a:pt x="261257" y="464457"/>
                </a:lnTo>
                <a:lnTo>
                  <a:pt x="72572" y="464457"/>
                </a:lnTo>
                <a:lnTo>
                  <a:pt x="0" y="290286"/>
                </a:lnTo>
                <a:lnTo>
                  <a:pt x="0" y="290286"/>
                </a:lnTo>
                <a:lnTo>
                  <a:pt x="14515" y="159657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9" name="Rounded Rectangle 28"/>
          <p:cNvSpPr/>
          <p:nvPr/>
        </p:nvSpPr>
        <p:spPr>
          <a:xfrm>
            <a:off x="3820132" y="2888346"/>
            <a:ext cx="1963271" cy="4638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Persampelan</a:t>
            </a:r>
            <a:r>
              <a:rPr lang="en-MY" dirty="0" smtClean="0"/>
              <a:t> </a:t>
            </a:r>
          </a:p>
          <a:p>
            <a:pPr algn="ctr"/>
            <a:r>
              <a:rPr lang="en-MY" dirty="0" smtClean="0"/>
              <a:t>Zone B</a:t>
            </a:r>
            <a:endParaRPr lang="en-MY" dirty="0"/>
          </a:p>
        </p:txBody>
      </p:sp>
      <p:sp>
        <p:nvSpPr>
          <p:cNvPr id="31" name="Rounded Rectangle 30"/>
          <p:cNvSpPr/>
          <p:nvPr/>
        </p:nvSpPr>
        <p:spPr>
          <a:xfrm>
            <a:off x="742162" y="931659"/>
            <a:ext cx="1963271" cy="4638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Persampelan</a:t>
            </a:r>
            <a:r>
              <a:rPr lang="en-MY" dirty="0" smtClean="0"/>
              <a:t>  zone A</a:t>
            </a:r>
            <a:endParaRPr lang="en-MY" dirty="0"/>
          </a:p>
        </p:txBody>
      </p:sp>
      <p:sp>
        <p:nvSpPr>
          <p:cNvPr id="32" name="Rounded Rectangle 31"/>
          <p:cNvSpPr/>
          <p:nvPr/>
        </p:nvSpPr>
        <p:spPr>
          <a:xfrm>
            <a:off x="7358177" y="4700172"/>
            <a:ext cx="1963271" cy="4638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Persampelan</a:t>
            </a:r>
            <a:endParaRPr lang="en-MY" dirty="0" smtClean="0"/>
          </a:p>
          <a:p>
            <a:pPr algn="ctr"/>
            <a:r>
              <a:rPr lang="en-MY" dirty="0" smtClean="0"/>
              <a:t>Zone C</a:t>
            </a:r>
            <a:endParaRPr lang="en-MY" dirty="0"/>
          </a:p>
        </p:txBody>
      </p:sp>
      <p:sp>
        <p:nvSpPr>
          <p:cNvPr id="33" name="Rounded Rectangle 32"/>
          <p:cNvSpPr/>
          <p:nvPr/>
        </p:nvSpPr>
        <p:spPr>
          <a:xfrm>
            <a:off x="10929259" y="5574446"/>
            <a:ext cx="1963271" cy="4638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Persampelan</a:t>
            </a:r>
            <a:endParaRPr lang="en-MY" dirty="0" smtClean="0"/>
          </a:p>
          <a:p>
            <a:pPr algn="ctr"/>
            <a:r>
              <a:rPr lang="en-MY" dirty="0" smtClean="0"/>
              <a:t>Zone D</a:t>
            </a:r>
            <a:endParaRPr lang="en-MY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297214" y="4595070"/>
            <a:ext cx="5150483" cy="2226893"/>
          </a:xfrm>
          <a:prstGeom prst="lin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128203" y="3182656"/>
            <a:ext cx="4534882" cy="1946669"/>
          </a:xfrm>
          <a:prstGeom prst="lin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8926473" y="3318642"/>
            <a:ext cx="2932386" cy="840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Penyiasatan</a:t>
            </a:r>
            <a:r>
              <a:rPr lang="en-MY" dirty="0" smtClean="0"/>
              <a:t> </a:t>
            </a:r>
            <a:r>
              <a:rPr lang="en-MY" dirty="0" err="1" smtClean="0"/>
              <a:t>fizikal</a:t>
            </a:r>
            <a:endParaRPr lang="en-MY" dirty="0"/>
          </a:p>
        </p:txBody>
      </p:sp>
      <p:cxnSp>
        <p:nvCxnSpPr>
          <p:cNvPr id="3" name="Elbow Connector 2"/>
          <p:cNvCxnSpPr/>
          <p:nvPr/>
        </p:nvCxnSpPr>
        <p:spPr>
          <a:xfrm rot="10800000">
            <a:off x="2349067" y="4127984"/>
            <a:ext cx="5580993" cy="1878751"/>
          </a:xfrm>
          <a:prstGeom prst="bentConnector3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/>
          <p:nvPr/>
        </p:nvCxnSpPr>
        <p:spPr>
          <a:xfrm rot="10800000">
            <a:off x="2060026" y="4327683"/>
            <a:ext cx="5743906" cy="1962758"/>
          </a:xfrm>
          <a:prstGeom prst="bentConnector3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882" y="5817895"/>
            <a:ext cx="823602" cy="54769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632" y="3751569"/>
            <a:ext cx="823602" cy="54769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5970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65125"/>
            <a:ext cx="3585030" cy="13255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r"/>
            <a:r>
              <a:rPr lang="en-MY" dirty="0" err="1" smtClean="0"/>
              <a:t>Rekabentuk</a:t>
            </a:r>
            <a:r>
              <a:rPr lang="en-MY" dirty="0" smtClean="0"/>
              <a:t> </a:t>
            </a:r>
            <a:r>
              <a:rPr lang="en-MY" dirty="0" err="1" smtClean="0"/>
              <a:t>penyiasatan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7857" y="2086883"/>
            <a:ext cx="2340429" cy="116431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MY" sz="2000" dirty="0" err="1" smtClean="0"/>
              <a:t>Kajian</a:t>
            </a:r>
            <a:r>
              <a:rPr lang="en-MY" sz="2000" dirty="0" smtClean="0"/>
              <a:t> </a:t>
            </a:r>
            <a:r>
              <a:rPr lang="en-MY" sz="2000" dirty="0" err="1" smtClean="0"/>
              <a:t>Literatur</a:t>
            </a:r>
            <a:endParaRPr lang="en-MY" sz="2000" dirty="0" smtClean="0"/>
          </a:p>
          <a:p>
            <a:pPr marL="0" indent="0" algn="ctr">
              <a:buNone/>
            </a:pPr>
            <a:r>
              <a:rPr lang="en-MY" sz="2000" dirty="0" smtClean="0"/>
              <a:t>Dan </a:t>
            </a:r>
            <a:r>
              <a:rPr lang="en-MY" sz="2000" dirty="0" err="1" smtClean="0"/>
              <a:t>Maklumat</a:t>
            </a:r>
            <a:r>
              <a:rPr lang="en-MY" sz="2000" dirty="0" smtClean="0"/>
              <a:t> </a:t>
            </a:r>
            <a:r>
              <a:rPr lang="en-MY" sz="2000" dirty="0" err="1" smtClean="0"/>
              <a:t>latar</a:t>
            </a:r>
            <a:r>
              <a:rPr lang="en-MY" sz="2000" dirty="0" smtClean="0"/>
              <a:t> </a:t>
            </a:r>
            <a:r>
              <a:rPr lang="en-MY" sz="2000" dirty="0" err="1" smtClean="0"/>
              <a:t>belakang</a:t>
            </a:r>
            <a:r>
              <a:rPr lang="en-MY" sz="2000" dirty="0" smtClean="0"/>
              <a:t> </a:t>
            </a:r>
            <a:r>
              <a:rPr lang="en-MY" sz="2000" dirty="0" err="1" smtClean="0"/>
              <a:t>kes</a:t>
            </a:r>
            <a:endParaRPr lang="en-MY" sz="2000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905830" y="2086880"/>
            <a:ext cx="2340429" cy="116432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MY" sz="2000" dirty="0" err="1" smtClean="0"/>
              <a:t>Persampelan</a:t>
            </a:r>
            <a:r>
              <a:rPr lang="en-MY" sz="2000" dirty="0" smtClean="0"/>
              <a:t> </a:t>
            </a:r>
            <a:endParaRPr lang="en-MY" sz="2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436427" y="2086880"/>
            <a:ext cx="3044372" cy="116432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MY" sz="2000" dirty="0" err="1" smtClean="0"/>
              <a:t>Penganalisaan</a:t>
            </a:r>
            <a:r>
              <a:rPr lang="en-MY" sz="2000" dirty="0" smtClean="0"/>
              <a:t> </a:t>
            </a:r>
            <a:r>
              <a:rPr lang="en-MY" sz="2000" dirty="0" err="1" smtClean="0"/>
              <a:t>Makmal</a:t>
            </a:r>
            <a:r>
              <a:rPr lang="en-MY" sz="2000" dirty="0" smtClean="0"/>
              <a:t> </a:t>
            </a:r>
            <a:endParaRPr lang="en-MY" sz="2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97857" y="4938940"/>
            <a:ext cx="2340429" cy="11643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MY" sz="2000" dirty="0" err="1" smtClean="0"/>
              <a:t>Persediaan</a:t>
            </a:r>
            <a:r>
              <a:rPr lang="en-MY" sz="2000" dirty="0" smtClean="0"/>
              <a:t> </a:t>
            </a:r>
            <a:r>
              <a:rPr lang="en-MY" sz="2000" dirty="0" err="1" smtClean="0"/>
              <a:t>Peralatan</a:t>
            </a:r>
            <a:r>
              <a:rPr lang="en-MY" sz="2000" dirty="0" smtClean="0"/>
              <a:t> </a:t>
            </a:r>
            <a:endParaRPr lang="en-MY" sz="2000" dirty="0"/>
          </a:p>
        </p:txBody>
      </p:sp>
      <p:sp>
        <p:nvSpPr>
          <p:cNvPr id="8" name="Oval 7"/>
          <p:cNvSpPr/>
          <p:nvPr/>
        </p:nvSpPr>
        <p:spPr>
          <a:xfrm>
            <a:off x="612641" y="759893"/>
            <a:ext cx="515845" cy="536025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smtClean="0"/>
              <a:t>4</a:t>
            </a:r>
            <a:endParaRPr lang="en-MY" dirty="0"/>
          </a:p>
        </p:txBody>
      </p:sp>
      <p:sp>
        <p:nvSpPr>
          <p:cNvPr id="9" name="Rectangle 8"/>
          <p:cNvSpPr/>
          <p:nvPr/>
        </p:nvSpPr>
        <p:spPr>
          <a:xfrm>
            <a:off x="8303108" y="1805440"/>
            <a:ext cx="3300311" cy="1727200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6875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65125"/>
            <a:ext cx="3585030" cy="13255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r"/>
            <a:r>
              <a:rPr lang="en-MY" dirty="0" err="1" smtClean="0"/>
              <a:t>Rekabentuk</a:t>
            </a:r>
            <a:r>
              <a:rPr lang="en-MY" dirty="0" smtClean="0"/>
              <a:t> </a:t>
            </a:r>
            <a:r>
              <a:rPr lang="en-MY" dirty="0" err="1" smtClean="0"/>
              <a:t>penyiasatan</a:t>
            </a:r>
            <a:endParaRPr lang="en-MY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436427" y="2086880"/>
            <a:ext cx="3044372" cy="116432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MY" sz="2000" dirty="0" err="1" smtClean="0"/>
              <a:t>Penganalisaan</a:t>
            </a:r>
            <a:r>
              <a:rPr lang="en-MY" sz="2000" dirty="0" smtClean="0"/>
              <a:t> </a:t>
            </a:r>
            <a:r>
              <a:rPr lang="en-MY" sz="2000" dirty="0" err="1" smtClean="0"/>
              <a:t>Makmal</a:t>
            </a:r>
            <a:r>
              <a:rPr lang="en-MY" sz="2000" dirty="0" smtClean="0"/>
              <a:t> </a:t>
            </a:r>
            <a:endParaRPr lang="en-MY" sz="2000" dirty="0"/>
          </a:p>
        </p:txBody>
      </p:sp>
      <p:sp>
        <p:nvSpPr>
          <p:cNvPr id="8" name="Oval 7"/>
          <p:cNvSpPr/>
          <p:nvPr/>
        </p:nvSpPr>
        <p:spPr>
          <a:xfrm>
            <a:off x="612641" y="759893"/>
            <a:ext cx="515845" cy="536025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smtClean="0"/>
              <a:t>4</a:t>
            </a:r>
            <a:endParaRPr lang="en-MY" dirty="0"/>
          </a:p>
        </p:txBody>
      </p:sp>
      <p:sp>
        <p:nvSpPr>
          <p:cNvPr id="9" name="Rectangle 8"/>
          <p:cNvSpPr/>
          <p:nvPr/>
        </p:nvSpPr>
        <p:spPr>
          <a:xfrm>
            <a:off x="8303108" y="1805440"/>
            <a:ext cx="3300311" cy="1727200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470634" y="2286000"/>
            <a:ext cx="2459421" cy="15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358055" y="2086880"/>
            <a:ext cx="1923393" cy="56172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Sampel</a:t>
            </a:r>
            <a:r>
              <a:rPr lang="en-MY" dirty="0" smtClean="0"/>
              <a:t> </a:t>
            </a:r>
            <a:r>
              <a:rPr lang="en-MY" dirty="0" err="1" smtClean="0"/>
              <a:t>bakteria</a:t>
            </a:r>
            <a:endParaRPr lang="en-MY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470634" y="2669040"/>
            <a:ext cx="2563555" cy="5821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358055" y="2960120"/>
            <a:ext cx="1923393" cy="56172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Sampel</a:t>
            </a:r>
            <a:r>
              <a:rPr lang="en-MY" dirty="0" smtClean="0"/>
              <a:t> </a:t>
            </a:r>
            <a:r>
              <a:rPr lang="en-MY" dirty="0" err="1" smtClean="0"/>
              <a:t>enapcemar</a:t>
            </a:r>
            <a:endParaRPr lang="en-MY" dirty="0"/>
          </a:p>
        </p:txBody>
      </p:sp>
      <p:sp>
        <p:nvSpPr>
          <p:cNvPr id="18" name="Rectangle 17"/>
          <p:cNvSpPr/>
          <p:nvPr/>
        </p:nvSpPr>
        <p:spPr>
          <a:xfrm>
            <a:off x="3388680" y="3833360"/>
            <a:ext cx="1923393" cy="56172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Sampel</a:t>
            </a:r>
            <a:r>
              <a:rPr lang="en-MY" dirty="0" smtClean="0"/>
              <a:t> effluent</a:t>
            </a:r>
            <a:endParaRPr lang="en-MY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470634" y="2821440"/>
            <a:ext cx="2715956" cy="12927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2005725" y="2293883"/>
            <a:ext cx="1165803" cy="210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2057792" y="3175289"/>
            <a:ext cx="1165803" cy="210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2128284" y="4093202"/>
            <a:ext cx="1165803" cy="210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8889" y="2063656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dirty="0" smtClean="0"/>
              <a:t>DNA </a:t>
            </a:r>
            <a:endParaRPr lang="en-MY" dirty="0"/>
          </a:p>
        </p:txBody>
      </p:sp>
      <p:sp>
        <p:nvSpPr>
          <p:cNvPr id="26" name="TextBox 25"/>
          <p:cNvSpPr txBox="1"/>
          <p:nvPr/>
        </p:nvSpPr>
        <p:spPr>
          <a:xfrm>
            <a:off x="612641" y="2977433"/>
            <a:ext cx="1360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dirty="0" smtClean="0"/>
              <a:t>geochemical</a:t>
            </a:r>
            <a:endParaRPr lang="en-MY" dirty="0"/>
          </a:p>
        </p:txBody>
      </p:sp>
      <p:sp>
        <p:nvSpPr>
          <p:cNvPr id="27" name="TextBox 26"/>
          <p:cNvSpPr txBox="1"/>
          <p:nvPr/>
        </p:nvSpPr>
        <p:spPr>
          <a:xfrm>
            <a:off x="889163" y="3908536"/>
            <a:ext cx="1058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MY" dirty="0" smtClean="0"/>
              <a:t>AAS</a:t>
            </a:r>
          </a:p>
          <a:p>
            <a:pPr algn="ctr"/>
            <a:r>
              <a:rPr lang="en-MY" dirty="0" smtClean="0"/>
              <a:t>GC MSDS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0226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457" y="539297"/>
            <a:ext cx="7884885" cy="499064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4635624" y="5886326"/>
            <a:ext cx="2163413" cy="52322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MY" sz="2800" dirty="0" smtClean="0"/>
              <a:t>E-Coli Strains </a:t>
            </a:r>
            <a:endParaRPr lang="en-MY" sz="2800" dirty="0"/>
          </a:p>
        </p:txBody>
      </p:sp>
    </p:spTree>
    <p:extLst>
      <p:ext uri="{BB962C8B-B14F-4D97-AF65-F5344CB8AC3E}">
        <p14:creationId xmlns:p14="http://schemas.microsoft.com/office/powerpoint/2010/main" val="274971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962" y="125102"/>
            <a:ext cx="1473226" cy="6732897"/>
          </a:xfrm>
          <a:solidFill>
            <a:srgbClr val="00B050"/>
          </a:solidFill>
        </p:spPr>
        <p:txBody>
          <a:bodyPr vert="vert270">
            <a:noAutofit/>
          </a:bodyPr>
          <a:lstStyle/>
          <a:p>
            <a:pPr algn="ctr"/>
            <a:r>
              <a:rPr lang="en-MY" sz="4000" b="1" dirty="0" smtClean="0">
                <a:solidFill>
                  <a:schemeClr val="bg1"/>
                </a:solidFill>
              </a:rPr>
              <a:t>Proses yang sistematik</a:t>
            </a:r>
            <a:br>
              <a:rPr lang="en-MY" sz="4000" b="1" dirty="0" smtClean="0">
                <a:solidFill>
                  <a:schemeClr val="bg1"/>
                </a:solidFill>
              </a:rPr>
            </a:br>
            <a:r>
              <a:rPr lang="en-MY" sz="4000" b="1" dirty="0" err="1" smtClean="0">
                <a:solidFill>
                  <a:schemeClr val="bg1"/>
                </a:solidFill>
              </a:rPr>
              <a:t>dan</a:t>
            </a:r>
            <a:r>
              <a:rPr lang="en-MY" sz="4000" b="1" dirty="0" smtClean="0">
                <a:solidFill>
                  <a:schemeClr val="bg1"/>
                </a:solidFill>
              </a:rPr>
              <a:t> </a:t>
            </a:r>
            <a:r>
              <a:rPr lang="en-MY" sz="4000" b="1" dirty="0" err="1" smtClean="0">
                <a:solidFill>
                  <a:schemeClr val="bg1"/>
                </a:solidFill>
              </a:rPr>
              <a:t>Saintifik</a:t>
            </a:r>
            <a:r>
              <a:rPr lang="en-MY" sz="4000" b="1" dirty="0" smtClean="0">
                <a:solidFill>
                  <a:schemeClr val="bg1"/>
                </a:solidFill>
              </a:rPr>
              <a:t> </a:t>
            </a:r>
            <a:endParaRPr lang="en-MY" sz="4000" b="1" dirty="0">
              <a:solidFill>
                <a:schemeClr val="bg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126351" y="133095"/>
            <a:ext cx="4702628" cy="79828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Masalah</a:t>
            </a:r>
            <a:endParaRPr lang="en-MY" dirty="0"/>
          </a:p>
        </p:txBody>
      </p:sp>
      <p:sp>
        <p:nvSpPr>
          <p:cNvPr id="5" name="Rounded Rectangle 4"/>
          <p:cNvSpPr/>
          <p:nvPr/>
        </p:nvSpPr>
        <p:spPr>
          <a:xfrm>
            <a:off x="2133605" y="1339963"/>
            <a:ext cx="4702628" cy="79828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Persoalan</a:t>
            </a:r>
            <a:r>
              <a:rPr lang="en-MY" dirty="0" smtClean="0"/>
              <a:t> </a:t>
            </a:r>
            <a:endParaRPr lang="en-MY" dirty="0"/>
          </a:p>
        </p:txBody>
      </p:sp>
      <p:sp>
        <p:nvSpPr>
          <p:cNvPr id="6" name="Rounded Rectangle 5"/>
          <p:cNvSpPr/>
          <p:nvPr/>
        </p:nvSpPr>
        <p:spPr>
          <a:xfrm>
            <a:off x="2133605" y="2469468"/>
            <a:ext cx="4702628" cy="79828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Objektif</a:t>
            </a:r>
            <a:r>
              <a:rPr lang="en-MY" dirty="0" smtClean="0"/>
              <a:t>  </a:t>
            </a:r>
            <a:r>
              <a:rPr lang="en-MY" dirty="0" err="1" smtClean="0"/>
              <a:t>dan</a:t>
            </a:r>
            <a:r>
              <a:rPr lang="en-MY" dirty="0" smtClean="0"/>
              <a:t> </a:t>
            </a:r>
            <a:r>
              <a:rPr lang="en-MY" dirty="0" err="1" smtClean="0"/>
              <a:t>Hipotesis</a:t>
            </a:r>
            <a:endParaRPr lang="en-MY" dirty="0"/>
          </a:p>
        </p:txBody>
      </p:sp>
      <p:sp>
        <p:nvSpPr>
          <p:cNvPr id="7" name="Rounded Rectangle 6"/>
          <p:cNvSpPr/>
          <p:nvPr/>
        </p:nvSpPr>
        <p:spPr>
          <a:xfrm>
            <a:off x="2133605" y="3598973"/>
            <a:ext cx="4702628" cy="79828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Rekabentuk</a:t>
            </a:r>
            <a:r>
              <a:rPr lang="en-MY" dirty="0" smtClean="0"/>
              <a:t> </a:t>
            </a:r>
            <a:r>
              <a:rPr lang="en-MY" dirty="0" err="1" smtClean="0"/>
              <a:t>Penyiasatan</a:t>
            </a:r>
            <a:endParaRPr lang="en-MY" dirty="0"/>
          </a:p>
        </p:txBody>
      </p:sp>
      <p:sp>
        <p:nvSpPr>
          <p:cNvPr id="8" name="Rounded Rectangle 7"/>
          <p:cNvSpPr/>
          <p:nvPr/>
        </p:nvSpPr>
        <p:spPr>
          <a:xfrm>
            <a:off x="2133605" y="4796402"/>
            <a:ext cx="4702628" cy="79828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Analisis</a:t>
            </a:r>
            <a:r>
              <a:rPr lang="en-MY" dirty="0"/>
              <a:t> </a:t>
            </a:r>
            <a:r>
              <a:rPr lang="en-MY" dirty="0" smtClean="0"/>
              <a:t>Data &amp; </a:t>
            </a:r>
            <a:r>
              <a:rPr lang="en-MY" dirty="0" err="1" smtClean="0"/>
              <a:t>Pengujian</a:t>
            </a:r>
            <a:r>
              <a:rPr lang="en-MY" dirty="0" smtClean="0"/>
              <a:t> </a:t>
            </a:r>
            <a:r>
              <a:rPr lang="en-MY" dirty="0" err="1" smtClean="0"/>
              <a:t>Hipotesis</a:t>
            </a:r>
            <a:endParaRPr lang="en-MY" dirty="0"/>
          </a:p>
        </p:txBody>
      </p:sp>
      <p:sp>
        <p:nvSpPr>
          <p:cNvPr id="9" name="Rounded Rectangle 8"/>
          <p:cNvSpPr/>
          <p:nvPr/>
        </p:nvSpPr>
        <p:spPr>
          <a:xfrm>
            <a:off x="2133605" y="5959344"/>
            <a:ext cx="4702628" cy="79828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Kesimpulan</a:t>
            </a:r>
            <a:r>
              <a:rPr lang="en-MY" dirty="0" smtClean="0"/>
              <a:t> </a:t>
            </a:r>
            <a:endParaRPr lang="en-MY" dirty="0"/>
          </a:p>
        </p:txBody>
      </p:sp>
      <p:cxnSp>
        <p:nvCxnSpPr>
          <p:cNvPr id="11" name="Straight Arrow Connector 10"/>
          <p:cNvCxnSpPr>
            <a:stCxn id="4" idx="2"/>
            <a:endCxn id="5" idx="0"/>
          </p:cNvCxnSpPr>
          <p:nvPr/>
        </p:nvCxnSpPr>
        <p:spPr>
          <a:xfrm>
            <a:off x="4477665" y="931381"/>
            <a:ext cx="7254" cy="408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484919" y="2138249"/>
            <a:ext cx="0" cy="3675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477665" y="3267754"/>
            <a:ext cx="0" cy="3675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492180" y="4397259"/>
            <a:ext cx="0" cy="3675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477665" y="5572960"/>
            <a:ext cx="0" cy="3675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2324446" y="305302"/>
            <a:ext cx="515845" cy="536025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smtClean="0"/>
              <a:t>1</a:t>
            </a:r>
            <a:endParaRPr lang="en-MY" dirty="0"/>
          </a:p>
        </p:txBody>
      </p:sp>
      <p:sp>
        <p:nvSpPr>
          <p:cNvPr id="17" name="Oval 16"/>
          <p:cNvSpPr/>
          <p:nvPr/>
        </p:nvSpPr>
        <p:spPr>
          <a:xfrm>
            <a:off x="2324446" y="1499821"/>
            <a:ext cx="515845" cy="536025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/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2324446" y="2600598"/>
            <a:ext cx="515845" cy="536025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/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2316875" y="3766110"/>
            <a:ext cx="515845" cy="536025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/>
              <a:t>4</a:t>
            </a:r>
          </a:p>
        </p:txBody>
      </p:sp>
      <p:sp>
        <p:nvSpPr>
          <p:cNvPr id="20" name="Oval 19"/>
          <p:cNvSpPr/>
          <p:nvPr/>
        </p:nvSpPr>
        <p:spPr>
          <a:xfrm>
            <a:off x="2316874" y="4927532"/>
            <a:ext cx="515845" cy="536025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/>
              <a:t>5</a:t>
            </a:r>
          </a:p>
        </p:txBody>
      </p:sp>
      <p:sp>
        <p:nvSpPr>
          <p:cNvPr id="21" name="Oval 20"/>
          <p:cNvSpPr/>
          <p:nvPr/>
        </p:nvSpPr>
        <p:spPr>
          <a:xfrm>
            <a:off x="2316874" y="6090474"/>
            <a:ext cx="515845" cy="536025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smtClean="0"/>
              <a:t>6</a:t>
            </a:r>
            <a:endParaRPr lang="en-MY" dirty="0"/>
          </a:p>
        </p:txBody>
      </p:sp>
      <p:cxnSp>
        <p:nvCxnSpPr>
          <p:cNvPr id="10" name="Straight Arrow Connector 9"/>
          <p:cNvCxnSpPr>
            <a:stCxn id="4" idx="3"/>
          </p:cNvCxnSpPr>
          <p:nvPr/>
        </p:nvCxnSpPr>
        <p:spPr>
          <a:xfrm>
            <a:off x="6828979" y="532238"/>
            <a:ext cx="540009" cy="56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7610429" y="125102"/>
            <a:ext cx="3747247" cy="7982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Masalah</a:t>
            </a:r>
            <a:r>
              <a:rPr lang="en-MY" dirty="0" smtClean="0"/>
              <a:t> yang </a:t>
            </a:r>
            <a:r>
              <a:rPr lang="en-MY" dirty="0" err="1" smtClean="0"/>
              <a:t>perlu</a:t>
            </a:r>
            <a:r>
              <a:rPr lang="en-MY" dirty="0" smtClean="0"/>
              <a:t> </a:t>
            </a:r>
            <a:r>
              <a:rPr lang="en-MY" dirty="0" err="1" smtClean="0"/>
              <a:t>diselesaikan</a:t>
            </a:r>
            <a:r>
              <a:rPr lang="en-MY" dirty="0" smtClean="0"/>
              <a:t> </a:t>
            </a:r>
            <a:endParaRPr lang="en-MY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833462" y="1733504"/>
            <a:ext cx="540009" cy="56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7614912" y="1326368"/>
            <a:ext cx="3747247" cy="7982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Persoalan</a:t>
            </a:r>
            <a:r>
              <a:rPr lang="en-MY" dirty="0" smtClean="0"/>
              <a:t> 5W 1H</a:t>
            </a:r>
            <a:endParaRPr lang="en-MY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828979" y="2934770"/>
            <a:ext cx="540009" cy="56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7610429" y="2527634"/>
            <a:ext cx="3747247" cy="7982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Andaian</a:t>
            </a:r>
            <a:r>
              <a:rPr lang="en-MY" dirty="0" smtClean="0"/>
              <a:t> </a:t>
            </a:r>
            <a:r>
              <a:rPr lang="en-MY" dirty="0" err="1" smtClean="0"/>
              <a:t>dan</a:t>
            </a:r>
            <a:r>
              <a:rPr lang="en-MY" dirty="0" smtClean="0"/>
              <a:t> </a:t>
            </a:r>
            <a:r>
              <a:rPr lang="en-MY" dirty="0" err="1" smtClean="0"/>
              <a:t>tujuan</a:t>
            </a:r>
            <a:r>
              <a:rPr lang="en-MY" dirty="0" smtClean="0"/>
              <a:t> </a:t>
            </a:r>
            <a:r>
              <a:rPr lang="en-MY" dirty="0" err="1" smtClean="0"/>
              <a:t>penyiasatan</a:t>
            </a:r>
            <a:endParaRPr lang="en-MY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6828979" y="4024988"/>
            <a:ext cx="540009" cy="56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7610429" y="3617852"/>
            <a:ext cx="3747247" cy="7982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Bagaimana</a:t>
            </a:r>
            <a:r>
              <a:rPr lang="en-MY" dirty="0" smtClean="0"/>
              <a:t> </a:t>
            </a:r>
            <a:r>
              <a:rPr lang="en-MY" dirty="0" err="1" smtClean="0"/>
              <a:t>penyiasatan</a:t>
            </a:r>
            <a:r>
              <a:rPr lang="en-MY" dirty="0" smtClean="0"/>
              <a:t> </a:t>
            </a:r>
            <a:r>
              <a:rPr lang="en-MY" dirty="0" err="1" smtClean="0"/>
              <a:t>dilaksanakan</a:t>
            </a:r>
            <a:endParaRPr lang="en-MY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6836233" y="5203538"/>
            <a:ext cx="540009" cy="56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7617683" y="4796402"/>
            <a:ext cx="3747247" cy="7982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Kaedah</a:t>
            </a:r>
            <a:r>
              <a:rPr lang="en-MY" dirty="0" smtClean="0"/>
              <a:t> </a:t>
            </a:r>
            <a:r>
              <a:rPr lang="en-MY" dirty="0" err="1" smtClean="0"/>
              <a:t>statistik</a:t>
            </a:r>
            <a:r>
              <a:rPr lang="en-MY" dirty="0" smtClean="0"/>
              <a:t> yang </a:t>
            </a:r>
            <a:r>
              <a:rPr lang="en-MY" dirty="0" err="1" smtClean="0"/>
              <a:t>sesuai</a:t>
            </a:r>
            <a:endParaRPr lang="en-MY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6836233" y="6351264"/>
            <a:ext cx="540009" cy="56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7617683" y="5944128"/>
            <a:ext cx="3747247" cy="7982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Kesimpulan</a:t>
            </a:r>
            <a:r>
              <a:rPr lang="en-MY" dirty="0" smtClean="0"/>
              <a:t> </a:t>
            </a:r>
            <a:r>
              <a:rPr lang="en-MY" dirty="0" err="1" smtClean="0"/>
              <a:t>keseluruhan</a:t>
            </a:r>
            <a:r>
              <a:rPr lang="en-MY" dirty="0" smtClean="0"/>
              <a:t> </a:t>
            </a:r>
            <a:endParaRPr lang="en-MY" dirty="0"/>
          </a:p>
        </p:txBody>
      </p:sp>
      <p:sp>
        <p:nvSpPr>
          <p:cNvPr id="3" name="Rounded Rectangle 2"/>
          <p:cNvSpPr/>
          <p:nvPr/>
        </p:nvSpPr>
        <p:spPr>
          <a:xfrm>
            <a:off x="1986454" y="4595928"/>
            <a:ext cx="4997669" cy="112535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3810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48344" y="442690"/>
            <a:ext cx="11081658" cy="5972629"/>
            <a:chOff x="1335314" y="718457"/>
            <a:chExt cx="11081658" cy="5972629"/>
          </a:xfrm>
        </p:grpSpPr>
        <p:sp>
          <p:nvSpPr>
            <p:cNvPr id="5" name="Freeform 4"/>
            <p:cNvSpPr/>
            <p:nvPr/>
          </p:nvSpPr>
          <p:spPr>
            <a:xfrm>
              <a:off x="1335314" y="1799771"/>
              <a:ext cx="10580915" cy="4891315"/>
            </a:xfrm>
            <a:custGeom>
              <a:avLst/>
              <a:gdLst>
                <a:gd name="connsiteX0" fmla="*/ 0 w 10580915"/>
                <a:gd name="connsiteY0" fmla="*/ 0 h 4891315"/>
                <a:gd name="connsiteX1" fmla="*/ 1712686 w 10580915"/>
                <a:gd name="connsiteY1" fmla="*/ 304800 h 4891315"/>
                <a:gd name="connsiteX2" fmla="*/ 2989943 w 10580915"/>
                <a:gd name="connsiteY2" fmla="*/ 1785258 h 4891315"/>
                <a:gd name="connsiteX3" fmla="*/ 5965372 w 10580915"/>
                <a:gd name="connsiteY3" fmla="*/ 2656115 h 4891315"/>
                <a:gd name="connsiteX4" fmla="*/ 7184572 w 10580915"/>
                <a:gd name="connsiteY4" fmla="*/ 3947886 h 4891315"/>
                <a:gd name="connsiteX5" fmla="*/ 10276115 w 10580915"/>
                <a:gd name="connsiteY5" fmla="*/ 4688115 h 4891315"/>
                <a:gd name="connsiteX6" fmla="*/ 10580915 w 10580915"/>
                <a:gd name="connsiteY6" fmla="*/ 4891315 h 489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0915" h="4891315">
                  <a:moveTo>
                    <a:pt x="0" y="0"/>
                  </a:moveTo>
                  <a:cubicBezTo>
                    <a:pt x="607181" y="3628"/>
                    <a:pt x="1214362" y="7257"/>
                    <a:pt x="1712686" y="304800"/>
                  </a:cubicBezTo>
                  <a:cubicBezTo>
                    <a:pt x="2211010" y="602343"/>
                    <a:pt x="2281162" y="1393372"/>
                    <a:pt x="2989943" y="1785258"/>
                  </a:cubicBezTo>
                  <a:cubicBezTo>
                    <a:pt x="3698724" y="2177144"/>
                    <a:pt x="5266267" y="2295677"/>
                    <a:pt x="5965372" y="2656115"/>
                  </a:cubicBezTo>
                  <a:cubicBezTo>
                    <a:pt x="6664477" y="3016553"/>
                    <a:pt x="6466115" y="3609219"/>
                    <a:pt x="7184572" y="3947886"/>
                  </a:cubicBezTo>
                  <a:cubicBezTo>
                    <a:pt x="7903029" y="4286553"/>
                    <a:pt x="9710058" y="4530877"/>
                    <a:pt x="10276115" y="4688115"/>
                  </a:cubicBezTo>
                  <a:cubicBezTo>
                    <a:pt x="10842172" y="4845353"/>
                    <a:pt x="10401906" y="4857448"/>
                    <a:pt x="10580915" y="489131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6" name="Freeform 5"/>
            <p:cNvSpPr/>
            <p:nvPr/>
          </p:nvSpPr>
          <p:spPr>
            <a:xfrm>
              <a:off x="1836057" y="718457"/>
              <a:ext cx="10580915" cy="4891315"/>
            </a:xfrm>
            <a:custGeom>
              <a:avLst/>
              <a:gdLst>
                <a:gd name="connsiteX0" fmla="*/ 0 w 10580915"/>
                <a:gd name="connsiteY0" fmla="*/ 0 h 4891315"/>
                <a:gd name="connsiteX1" fmla="*/ 1712686 w 10580915"/>
                <a:gd name="connsiteY1" fmla="*/ 304800 h 4891315"/>
                <a:gd name="connsiteX2" fmla="*/ 2989943 w 10580915"/>
                <a:gd name="connsiteY2" fmla="*/ 1785258 h 4891315"/>
                <a:gd name="connsiteX3" fmla="*/ 5965372 w 10580915"/>
                <a:gd name="connsiteY3" fmla="*/ 2656115 h 4891315"/>
                <a:gd name="connsiteX4" fmla="*/ 7184572 w 10580915"/>
                <a:gd name="connsiteY4" fmla="*/ 3947886 h 4891315"/>
                <a:gd name="connsiteX5" fmla="*/ 10276115 w 10580915"/>
                <a:gd name="connsiteY5" fmla="*/ 4688115 h 4891315"/>
                <a:gd name="connsiteX6" fmla="*/ 10580915 w 10580915"/>
                <a:gd name="connsiteY6" fmla="*/ 4891315 h 489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0915" h="4891315">
                  <a:moveTo>
                    <a:pt x="0" y="0"/>
                  </a:moveTo>
                  <a:cubicBezTo>
                    <a:pt x="607181" y="3628"/>
                    <a:pt x="1214362" y="7257"/>
                    <a:pt x="1712686" y="304800"/>
                  </a:cubicBezTo>
                  <a:cubicBezTo>
                    <a:pt x="2211010" y="602343"/>
                    <a:pt x="2281162" y="1393372"/>
                    <a:pt x="2989943" y="1785258"/>
                  </a:cubicBezTo>
                  <a:cubicBezTo>
                    <a:pt x="3698724" y="2177144"/>
                    <a:pt x="5266267" y="2295677"/>
                    <a:pt x="5965372" y="2656115"/>
                  </a:cubicBezTo>
                  <a:cubicBezTo>
                    <a:pt x="6664477" y="3016553"/>
                    <a:pt x="6466115" y="3609219"/>
                    <a:pt x="7184572" y="3947886"/>
                  </a:cubicBezTo>
                  <a:cubicBezTo>
                    <a:pt x="7903029" y="4286553"/>
                    <a:pt x="9710058" y="4530877"/>
                    <a:pt x="10276115" y="4688115"/>
                  </a:cubicBezTo>
                  <a:cubicBezTo>
                    <a:pt x="10842172" y="4845353"/>
                    <a:pt x="10401906" y="4857448"/>
                    <a:pt x="10580915" y="489131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25794" y="442690"/>
            <a:ext cx="4191502" cy="2445656"/>
            <a:chOff x="7025794" y="442690"/>
            <a:chExt cx="4191502" cy="2445656"/>
          </a:xfrm>
        </p:grpSpPr>
        <p:sp>
          <p:nvSpPr>
            <p:cNvPr id="17" name="Rectangle 16"/>
            <p:cNvSpPr/>
            <p:nvPr/>
          </p:nvSpPr>
          <p:spPr>
            <a:xfrm>
              <a:off x="7025794" y="442690"/>
              <a:ext cx="4191502" cy="2140124"/>
            </a:xfrm>
            <a:prstGeom prst="rect">
              <a:avLst/>
            </a:prstGeom>
            <a:solidFill>
              <a:srgbClr val="FFC0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321448" y="2519014"/>
              <a:ext cx="17290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MY" dirty="0" err="1" smtClean="0"/>
                <a:t>Tapak</a:t>
              </a:r>
              <a:r>
                <a:rPr lang="en-MY" dirty="0" smtClean="0"/>
                <a:t> </a:t>
              </a:r>
              <a:r>
                <a:rPr lang="en-MY" dirty="0" err="1" smtClean="0"/>
                <a:t>projek</a:t>
              </a:r>
              <a:r>
                <a:rPr lang="en-MY" dirty="0" smtClean="0"/>
                <a:t> EIA</a:t>
              </a:r>
              <a:endParaRPr lang="en-MY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48580" y="2307775"/>
            <a:ext cx="2368588" cy="2179722"/>
            <a:chOff x="148580" y="2307775"/>
            <a:chExt cx="2368588" cy="2179722"/>
          </a:xfrm>
        </p:grpSpPr>
        <p:sp>
          <p:nvSpPr>
            <p:cNvPr id="9" name="Oval 8"/>
            <p:cNvSpPr/>
            <p:nvPr/>
          </p:nvSpPr>
          <p:spPr>
            <a:xfrm>
              <a:off x="849087" y="2307775"/>
              <a:ext cx="1175658" cy="1161143"/>
            </a:xfrm>
            <a:prstGeom prst="ellipse">
              <a:avLst/>
            </a:prstGeom>
            <a:solidFill>
              <a:srgbClr val="C000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0" name="Oval 9"/>
            <p:cNvSpPr/>
            <p:nvPr/>
          </p:nvSpPr>
          <p:spPr>
            <a:xfrm rot="20767600">
              <a:off x="148580" y="2982692"/>
              <a:ext cx="587829" cy="769254"/>
            </a:xfrm>
            <a:prstGeom prst="ellipse">
              <a:avLst/>
            </a:prstGeom>
            <a:solidFill>
              <a:srgbClr val="C000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cxnSp>
          <p:nvCxnSpPr>
            <p:cNvPr id="12" name="Straight Connector 11"/>
            <p:cNvCxnSpPr>
              <a:endCxn id="10" idx="6"/>
            </p:cNvCxnSpPr>
            <p:nvPr/>
          </p:nvCxnSpPr>
          <p:spPr>
            <a:xfrm flipH="1">
              <a:off x="727835" y="3207659"/>
              <a:ext cx="302680" cy="8918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 rot="20767600">
              <a:off x="1929339" y="2997210"/>
              <a:ext cx="587829" cy="769254"/>
            </a:xfrm>
            <a:prstGeom prst="ellipse">
              <a:avLst/>
            </a:prstGeom>
            <a:solidFill>
              <a:srgbClr val="C000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777232" y="3251207"/>
              <a:ext cx="162607" cy="8918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727835" y="3841166"/>
              <a:ext cx="137948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MY" dirty="0" err="1" smtClean="0"/>
                <a:t>Loji</a:t>
              </a:r>
              <a:r>
                <a:rPr lang="en-MY" dirty="0" smtClean="0"/>
                <a:t> </a:t>
              </a:r>
              <a:r>
                <a:rPr lang="en-MY" dirty="0" err="1" smtClean="0"/>
                <a:t>rawatan</a:t>
              </a:r>
              <a:r>
                <a:rPr lang="en-MY" dirty="0" smtClean="0"/>
                <a:t> </a:t>
              </a:r>
            </a:p>
            <a:p>
              <a:pPr algn="ctr"/>
              <a:r>
                <a:rPr lang="en-MY" dirty="0" err="1" smtClean="0"/>
                <a:t>kumbahan</a:t>
              </a:r>
              <a:endParaRPr lang="en-MY" dirty="0"/>
            </a:p>
          </p:txBody>
        </p:sp>
      </p:grpSp>
      <p:sp>
        <p:nvSpPr>
          <p:cNvPr id="22" name="Freeform 21"/>
          <p:cNvSpPr/>
          <p:nvPr/>
        </p:nvSpPr>
        <p:spPr>
          <a:xfrm>
            <a:off x="6560459" y="3825718"/>
            <a:ext cx="4368800" cy="2299314"/>
          </a:xfrm>
          <a:custGeom>
            <a:avLst/>
            <a:gdLst>
              <a:gd name="connsiteX0" fmla="*/ 14515 w 4064000"/>
              <a:gd name="connsiteY0" fmla="*/ 159657 h 1930400"/>
              <a:gd name="connsiteX1" fmla="*/ 522515 w 4064000"/>
              <a:gd name="connsiteY1" fmla="*/ 0 h 1930400"/>
              <a:gd name="connsiteX2" fmla="*/ 1088572 w 4064000"/>
              <a:gd name="connsiteY2" fmla="*/ 551543 h 1930400"/>
              <a:gd name="connsiteX3" fmla="*/ 2540000 w 4064000"/>
              <a:gd name="connsiteY3" fmla="*/ 812800 h 1930400"/>
              <a:gd name="connsiteX4" fmla="*/ 2206172 w 4064000"/>
              <a:gd name="connsiteY4" fmla="*/ 1248229 h 1930400"/>
              <a:gd name="connsiteX5" fmla="*/ 3933372 w 4064000"/>
              <a:gd name="connsiteY5" fmla="*/ 1161143 h 1930400"/>
              <a:gd name="connsiteX6" fmla="*/ 4064000 w 4064000"/>
              <a:gd name="connsiteY6" fmla="*/ 1930400 h 1930400"/>
              <a:gd name="connsiteX7" fmla="*/ 3541486 w 4064000"/>
              <a:gd name="connsiteY7" fmla="*/ 1683657 h 1930400"/>
              <a:gd name="connsiteX8" fmla="*/ 2902857 w 4064000"/>
              <a:gd name="connsiteY8" fmla="*/ 1770743 h 1930400"/>
              <a:gd name="connsiteX9" fmla="*/ 2830286 w 4064000"/>
              <a:gd name="connsiteY9" fmla="*/ 1567543 h 1930400"/>
              <a:gd name="connsiteX10" fmla="*/ 1799772 w 4064000"/>
              <a:gd name="connsiteY10" fmla="*/ 1553029 h 1930400"/>
              <a:gd name="connsiteX11" fmla="*/ 1582057 w 4064000"/>
              <a:gd name="connsiteY11" fmla="*/ 1001486 h 1930400"/>
              <a:gd name="connsiteX12" fmla="*/ 1277257 w 4064000"/>
              <a:gd name="connsiteY12" fmla="*/ 1320800 h 1930400"/>
              <a:gd name="connsiteX13" fmla="*/ 856343 w 4064000"/>
              <a:gd name="connsiteY13" fmla="*/ 1161143 h 1930400"/>
              <a:gd name="connsiteX14" fmla="*/ 740229 w 4064000"/>
              <a:gd name="connsiteY14" fmla="*/ 725715 h 1930400"/>
              <a:gd name="connsiteX15" fmla="*/ 406400 w 4064000"/>
              <a:gd name="connsiteY15" fmla="*/ 870857 h 1930400"/>
              <a:gd name="connsiteX16" fmla="*/ 319315 w 4064000"/>
              <a:gd name="connsiteY16" fmla="*/ 740229 h 1930400"/>
              <a:gd name="connsiteX17" fmla="*/ 261257 w 4064000"/>
              <a:gd name="connsiteY17" fmla="*/ 464457 h 1930400"/>
              <a:gd name="connsiteX18" fmla="*/ 72572 w 4064000"/>
              <a:gd name="connsiteY18" fmla="*/ 464457 h 1930400"/>
              <a:gd name="connsiteX19" fmla="*/ 0 w 4064000"/>
              <a:gd name="connsiteY19" fmla="*/ 290286 h 1930400"/>
              <a:gd name="connsiteX20" fmla="*/ 0 w 4064000"/>
              <a:gd name="connsiteY20" fmla="*/ 290286 h 1930400"/>
              <a:gd name="connsiteX21" fmla="*/ 14515 w 4064000"/>
              <a:gd name="connsiteY21" fmla="*/ 159657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64000" h="1930400">
                <a:moveTo>
                  <a:pt x="14515" y="159657"/>
                </a:moveTo>
                <a:lnTo>
                  <a:pt x="522515" y="0"/>
                </a:lnTo>
                <a:lnTo>
                  <a:pt x="1088572" y="551543"/>
                </a:lnTo>
                <a:lnTo>
                  <a:pt x="2540000" y="812800"/>
                </a:lnTo>
                <a:lnTo>
                  <a:pt x="2206172" y="1248229"/>
                </a:lnTo>
                <a:lnTo>
                  <a:pt x="3933372" y="1161143"/>
                </a:lnTo>
                <a:lnTo>
                  <a:pt x="4064000" y="1930400"/>
                </a:lnTo>
                <a:lnTo>
                  <a:pt x="3541486" y="1683657"/>
                </a:lnTo>
                <a:lnTo>
                  <a:pt x="2902857" y="1770743"/>
                </a:lnTo>
                <a:lnTo>
                  <a:pt x="2830286" y="1567543"/>
                </a:lnTo>
                <a:lnTo>
                  <a:pt x="1799772" y="1553029"/>
                </a:lnTo>
                <a:lnTo>
                  <a:pt x="1582057" y="1001486"/>
                </a:lnTo>
                <a:lnTo>
                  <a:pt x="1277257" y="1320800"/>
                </a:lnTo>
                <a:lnTo>
                  <a:pt x="856343" y="1161143"/>
                </a:lnTo>
                <a:lnTo>
                  <a:pt x="740229" y="725715"/>
                </a:lnTo>
                <a:lnTo>
                  <a:pt x="406400" y="870857"/>
                </a:lnTo>
                <a:lnTo>
                  <a:pt x="319315" y="740229"/>
                </a:lnTo>
                <a:lnTo>
                  <a:pt x="261257" y="464457"/>
                </a:lnTo>
                <a:lnTo>
                  <a:pt x="72572" y="464457"/>
                </a:lnTo>
                <a:lnTo>
                  <a:pt x="0" y="290286"/>
                </a:lnTo>
                <a:lnTo>
                  <a:pt x="0" y="290286"/>
                </a:lnTo>
                <a:lnTo>
                  <a:pt x="14515" y="159657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9" name="Rounded Rectangle 28"/>
          <p:cNvSpPr/>
          <p:nvPr/>
        </p:nvSpPr>
        <p:spPr>
          <a:xfrm>
            <a:off x="3820132" y="2888346"/>
            <a:ext cx="1963271" cy="4638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Persampelan</a:t>
            </a:r>
            <a:r>
              <a:rPr lang="en-MY" dirty="0" smtClean="0"/>
              <a:t> </a:t>
            </a:r>
          </a:p>
          <a:p>
            <a:pPr algn="ctr"/>
            <a:r>
              <a:rPr lang="en-MY" dirty="0" smtClean="0"/>
              <a:t>Zone B</a:t>
            </a:r>
            <a:endParaRPr lang="en-MY" dirty="0"/>
          </a:p>
        </p:txBody>
      </p:sp>
      <p:sp>
        <p:nvSpPr>
          <p:cNvPr id="31" name="Rounded Rectangle 30"/>
          <p:cNvSpPr/>
          <p:nvPr/>
        </p:nvSpPr>
        <p:spPr>
          <a:xfrm>
            <a:off x="742162" y="931659"/>
            <a:ext cx="1963271" cy="4638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Persampelan</a:t>
            </a:r>
            <a:r>
              <a:rPr lang="en-MY" dirty="0" smtClean="0"/>
              <a:t>  zone A</a:t>
            </a:r>
            <a:endParaRPr lang="en-MY" dirty="0"/>
          </a:p>
        </p:txBody>
      </p:sp>
      <p:sp>
        <p:nvSpPr>
          <p:cNvPr id="32" name="Rounded Rectangle 31"/>
          <p:cNvSpPr/>
          <p:nvPr/>
        </p:nvSpPr>
        <p:spPr>
          <a:xfrm>
            <a:off x="7358177" y="4700172"/>
            <a:ext cx="1963271" cy="4638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Persampelan</a:t>
            </a:r>
            <a:endParaRPr lang="en-MY" dirty="0" smtClean="0"/>
          </a:p>
          <a:p>
            <a:pPr algn="ctr"/>
            <a:r>
              <a:rPr lang="en-MY" dirty="0" smtClean="0"/>
              <a:t>Zone C</a:t>
            </a:r>
            <a:endParaRPr lang="en-MY" dirty="0"/>
          </a:p>
        </p:txBody>
      </p:sp>
      <p:sp>
        <p:nvSpPr>
          <p:cNvPr id="33" name="Rounded Rectangle 32"/>
          <p:cNvSpPr/>
          <p:nvPr/>
        </p:nvSpPr>
        <p:spPr>
          <a:xfrm>
            <a:off x="10929259" y="5574446"/>
            <a:ext cx="1963271" cy="4638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Persampelan</a:t>
            </a:r>
            <a:endParaRPr lang="en-MY" dirty="0" smtClean="0"/>
          </a:p>
          <a:p>
            <a:pPr algn="ctr"/>
            <a:r>
              <a:rPr lang="en-MY" dirty="0" smtClean="0"/>
              <a:t>Zone D</a:t>
            </a:r>
            <a:endParaRPr lang="en-MY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297214" y="4595070"/>
            <a:ext cx="5150483" cy="2226893"/>
          </a:xfrm>
          <a:prstGeom prst="lin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128203" y="3182656"/>
            <a:ext cx="4534882" cy="1946669"/>
          </a:xfrm>
          <a:prstGeom prst="lin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8926473" y="3318642"/>
            <a:ext cx="2932386" cy="840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Penyiasatan</a:t>
            </a:r>
            <a:r>
              <a:rPr lang="en-MY" dirty="0" smtClean="0"/>
              <a:t> </a:t>
            </a:r>
            <a:r>
              <a:rPr lang="en-MY" dirty="0" err="1" smtClean="0"/>
              <a:t>fizikal</a:t>
            </a:r>
            <a:endParaRPr lang="en-MY" dirty="0"/>
          </a:p>
        </p:txBody>
      </p:sp>
      <p:cxnSp>
        <p:nvCxnSpPr>
          <p:cNvPr id="3" name="Elbow Connector 2"/>
          <p:cNvCxnSpPr/>
          <p:nvPr/>
        </p:nvCxnSpPr>
        <p:spPr>
          <a:xfrm rot="10800000">
            <a:off x="2349067" y="4127984"/>
            <a:ext cx="5580993" cy="1878751"/>
          </a:xfrm>
          <a:prstGeom prst="bentConnector3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/>
          <p:nvPr/>
        </p:nvCxnSpPr>
        <p:spPr>
          <a:xfrm rot="10800000">
            <a:off x="2060026" y="4327683"/>
            <a:ext cx="5743906" cy="1962758"/>
          </a:xfrm>
          <a:prstGeom prst="bentConnector3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882" y="5817895"/>
            <a:ext cx="823602" cy="54769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632" y="3751569"/>
            <a:ext cx="823602" cy="54769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1506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678625" y="334760"/>
            <a:ext cx="4702628" cy="79828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dirty="0" smtClean="0"/>
              <a:t>   </a:t>
            </a:r>
            <a:r>
              <a:rPr lang="en-MY" dirty="0" err="1" smtClean="0"/>
              <a:t>Analisis</a:t>
            </a:r>
            <a:r>
              <a:rPr lang="en-MY" dirty="0" smtClean="0"/>
              <a:t> Data &amp; </a:t>
            </a:r>
            <a:r>
              <a:rPr lang="en-MY" dirty="0" err="1" smtClean="0"/>
              <a:t>Pengujian</a:t>
            </a:r>
            <a:r>
              <a:rPr lang="en-MY" dirty="0" smtClean="0"/>
              <a:t> </a:t>
            </a:r>
            <a:r>
              <a:rPr lang="en-MY" dirty="0" err="1" smtClean="0"/>
              <a:t>Hipotesis</a:t>
            </a:r>
            <a:endParaRPr lang="en-MY" dirty="0"/>
          </a:p>
        </p:txBody>
      </p:sp>
      <p:sp>
        <p:nvSpPr>
          <p:cNvPr id="5" name="Oval 4"/>
          <p:cNvSpPr/>
          <p:nvPr/>
        </p:nvSpPr>
        <p:spPr>
          <a:xfrm>
            <a:off x="3861894" y="465890"/>
            <a:ext cx="515845" cy="536025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/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28628" y="2082541"/>
            <a:ext cx="1963271" cy="4638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Persampelan</a:t>
            </a:r>
            <a:r>
              <a:rPr lang="en-MY" dirty="0" smtClean="0"/>
              <a:t>  zone A</a:t>
            </a:r>
            <a:endParaRPr lang="en-MY" dirty="0"/>
          </a:p>
        </p:txBody>
      </p:sp>
      <p:sp>
        <p:nvSpPr>
          <p:cNvPr id="12" name="Rounded Rectangle 11"/>
          <p:cNvSpPr/>
          <p:nvPr/>
        </p:nvSpPr>
        <p:spPr>
          <a:xfrm>
            <a:off x="3283249" y="2082541"/>
            <a:ext cx="1963271" cy="4638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Persampelan</a:t>
            </a:r>
            <a:r>
              <a:rPr lang="en-MY" dirty="0" smtClean="0"/>
              <a:t>  zone B</a:t>
            </a:r>
            <a:endParaRPr lang="en-MY" dirty="0"/>
          </a:p>
        </p:txBody>
      </p:sp>
      <p:sp>
        <p:nvSpPr>
          <p:cNvPr id="13" name="Rounded Rectangle 12"/>
          <p:cNvSpPr/>
          <p:nvPr/>
        </p:nvSpPr>
        <p:spPr>
          <a:xfrm>
            <a:off x="5437870" y="2082541"/>
            <a:ext cx="1963271" cy="4638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Persampelan</a:t>
            </a:r>
            <a:r>
              <a:rPr lang="en-MY" dirty="0" smtClean="0"/>
              <a:t>  zone C</a:t>
            </a:r>
            <a:endParaRPr lang="en-MY" dirty="0"/>
          </a:p>
        </p:txBody>
      </p:sp>
      <p:sp>
        <p:nvSpPr>
          <p:cNvPr id="14" name="Rounded Rectangle 13"/>
          <p:cNvSpPr/>
          <p:nvPr/>
        </p:nvSpPr>
        <p:spPr>
          <a:xfrm>
            <a:off x="7592491" y="2082541"/>
            <a:ext cx="1963271" cy="4638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Persampelan</a:t>
            </a:r>
            <a:r>
              <a:rPr lang="en-MY" dirty="0" smtClean="0"/>
              <a:t>  zone D</a:t>
            </a:r>
            <a:endParaRPr lang="en-MY" dirty="0"/>
          </a:p>
        </p:txBody>
      </p:sp>
      <p:sp>
        <p:nvSpPr>
          <p:cNvPr id="15" name="Rounded Rectangle 14"/>
          <p:cNvSpPr/>
          <p:nvPr/>
        </p:nvSpPr>
        <p:spPr>
          <a:xfrm>
            <a:off x="9747112" y="2082541"/>
            <a:ext cx="1963271" cy="4638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Persampelan</a:t>
            </a:r>
            <a:r>
              <a:rPr lang="en-MY" dirty="0" smtClean="0"/>
              <a:t>  Lori</a:t>
            </a:r>
            <a:endParaRPr lang="en-MY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15668"/>
              </p:ext>
            </p:extLst>
          </p:nvPr>
        </p:nvGraphicFramePr>
        <p:xfrm>
          <a:off x="1182519" y="2737652"/>
          <a:ext cx="1040513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4189"/>
                <a:gridCol w="1734189"/>
                <a:gridCol w="1734189"/>
                <a:gridCol w="1734189"/>
                <a:gridCol w="1734189"/>
                <a:gridCol w="1734189"/>
              </a:tblGrid>
              <a:tr h="370840">
                <a:tc>
                  <a:txBody>
                    <a:bodyPr/>
                    <a:lstStyle/>
                    <a:p>
                      <a:r>
                        <a:rPr lang="en-MY" dirty="0" err="1" smtClean="0"/>
                        <a:t>Jenis</a:t>
                      </a:r>
                      <a:r>
                        <a:rPr lang="en-MY" dirty="0" smtClean="0"/>
                        <a:t> </a:t>
                      </a:r>
                      <a:r>
                        <a:rPr lang="en-MY" dirty="0" err="1" smtClean="0"/>
                        <a:t>ujian</a:t>
                      </a:r>
                      <a:r>
                        <a:rPr lang="en-MY" dirty="0" smtClean="0"/>
                        <a:t>  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 err="1" smtClean="0"/>
                        <a:t>Sampel</a:t>
                      </a:r>
                      <a:r>
                        <a:rPr lang="en-MY" baseline="0" dirty="0" smtClean="0"/>
                        <a:t> zone A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 err="1" smtClean="0"/>
                        <a:t>Sampel</a:t>
                      </a:r>
                      <a:r>
                        <a:rPr lang="en-MY" dirty="0" smtClean="0"/>
                        <a:t> Zone B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 err="1" smtClean="0"/>
                        <a:t>Sampel</a:t>
                      </a:r>
                      <a:r>
                        <a:rPr lang="en-MY" baseline="0" dirty="0" smtClean="0"/>
                        <a:t> zone D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 err="1" smtClean="0"/>
                        <a:t>Sampel</a:t>
                      </a:r>
                      <a:r>
                        <a:rPr lang="en-MY" dirty="0" smtClean="0"/>
                        <a:t> zone D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 smtClean="0"/>
                        <a:t>Lori </a:t>
                      </a:r>
                      <a:endParaRPr lang="en-MY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MY" dirty="0" smtClean="0"/>
                        <a:t>DNA 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MY" dirty="0" smtClean="0"/>
                        <a:t>Geo Chemical 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MY" dirty="0" err="1" smtClean="0"/>
                        <a:t>Kualiti</a:t>
                      </a:r>
                      <a:r>
                        <a:rPr lang="en-MY" dirty="0" smtClean="0"/>
                        <a:t> Air 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128628" y="4864987"/>
            <a:ext cx="48465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MY" dirty="0" err="1"/>
              <a:t>P</a:t>
            </a:r>
            <a:r>
              <a:rPr lang="en-MY" dirty="0" err="1" smtClean="0"/>
              <a:t>rojek</a:t>
            </a:r>
            <a:r>
              <a:rPr lang="en-MY" dirty="0" smtClean="0"/>
              <a:t> </a:t>
            </a:r>
            <a:r>
              <a:rPr lang="en-MY" dirty="0"/>
              <a:t>EIA </a:t>
            </a:r>
            <a:r>
              <a:rPr lang="en-MY" dirty="0" err="1"/>
              <a:t>menyumbang</a:t>
            </a:r>
            <a:r>
              <a:rPr lang="en-MY" dirty="0"/>
              <a:t> </a:t>
            </a:r>
            <a:r>
              <a:rPr lang="en-MY" dirty="0" err="1"/>
              <a:t>pencemaran</a:t>
            </a:r>
            <a:r>
              <a:rPr lang="en-MY" dirty="0"/>
              <a:t> </a:t>
            </a:r>
            <a:r>
              <a:rPr lang="en-MY" dirty="0" err="1"/>
              <a:t>itu</a:t>
            </a:r>
            <a:r>
              <a:rPr lang="en-MY" dirty="0"/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MY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MY" dirty="0" err="1" smtClean="0"/>
              <a:t>Loji</a:t>
            </a:r>
            <a:r>
              <a:rPr lang="en-MY" dirty="0" smtClean="0"/>
              <a:t> </a:t>
            </a:r>
            <a:r>
              <a:rPr lang="en-MY" dirty="0" err="1"/>
              <a:t>kumbahan</a:t>
            </a:r>
            <a:r>
              <a:rPr lang="en-MY" dirty="0"/>
              <a:t> </a:t>
            </a:r>
            <a:r>
              <a:rPr lang="en-MY" dirty="0" err="1"/>
              <a:t>menyumbang</a:t>
            </a:r>
            <a:r>
              <a:rPr lang="en-MY" dirty="0"/>
              <a:t> </a:t>
            </a:r>
            <a:r>
              <a:rPr lang="en-MY" dirty="0" err="1"/>
              <a:t>pencemaran</a:t>
            </a:r>
            <a:r>
              <a:rPr lang="en-MY" dirty="0"/>
              <a:t> </a:t>
            </a:r>
            <a:r>
              <a:rPr lang="en-MY" dirty="0" err="1" smtClean="0"/>
              <a:t>ini</a:t>
            </a:r>
            <a:r>
              <a:rPr lang="en-MY" dirty="0" smtClean="0"/>
              <a:t> </a:t>
            </a:r>
            <a:endParaRPr lang="en-MY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MY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MY" dirty="0" smtClean="0"/>
              <a:t>Lori </a:t>
            </a:r>
            <a:r>
              <a:rPr lang="en-MY" dirty="0" err="1" smtClean="0"/>
              <a:t>menyumbang</a:t>
            </a:r>
            <a:r>
              <a:rPr lang="en-MY" dirty="0" smtClean="0"/>
              <a:t> </a:t>
            </a:r>
            <a:r>
              <a:rPr lang="en-MY" dirty="0" err="1" smtClean="0"/>
              <a:t>kepada</a:t>
            </a:r>
            <a:r>
              <a:rPr lang="en-MY" dirty="0" smtClean="0"/>
              <a:t> </a:t>
            </a:r>
            <a:r>
              <a:rPr lang="en-MY" dirty="0" err="1" smtClean="0"/>
              <a:t>pencemaran</a:t>
            </a:r>
            <a:r>
              <a:rPr lang="en-MY" dirty="0" smtClean="0"/>
              <a:t> </a:t>
            </a:r>
            <a:r>
              <a:rPr lang="en-MY" dirty="0" err="1" smtClean="0"/>
              <a:t>ini</a:t>
            </a:r>
            <a:r>
              <a:rPr lang="en-MY" dirty="0" smtClean="0"/>
              <a:t> </a:t>
            </a:r>
            <a:endParaRPr lang="en-MY" dirty="0"/>
          </a:p>
        </p:txBody>
      </p:sp>
      <p:sp>
        <p:nvSpPr>
          <p:cNvPr id="11" name="TextBox 10"/>
          <p:cNvSpPr txBox="1"/>
          <p:nvPr/>
        </p:nvSpPr>
        <p:spPr>
          <a:xfrm>
            <a:off x="1133629" y="4364524"/>
            <a:ext cx="273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dirty="0" err="1" smtClean="0"/>
              <a:t>Hipotesis</a:t>
            </a:r>
            <a:r>
              <a:rPr lang="en-MY" dirty="0" smtClean="0"/>
              <a:t> yang </a:t>
            </a:r>
            <a:r>
              <a:rPr lang="en-MY" dirty="0" err="1" smtClean="0"/>
              <a:t>ingin</a:t>
            </a:r>
            <a:r>
              <a:rPr lang="en-MY" dirty="0" smtClean="0"/>
              <a:t> </a:t>
            </a:r>
            <a:r>
              <a:rPr lang="en-MY" dirty="0" err="1" smtClean="0"/>
              <a:t>diuji</a:t>
            </a:r>
            <a:r>
              <a:rPr lang="en-MY" dirty="0" smtClean="0"/>
              <a:t>  : 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43329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111" y="371013"/>
            <a:ext cx="5459569" cy="1325563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MY" sz="3600" dirty="0" err="1" smtClean="0"/>
              <a:t>Kaedah</a:t>
            </a:r>
            <a:r>
              <a:rPr lang="en-MY" sz="3600" dirty="0" smtClean="0"/>
              <a:t> </a:t>
            </a:r>
            <a:r>
              <a:rPr lang="en-MY" sz="3600" dirty="0" err="1" smtClean="0"/>
              <a:t>penyiasatan</a:t>
            </a:r>
            <a:r>
              <a:rPr lang="en-MY" sz="3600" dirty="0" smtClean="0"/>
              <a:t> normal</a:t>
            </a:r>
            <a:endParaRPr lang="en-MY" sz="3600" dirty="0"/>
          </a:p>
        </p:txBody>
      </p:sp>
      <p:sp>
        <p:nvSpPr>
          <p:cNvPr id="4" name="Rounded Rectangle 3"/>
          <p:cNvSpPr/>
          <p:nvPr/>
        </p:nvSpPr>
        <p:spPr>
          <a:xfrm>
            <a:off x="7633415" y="82793"/>
            <a:ext cx="2890234" cy="53602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Penerimaan</a:t>
            </a:r>
            <a:r>
              <a:rPr lang="en-MY" dirty="0" smtClean="0"/>
              <a:t> </a:t>
            </a:r>
            <a:r>
              <a:rPr lang="en-MY" dirty="0" err="1" smtClean="0"/>
              <a:t>Maklumat</a:t>
            </a:r>
            <a:endParaRPr lang="en-MY" dirty="0"/>
          </a:p>
        </p:txBody>
      </p:sp>
      <p:sp>
        <p:nvSpPr>
          <p:cNvPr id="5" name="Rounded Rectangle 4"/>
          <p:cNvSpPr/>
          <p:nvPr/>
        </p:nvSpPr>
        <p:spPr>
          <a:xfrm>
            <a:off x="7716592" y="1039406"/>
            <a:ext cx="2740619" cy="56452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Analisa</a:t>
            </a:r>
            <a:r>
              <a:rPr lang="en-MY" dirty="0" smtClean="0"/>
              <a:t> </a:t>
            </a:r>
            <a:r>
              <a:rPr lang="en-MY" dirty="0" err="1" smtClean="0"/>
              <a:t>Maklumat</a:t>
            </a:r>
            <a:r>
              <a:rPr lang="en-MY" dirty="0" smtClean="0"/>
              <a:t> </a:t>
            </a:r>
            <a:endParaRPr lang="en-MY" dirty="0"/>
          </a:p>
        </p:txBody>
      </p:sp>
      <p:sp>
        <p:nvSpPr>
          <p:cNvPr id="8" name="Rounded Rectangle 7"/>
          <p:cNvSpPr/>
          <p:nvPr/>
        </p:nvSpPr>
        <p:spPr>
          <a:xfrm>
            <a:off x="5406980" y="1937437"/>
            <a:ext cx="1895341" cy="55808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Lokasi</a:t>
            </a:r>
            <a:r>
              <a:rPr lang="en-MY" dirty="0" smtClean="0"/>
              <a:t> </a:t>
            </a:r>
            <a:endParaRPr lang="en-MY" dirty="0"/>
          </a:p>
        </p:txBody>
      </p:sp>
      <p:sp>
        <p:nvSpPr>
          <p:cNvPr id="9" name="Rounded Rectangle 8"/>
          <p:cNvSpPr/>
          <p:nvPr/>
        </p:nvSpPr>
        <p:spPr>
          <a:xfrm>
            <a:off x="4323008" y="2833479"/>
            <a:ext cx="1895341" cy="36511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smtClean="0"/>
              <a:t>Sungai</a:t>
            </a:r>
            <a:endParaRPr lang="en-MY" dirty="0"/>
          </a:p>
        </p:txBody>
      </p:sp>
      <p:sp>
        <p:nvSpPr>
          <p:cNvPr id="10" name="Rounded Rectangle 9"/>
          <p:cNvSpPr/>
          <p:nvPr/>
        </p:nvSpPr>
        <p:spPr>
          <a:xfrm>
            <a:off x="6354650" y="2783111"/>
            <a:ext cx="1895341" cy="43912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Punca</a:t>
            </a:r>
            <a:endParaRPr lang="en-MY" dirty="0"/>
          </a:p>
        </p:txBody>
      </p:sp>
      <p:sp>
        <p:nvSpPr>
          <p:cNvPr id="11" name="Rounded Rectangle 10"/>
          <p:cNvSpPr/>
          <p:nvPr/>
        </p:nvSpPr>
        <p:spPr>
          <a:xfrm>
            <a:off x="8959403" y="1937437"/>
            <a:ext cx="1895341" cy="55808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Jenis</a:t>
            </a:r>
            <a:r>
              <a:rPr lang="en-MY" dirty="0" smtClean="0"/>
              <a:t> </a:t>
            </a:r>
            <a:r>
              <a:rPr lang="en-MY" dirty="0" err="1" smtClean="0"/>
              <a:t>Pencemar</a:t>
            </a:r>
            <a:endParaRPr lang="en-MY" dirty="0"/>
          </a:p>
        </p:txBody>
      </p:sp>
      <p:cxnSp>
        <p:nvCxnSpPr>
          <p:cNvPr id="13" name="Straight Arrow Connector 12"/>
          <p:cNvCxnSpPr>
            <a:stCxn id="4" idx="2"/>
            <a:endCxn id="5" idx="0"/>
          </p:cNvCxnSpPr>
          <p:nvPr/>
        </p:nvCxnSpPr>
        <p:spPr>
          <a:xfrm>
            <a:off x="9078532" y="618818"/>
            <a:ext cx="8370" cy="420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5" idx="2"/>
            <a:endCxn id="8" idx="0"/>
          </p:cNvCxnSpPr>
          <p:nvPr/>
        </p:nvCxnSpPr>
        <p:spPr>
          <a:xfrm rot="5400000">
            <a:off x="7554025" y="404560"/>
            <a:ext cx="333504" cy="273225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5" idx="2"/>
            <a:endCxn id="11" idx="0"/>
          </p:cNvCxnSpPr>
          <p:nvPr/>
        </p:nvCxnSpPr>
        <p:spPr>
          <a:xfrm rot="16200000" flipH="1">
            <a:off x="9330236" y="1360599"/>
            <a:ext cx="333504" cy="820172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 rot="5400000">
            <a:off x="5643687" y="2122515"/>
            <a:ext cx="337957" cy="1083972"/>
          </a:xfrm>
          <a:prstGeom prst="bentConnector3">
            <a:avLst>
              <a:gd name="adj1" fmla="val 37114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8" idx="2"/>
            <a:endCxn id="10" idx="0"/>
          </p:cNvCxnSpPr>
          <p:nvPr/>
        </p:nvCxnSpPr>
        <p:spPr>
          <a:xfrm rot="16200000" flipH="1">
            <a:off x="6684692" y="2165481"/>
            <a:ext cx="287589" cy="947670"/>
          </a:xfrm>
          <a:prstGeom prst="bentConnector3">
            <a:avLst>
              <a:gd name="adj1" fmla="val 4495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8504349" y="4096141"/>
            <a:ext cx="2146" cy="2983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7199290" y="3704411"/>
            <a:ext cx="2614411" cy="39173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Persiapan</a:t>
            </a:r>
            <a:r>
              <a:rPr lang="en-MY" dirty="0" smtClean="0"/>
              <a:t> </a:t>
            </a:r>
            <a:r>
              <a:rPr lang="en-MY" dirty="0" err="1" smtClean="0"/>
              <a:t>ke</a:t>
            </a:r>
            <a:r>
              <a:rPr lang="en-MY" dirty="0" smtClean="0"/>
              <a:t> </a:t>
            </a:r>
            <a:r>
              <a:rPr lang="en-MY" dirty="0" err="1" smtClean="0"/>
              <a:t>Tapak</a:t>
            </a:r>
            <a:endParaRPr lang="en-MY" dirty="0"/>
          </a:p>
        </p:txBody>
      </p:sp>
      <p:sp>
        <p:nvSpPr>
          <p:cNvPr id="41" name="Rounded Rectangle 40"/>
          <p:cNvSpPr/>
          <p:nvPr/>
        </p:nvSpPr>
        <p:spPr>
          <a:xfrm>
            <a:off x="5812665" y="4394497"/>
            <a:ext cx="1304905" cy="46778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smtClean="0"/>
              <a:t>PPE </a:t>
            </a:r>
            <a:endParaRPr lang="en-MY" dirty="0"/>
          </a:p>
        </p:txBody>
      </p:sp>
      <p:sp>
        <p:nvSpPr>
          <p:cNvPr id="42" name="Rounded Rectangle 41"/>
          <p:cNvSpPr/>
          <p:nvPr/>
        </p:nvSpPr>
        <p:spPr>
          <a:xfrm>
            <a:off x="7716592" y="4394497"/>
            <a:ext cx="1304905" cy="46778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Kenderaan</a:t>
            </a:r>
            <a:r>
              <a:rPr lang="en-MY" dirty="0" smtClean="0"/>
              <a:t> </a:t>
            </a:r>
            <a:endParaRPr lang="en-MY" dirty="0"/>
          </a:p>
        </p:txBody>
      </p:sp>
      <p:sp>
        <p:nvSpPr>
          <p:cNvPr id="43" name="Rounded Rectangle 42"/>
          <p:cNvSpPr/>
          <p:nvPr/>
        </p:nvSpPr>
        <p:spPr>
          <a:xfrm>
            <a:off x="9274629" y="4394497"/>
            <a:ext cx="2365164" cy="46778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Peralatan</a:t>
            </a:r>
            <a:r>
              <a:rPr lang="en-MY" dirty="0" smtClean="0"/>
              <a:t> </a:t>
            </a:r>
            <a:r>
              <a:rPr lang="en-MY" dirty="0" err="1" smtClean="0"/>
              <a:t>Persampelan</a:t>
            </a:r>
            <a:endParaRPr lang="en-MY" dirty="0"/>
          </a:p>
        </p:txBody>
      </p:sp>
      <p:cxnSp>
        <p:nvCxnSpPr>
          <p:cNvPr id="45" name="Elbow Connector 44"/>
          <p:cNvCxnSpPr>
            <a:stCxn id="39" idx="2"/>
            <a:endCxn id="41" idx="0"/>
          </p:cNvCxnSpPr>
          <p:nvPr/>
        </p:nvCxnSpPr>
        <p:spPr>
          <a:xfrm rot="5400000">
            <a:off x="7336629" y="3224630"/>
            <a:ext cx="298356" cy="204137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>
            <a:stCxn id="39" idx="2"/>
            <a:endCxn id="43" idx="0"/>
          </p:cNvCxnSpPr>
          <p:nvPr/>
        </p:nvCxnSpPr>
        <p:spPr>
          <a:xfrm rot="16200000" flipH="1">
            <a:off x="9332675" y="3269961"/>
            <a:ext cx="298356" cy="1950715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Down Arrow 57"/>
          <p:cNvSpPr/>
          <p:nvPr/>
        </p:nvSpPr>
        <p:spPr>
          <a:xfrm>
            <a:off x="8948927" y="618818"/>
            <a:ext cx="199136" cy="370973"/>
          </a:xfrm>
          <a:prstGeom prst="down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9" name="Down Arrow 58"/>
          <p:cNvSpPr/>
          <p:nvPr/>
        </p:nvSpPr>
        <p:spPr>
          <a:xfrm>
            <a:off x="8841895" y="2640024"/>
            <a:ext cx="236637" cy="1014301"/>
          </a:xfrm>
          <a:prstGeom prst="down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1" name="Down Arrow 60"/>
          <p:cNvSpPr/>
          <p:nvPr/>
        </p:nvSpPr>
        <p:spPr>
          <a:xfrm>
            <a:off x="8250725" y="4883587"/>
            <a:ext cx="236637" cy="500701"/>
          </a:xfrm>
          <a:prstGeom prst="down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2" name="Rounded Rectangle 61"/>
          <p:cNvSpPr/>
          <p:nvPr/>
        </p:nvSpPr>
        <p:spPr>
          <a:xfrm>
            <a:off x="7485807" y="5393131"/>
            <a:ext cx="1815919" cy="39173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smtClean="0"/>
              <a:t>Di </a:t>
            </a:r>
            <a:r>
              <a:rPr lang="en-MY" dirty="0" err="1" smtClean="0"/>
              <a:t>tapak</a:t>
            </a:r>
            <a:r>
              <a:rPr lang="en-MY" dirty="0" smtClean="0"/>
              <a:t> </a:t>
            </a:r>
          </a:p>
        </p:txBody>
      </p:sp>
      <p:cxnSp>
        <p:nvCxnSpPr>
          <p:cNvPr id="68" name="Straight Arrow Connector 67"/>
          <p:cNvCxnSpPr>
            <a:stCxn id="62" idx="1"/>
          </p:cNvCxnSpPr>
          <p:nvPr/>
        </p:nvCxnSpPr>
        <p:spPr>
          <a:xfrm flipH="1">
            <a:off x="5558971" y="5588996"/>
            <a:ext cx="192683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ounded Rectangle 68"/>
          <p:cNvSpPr/>
          <p:nvPr/>
        </p:nvSpPr>
        <p:spPr>
          <a:xfrm>
            <a:off x="4020457" y="5355103"/>
            <a:ext cx="1538514" cy="46778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Persampelan</a:t>
            </a:r>
            <a:r>
              <a:rPr lang="en-MY" dirty="0" smtClean="0"/>
              <a:t>  </a:t>
            </a:r>
            <a:endParaRPr lang="en-MY" dirty="0"/>
          </a:p>
        </p:txBody>
      </p:sp>
      <p:sp>
        <p:nvSpPr>
          <p:cNvPr id="70" name="Rounded Rectangle 69"/>
          <p:cNvSpPr/>
          <p:nvPr/>
        </p:nvSpPr>
        <p:spPr>
          <a:xfrm>
            <a:off x="1990867" y="3666383"/>
            <a:ext cx="1538514" cy="46778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smtClean="0"/>
              <a:t>JKM</a:t>
            </a:r>
            <a:endParaRPr lang="en-MY" dirty="0"/>
          </a:p>
        </p:txBody>
      </p:sp>
      <p:sp>
        <p:nvSpPr>
          <p:cNvPr id="71" name="Rounded Rectangle 70"/>
          <p:cNvSpPr/>
          <p:nvPr/>
        </p:nvSpPr>
        <p:spPr>
          <a:xfrm>
            <a:off x="1990867" y="4408986"/>
            <a:ext cx="1538514" cy="46778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Keputusan</a:t>
            </a:r>
            <a:endParaRPr lang="en-MY" dirty="0"/>
          </a:p>
        </p:txBody>
      </p:sp>
      <p:cxnSp>
        <p:nvCxnSpPr>
          <p:cNvPr id="73" name="Elbow Connector 72"/>
          <p:cNvCxnSpPr>
            <a:stCxn id="69" idx="0"/>
            <a:endCxn id="70" idx="0"/>
          </p:cNvCxnSpPr>
          <p:nvPr/>
        </p:nvCxnSpPr>
        <p:spPr>
          <a:xfrm rot="16200000" flipV="1">
            <a:off x="2930559" y="3495948"/>
            <a:ext cx="1688720" cy="2029590"/>
          </a:xfrm>
          <a:prstGeom prst="bentConnector3">
            <a:avLst>
              <a:gd name="adj1" fmla="val 113537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>
            <a:off x="8386030" y="5799889"/>
            <a:ext cx="7737" cy="3919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79"/>
          <p:cNvSpPr/>
          <p:nvPr/>
        </p:nvSpPr>
        <p:spPr>
          <a:xfrm>
            <a:off x="6247913" y="6242207"/>
            <a:ext cx="4202371" cy="46778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Lawatan</a:t>
            </a:r>
            <a:r>
              <a:rPr lang="en-MY" dirty="0" smtClean="0"/>
              <a:t> </a:t>
            </a:r>
            <a:r>
              <a:rPr lang="en-MY" dirty="0" err="1" smtClean="0"/>
              <a:t>Ke</a:t>
            </a:r>
            <a:r>
              <a:rPr lang="en-MY" dirty="0" smtClean="0"/>
              <a:t> </a:t>
            </a:r>
            <a:r>
              <a:rPr lang="en-MY" dirty="0" err="1" smtClean="0"/>
              <a:t>Potensi</a:t>
            </a:r>
            <a:r>
              <a:rPr lang="en-MY" dirty="0" smtClean="0"/>
              <a:t> </a:t>
            </a:r>
            <a:r>
              <a:rPr lang="en-MY" dirty="0" err="1" smtClean="0"/>
              <a:t>sumber</a:t>
            </a:r>
            <a:r>
              <a:rPr lang="en-MY" dirty="0" smtClean="0"/>
              <a:t> </a:t>
            </a:r>
            <a:r>
              <a:rPr lang="en-MY" dirty="0" err="1" smtClean="0"/>
              <a:t>pencemaran</a:t>
            </a:r>
            <a:endParaRPr lang="en-MY" dirty="0"/>
          </a:p>
        </p:txBody>
      </p:sp>
      <p:cxnSp>
        <p:nvCxnSpPr>
          <p:cNvPr id="84" name="Straight Arrow Connector 83"/>
          <p:cNvCxnSpPr>
            <a:stCxn id="70" idx="2"/>
            <a:endCxn id="71" idx="0"/>
          </p:cNvCxnSpPr>
          <p:nvPr/>
        </p:nvCxnSpPr>
        <p:spPr>
          <a:xfrm>
            <a:off x="2760124" y="4134168"/>
            <a:ext cx="0" cy="2748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stCxn id="62" idx="3"/>
          </p:cNvCxnSpPr>
          <p:nvPr/>
        </p:nvCxnSpPr>
        <p:spPr>
          <a:xfrm>
            <a:off x="9301726" y="5588996"/>
            <a:ext cx="5119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>
          <a:xfrm>
            <a:off x="9813701" y="5355103"/>
            <a:ext cx="1826092" cy="42975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Ambil</a:t>
            </a:r>
            <a:r>
              <a:rPr lang="en-MY" dirty="0" smtClean="0"/>
              <a:t> </a:t>
            </a:r>
            <a:r>
              <a:rPr lang="en-MY" dirty="0" err="1" smtClean="0"/>
              <a:t>Gambar</a:t>
            </a:r>
            <a:endParaRPr lang="en-MY" dirty="0"/>
          </a:p>
        </p:txBody>
      </p:sp>
      <p:sp>
        <p:nvSpPr>
          <p:cNvPr id="89" name="Rounded Rectangle 88"/>
          <p:cNvSpPr/>
          <p:nvPr/>
        </p:nvSpPr>
        <p:spPr>
          <a:xfrm>
            <a:off x="1990867" y="5159238"/>
            <a:ext cx="1538514" cy="46778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Laporan</a:t>
            </a:r>
            <a:r>
              <a:rPr lang="en-MY" dirty="0" smtClean="0"/>
              <a:t> </a:t>
            </a:r>
            <a:r>
              <a:rPr lang="en-MY" dirty="0" err="1" smtClean="0"/>
              <a:t>Siasatan</a:t>
            </a:r>
            <a:endParaRPr lang="en-MY" dirty="0"/>
          </a:p>
        </p:txBody>
      </p:sp>
      <p:sp>
        <p:nvSpPr>
          <p:cNvPr id="90" name="Rounded Rectangle 89"/>
          <p:cNvSpPr/>
          <p:nvPr/>
        </p:nvSpPr>
        <p:spPr>
          <a:xfrm>
            <a:off x="452353" y="5909490"/>
            <a:ext cx="1538514" cy="46778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Buka</a:t>
            </a:r>
            <a:r>
              <a:rPr lang="en-MY" dirty="0" smtClean="0"/>
              <a:t> IP</a:t>
            </a:r>
            <a:endParaRPr lang="en-MY" dirty="0"/>
          </a:p>
        </p:txBody>
      </p:sp>
      <p:sp>
        <p:nvSpPr>
          <p:cNvPr id="91" name="Rounded Rectangle 90"/>
          <p:cNvSpPr/>
          <p:nvPr/>
        </p:nvSpPr>
        <p:spPr>
          <a:xfrm>
            <a:off x="2481943" y="5909489"/>
            <a:ext cx="1538514" cy="46778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Tak</a:t>
            </a:r>
            <a:r>
              <a:rPr lang="en-MY" dirty="0" smtClean="0"/>
              <a:t> </a:t>
            </a:r>
            <a:r>
              <a:rPr lang="en-MY" dirty="0" err="1" smtClean="0"/>
              <a:t>Buka</a:t>
            </a:r>
            <a:r>
              <a:rPr lang="en-MY" dirty="0" smtClean="0"/>
              <a:t> IP</a:t>
            </a:r>
            <a:endParaRPr lang="en-MY" dirty="0"/>
          </a:p>
        </p:txBody>
      </p:sp>
      <p:cxnSp>
        <p:nvCxnSpPr>
          <p:cNvPr id="93" name="Elbow Connector 92"/>
          <p:cNvCxnSpPr>
            <a:stCxn id="89" idx="2"/>
            <a:endCxn id="90" idx="0"/>
          </p:cNvCxnSpPr>
          <p:nvPr/>
        </p:nvCxnSpPr>
        <p:spPr>
          <a:xfrm rot="5400000">
            <a:off x="1849634" y="4998999"/>
            <a:ext cx="282467" cy="1538514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Elbow Connector 94"/>
          <p:cNvCxnSpPr>
            <a:stCxn id="89" idx="2"/>
            <a:endCxn id="91" idx="0"/>
          </p:cNvCxnSpPr>
          <p:nvPr/>
        </p:nvCxnSpPr>
        <p:spPr>
          <a:xfrm rot="16200000" flipH="1">
            <a:off x="2864429" y="5522718"/>
            <a:ext cx="282466" cy="491076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Oval 95"/>
          <p:cNvSpPr/>
          <p:nvPr/>
        </p:nvSpPr>
        <p:spPr>
          <a:xfrm>
            <a:off x="6794845" y="82793"/>
            <a:ext cx="515845" cy="536025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smtClean="0"/>
              <a:t>1</a:t>
            </a:r>
            <a:endParaRPr lang="en-MY" dirty="0"/>
          </a:p>
        </p:txBody>
      </p:sp>
      <p:sp>
        <p:nvSpPr>
          <p:cNvPr id="97" name="Oval 96"/>
          <p:cNvSpPr/>
          <p:nvPr/>
        </p:nvSpPr>
        <p:spPr>
          <a:xfrm>
            <a:off x="6816654" y="1004819"/>
            <a:ext cx="515845" cy="536025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smtClean="0"/>
              <a:t>2</a:t>
            </a:r>
            <a:endParaRPr lang="en-MY" dirty="0"/>
          </a:p>
        </p:txBody>
      </p:sp>
      <p:sp>
        <p:nvSpPr>
          <p:cNvPr id="98" name="Oval 97"/>
          <p:cNvSpPr/>
          <p:nvPr/>
        </p:nvSpPr>
        <p:spPr>
          <a:xfrm>
            <a:off x="6536922" y="3624581"/>
            <a:ext cx="515845" cy="536025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/>
              <a:t>3</a:t>
            </a:r>
          </a:p>
        </p:txBody>
      </p:sp>
      <p:sp>
        <p:nvSpPr>
          <p:cNvPr id="99" name="Oval 98"/>
          <p:cNvSpPr/>
          <p:nvPr/>
        </p:nvSpPr>
        <p:spPr>
          <a:xfrm>
            <a:off x="6912568" y="5310118"/>
            <a:ext cx="515845" cy="536025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smtClean="0"/>
              <a:t>4</a:t>
            </a:r>
            <a:endParaRPr lang="en-MY" dirty="0"/>
          </a:p>
        </p:txBody>
      </p:sp>
      <p:sp>
        <p:nvSpPr>
          <p:cNvPr id="100" name="Oval 99"/>
          <p:cNvSpPr/>
          <p:nvPr/>
        </p:nvSpPr>
        <p:spPr>
          <a:xfrm>
            <a:off x="1272953" y="3622226"/>
            <a:ext cx="515845" cy="536025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smtClean="0"/>
              <a:t>5</a:t>
            </a:r>
            <a:endParaRPr lang="en-MY" dirty="0"/>
          </a:p>
        </p:txBody>
      </p:sp>
      <p:sp>
        <p:nvSpPr>
          <p:cNvPr id="101" name="Oval 100"/>
          <p:cNvSpPr/>
          <p:nvPr/>
        </p:nvSpPr>
        <p:spPr>
          <a:xfrm>
            <a:off x="1286662" y="5020528"/>
            <a:ext cx="515845" cy="536025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smtClean="0"/>
              <a:t>6</a:t>
            </a:r>
            <a:endParaRPr lang="en-MY" dirty="0"/>
          </a:p>
        </p:txBody>
      </p:sp>
      <p:sp>
        <p:nvSpPr>
          <p:cNvPr id="106" name="Rectangle 105"/>
          <p:cNvSpPr/>
          <p:nvPr/>
        </p:nvSpPr>
        <p:spPr>
          <a:xfrm>
            <a:off x="4328958" y="6029927"/>
            <a:ext cx="1489657" cy="5138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 smtClean="0">
                <a:solidFill>
                  <a:schemeClr val="tx1"/>
                </a:solidFill>
              </a:rPr>
              <a:t>BOD, NH3, </a:t>
            </a:r>
          </a:p>
          <a:p>
            <a:pPr algn="ctr"/>
            <a:r>
              <a:rPr lang="en-MY" b="1" dirty="0" smtClean="0">
                <a:solidFill>
                  <a:schemeClr val="tx1"/>
                </a:solidFill>
              </a:rPr>
              <a:t>e-coli</a:t>
            </a:r>
            <a:endParaRPr lang="en-MY" b="1" dirty="0">
              <a:solidFill>
                <a:schemeClr val="tx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841895" y="1799771"/>
            <a:ext cx="2987248" cy="322075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4282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10515599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135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62744" y="296541"/>
            <a:ext cx="4931354" cy="3415134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MY" dirty="0" err="1" smtClean="0"/>
              <a:t>Statistik</a:t>
            </a:r>
            <a:r>
              <a:rPr lang="en-MY" dirty="0" smtClean="0"/>
              <a:t> </a:t>
            </a:r>
            <a:r>
              <a:rPr lang="en-MY" dirty="0" err="1" smtClean="0"/>
              <a:t>deskriptif</a:t>
            </a:r>
            <a:r>
              <a:rPr lang="en-MY" dirty="0"/>
              <a:t> </a:t>
            </a:r>
            <a:r>
              <a:rPr lang="en-MY" dirty="0" smtClean="0"/>
              <a:t>– </a:t>
            </a:r>
            <a:r>
              <a:rPr lang="en-MY" dirty="0" err="1" smtClean="0"/>
              <a:t>sejauh</a:t>
            </a:r>
            <a:r>
              <a:rPr lang="en-MY" dirty="0"/>
              <a:t> </a:t>
            </a:r>
            <a:r>
              <a:rPr lang="en-MY" dirty="0" err="1" smtClean="0"/>
              <a:t>mana</a:t>
            </a:r>
            <a:r>
              <a:rPr lang="en-MY" dirty="0" smtClean="0"/>
              <a:t> </a:t>
            </a:r>
            <a:r>
              <a:rPr lang="en-MY" dirty="0" err="1" smtClean="0"/>
              <a:t>konsisten</a:t>
            </a:r>
            <a:r>
              <a:rPr lang="en-MY" dirty="0" smtClean="0"/>
              <a:t>  </a:t>
            </a:r>
            <a:r>
              <a:rPr lang="en-MY" dirty="0" err="1" smtClean="0"/>
              <a:t>analisis</a:t>
            </a:r>
            <a:r>
              <a:rPr lang="en-MY" dirty="0" smtClean="0"/>
              <a:t> </a:t>
            </a:r>
            <a:r>
              <a:rPr lang="en-MY" dirty="0" err="1" smtClean="0"/>
              <a:t>atau</a:t>
            </a:r>
            <a:r>
              <a:rPr lang="en-MY" dirty="0" smtClean="0"/>
              <a:t> data yang </a:t>
            </a:r>
            <a:r>
              <a:rPr lang="en-MY" dirty="0" err="1" smtClean="0"/>
              <a:t>diambil</a:t>
            </a:r>
            <a:r>
              <a:rPr lang="en-MY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MY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MY" dirty="0" err="1" smtClean="0"/>
              <a:t>Uji</a:t>
            </a:r>
            <a:r>
              <a:rPr lang="en-MY" dirty="0" smtClean="0"/>
              <a:t> </a:t>
            </a:r>
            <a:r>
              <a:rPr lang="en-MY" dirty="0" err="1" smtClean="0"/>
              <a:t>kenormalan</a:t>
            </a:r>
            <a:r>
              <a:rPr lang="en-MY" dirty="0" smtClean="0"/>
              <a:t> data </a:t>
            </a:r>
            <a:r>
              <a:rPr lang="en-MY" dirty="0" err="1" smtClean="0"/>
              <a:t>terlebih</a:t>
            </a:r>
            <a:r>
              <a:rPr lang="en-MY" dirty="0"/>
              <a:t> </a:t>
            </a:r>
            <a:r>
              <a:rPr lang="en-MY" dirty="0" err="1" smtClean="0"/>
              <a:t>dahulu</a:t>
            </a:r>
            <a:r>
              <a:rPr lang="en-MY" dirty="0" smtClean="0"/>
              <a:t>, </a:t>
            </a:r>
            <a:r>
              <a:rPr lang="en-MY" dirty="0" err="1" smtClean="0"/>
              <a:t>skewness</a:t>
            </a:r>
            <a:r>
              <a:rPr lang="en-MY" dirty="0" smtClean="0"/>
              <a:t> &amp; kurtosis </a:t>
            </a:r>
            <a:r>
              <a:rPr lang="en-MY" dirty="0" err="1" smtClean="0"/>
              <a:t>bagi</a:t>
            </a:r>
            <a:r>
              <a:rPr lang="en-MY" dirty="0" smtClean="0"/>
              <a:t> </a:t>
            </a:r>
            <a:r>
              <a:rPr lang="en-MY" dirty="0" err="1" smtClean="0"/>
              <a:t>setiap</a:t>
            </a:r>
            <a:r>
              <a:rPr lang="en-MY" dirty="0" smtClean="0"/>
              <a:t> data parameter </a:t>
            </a:r>
            <a:r>
              <a:rPr lang="en-MY" dirty="0" err="1" smtClean="0"/>
              <a:t>sampel</a:t>
            </a:r>
            <a:r>
              <a:rPr lang="en-MY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MY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MY" dirty="0" err="1" smtClean="0"/>
              <a:t>Sekiranya</a:t>
            </a:r>
            <a:r>
              <a:rPr lang="en-MY" dirty="0" smtClean="0"/>
              <a:t> normal </a:t>
            </a:r>
            <a:r>
              <a:rPr lang="en-MY" dirty="0" err="1" smtClean="0"/>
              <a:t>gunakan</a:t>
            </a:r>
            <a:r>
              <a:rPr lang="en-MY" dirty="0" smtClean="0"/>
              <a:t> </a:t>
            </a:r>
            <a:r>
              <a:rPr lang="en-MY" dirty="0" err="1" smtClean="0"/>
              <a:t>parameterik</a:t>
            </a:r>
            <a:r>
              <a:rPr lang="en-MY" dirty="0" smtClean="0"/>
              <a:t> statistic </a:t>
            </a:r>
            <a:r>
              <a:rPr lang="en-MY" dirty="0" err="1" smtClean="0"/>
              <a:t>sekiranya</a:t>
            </a:r>
            <a:r>
              <a:rPr lang="en-MY" dirty="0" smtClean="0"/>
              <a:t> </a:t>
            </a:r>
            <a:r>
              <a:rPr lang="en-MY" dirty="0" err="1" smtClean="0"/>
              <a:t>tidak</a:t>
            </a:r>
            <a:r>
              <a:rPr lang="en-MY" dirty="0" smtClean="0"/>
              <a:t> </a:t>
            </a:r>
            <a:r>
              <a:rPr lang="en-MY" dirty="0" err="1" smtClean="0"/>
              <a:t>gunakan</a:t>
            </a:r>
            <a:r>
              <a:rPr lang="en-MY" dirty="0" smtClean="0"/>
              <a:t> non </a:t>
            </a:r>
            <a:r>
              <a:rPr lang="en-MY" dirty="0" err="1" smtClean="0"/>
              <a:t>parametrik</a:t>
            </a:r>
            <a:r>
              <a:rPr lang="en-MY" dirty="0" smtClean="0"/>
              <a:t>. statistic</a:t>
            </a:r>
          </a:p>
        </p:txBody>
      </p:sp>
      <p:sp>
        <p:nvSpPr>
          <p:cNvPr id="5" name="Right Arrow 4"/>
          <p:cNvSpPr/>
          <p:nvPr/>
        </p:nvSpPr>
        <p:spPr>
          <a:xfrm>
            <a:off x="497676" y="1858965"/>
            <a:ext cx="478972" cy="29028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Right Arrow 5"/>
          <p:cNvSpPr/>
          <p:nvPr/>
        </p:nvSpPr>
        <p:spPr>
          <a:xfrm>
            <a:off x="6264038" y="1822111"/>
            <a:ext cx="478972" cy="29028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Rounded Rectangle 6"/>
          <p:cNvSpPr/>
          <p:nvPr/>
        </p:nvSpPr>
        <p:spPr>
          <a:xfrm>
            <a:off x="6871007" y="1597995"/>
            <a:ext cx="2272993" cy="654279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smtClean="0"/>
              <a:t>Data normal </a:t>
            </a:r>
            <a:endParaRPr lang="en-MY" dirty="0"/>
          </a:p>
        </p:txBody>
      </p:sp>
      <p:sp>
        <p:nvSpPr>
          <p:cNvPr id="8" name="Down Arrow 7"/>
          <p:cNvSpPr/>
          <p:nvPr/>
        </p:nvSpPr>
        <p:spPr>
          <a:xfrm>
            <a:off x="7692379" y="2451635"/>
            <a:ext cx="464457" cy="126004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Rounded Rectangle 8"/>
          <p:cNvSpPr/>
          <p:nvPr/>
        </p:nvSpPr>
        <p:spPr>
          <a:xfrm>
            <a:off x="6240759" y="3826654"/>
            <a:ext cx="2903241" cy="977576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400" dirty="0" err="1" smtClean="0"/>
              <a:t>Pengujian</a:t>
            </a:r>
            <a:r>
              <a:rPr lang="en-MY" sz="1400" dirty="0" smtClean="0"/>
              <a:t> </a:t>
            </a:r>
            <a:r>
              <a:rPr lang="en-MY" sz="1400" dirty="0" err="1" smtClean="0"/>
              <a:t>hipotesis</a:t>
            </a:r>
            <a:r>
              <a:rPr lang="en-MY" sz="1400" dirty="0" smtClean="0"/>
              <a:t> </a:t>
            </a:r>
            <a:r>
              <a:rPr lang="en-MY" sz="1400" dirty="0" err="1" smtClean="0"/>
              <a:t>dengan</a:t>
            </a:r>
            <a:r>
              <a:rPr lang="en-MY" sz="1400" dirty="0" smtClean="0"/>
              <a:t> </a:t>
            </a:r>
            <a:r>
              <a:rPr lang="en-MY" sz="1400" dirty="0" err="1" smtClean="0"/>
              <a:t>menggunakan</a:t>
            </a:r>
            <a:r>
              <a:rPr lang="en-MY" sz="1400" dirty="0" smtClean="0"/>
              <a:t> </a:t>
            </a:r>
          </a:p>
          <a:p>
            <a:pPr algn="ctr"/>
            <a:r>
              <a:rPr lang="en-MY" sz="1400" dirty="0" smtClean="0"/>
              <a:t>ANOVA </a:t>
            </a:r>
            <a:r>
              <a:rPr lang="en-MY" sz="1400" dirty="0" err="1" smtClean="0"/>
              <a:t>untuk</a:t>
            </a:r>
            <a:r>
              <a:rPr lang="en-MY" sz="1400" dirty="0" smtClean="0"/>
              <a:t> </a:t>
            </a:r>
            <a:r>
              <a:rPr lang="en-MY" sz="1400" dirty="0" err="1" smtClean="0"/>
              <a:t>melihat</a:t>
            </a:r>
            <a:r>
              <a:rPr lang="en-MY" sz="1400" dirty="0" smtClean="0"/>
              <a:t> </a:t>
            </a:r>
            <a:r>
              <a:rPr lang="en-MY" sz="1400" dirty="0" err="1" smtClean="0"/>
              <a:t>perbezaan</a:t>
            </a:r>
            <a:r>
              <a:rPr lang="en-MY" sz="1400" dirty="0" smtClean="0"/>
              <a:t> min yang </a:t>
            </a:r>
            <a:r>
              <a:rPr lang="en-MY" sz="1400" dirty="0" err="1" smtClean="0"/>
              <a:t>signifikan</a:t>
            </a:r>
            <a:r>
              <a:rPr lang="en-MY" sz="1400" dirty="0" smtClean="0"/>
              <a:t> </a:t>
            </a:r>
            <a:r>
              <a:rPr lang="en-MY" sz="1400" dirty="0" err="1" smtClean="0"/>
              <a:t>diantara</a:t>
            </a:r>
            <a:r>
              <a:rPr lang="en-MY" sz="1400" dirty="0" smtClean="0"/>
              <a:t> </a:t>
            </a:r>
            <a:r>
              <a:rPr lang="en-MY" sz="1400" dirty="0" err="1" smtClean="0"/>
              <a:t>sampel</a:t>
            </a:r>
            <a:endParaRPr lang="en-MY" sz="1400" dirty="0"/>
          </a:p>
        </p:txBody>
      </p:sp>
    </p:spTree>
    <p:extLst>
      <p:ext uri="{BB962C8B-B14F-4D97-AF65-F5344CB8AC3E}">
        <p14:creationId xmlns:p14="http://schemas.microsoft.com/office/powerpoint/2010/main" val="362432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Perisian</a:t>
            </a:r>
            <a:r>
              <a:rPr lang="en-US" dirty="0" smtClean="0"/>
              <a:t> </a:t>
            </a:r>
            <a:r>
              <a:rPr lang="en-US" dirty="0" err="1" smtClean="0"/>
              <a:t>statistik</a:t>
            </a:r>
            <a:r>
              <a:rPr lang="en-US" dirty="0" smtClean="0"/>
              <a:t> 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EXCEL</a:t>
            </a:r>
          </a:p>
          <a:p>
            <a:r>
              <a:rPr lang="en-US" dirty="0" smtClean="0"/>
              <a:t>SPSS</a:t>
            </a:r>
          </a:p>
          <a:p>
            <a:r>
              <a:rPr lang="en-US" dirty="0" smtClean="0"/>
              <a:t>Minitab</a:t>
            </a:r>
          </a:p>
          <a:p>
            <a:r>
              <a:rPr lang="en-US" dirty="0" smtClean="0"/>
              <a:t>PLS SEM</a:t>
            </a:r>
            <a:endParaRPr lang="en-MY" dirty="0"/>
          </a:p>
        </p:txBody>
      </p:sp>
      <p:pic>
        <p:nvPicPr>
          <p:cNvPr id="1026" name="Picture 2" descr="Image result for PLS s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689" y="540087"/>
            <a:ext cx="5690571" cy="346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951" y="3487177"/>
            <a:ext cx="5537661" cy="27766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2674" y="2526696"/>
            <a:ext cx="4374524" cy="329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223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28628" y="2082541"/>
            <a:ext cx="1963271" cy="4638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Persampelan</a:t>
            </a:r>
            <a:r>
              <a:rPr lang="en-MY" dirty="0" smtClean="0"/>
              <a:t>  zone A</a:t>
            </a:r>
            <a:endParaRPr lang="en-MY" dirty="0"/>
          </a:p>
        </p:txBody>
      </p:sp>
      <p:sp>
        <p:nvSpPr>
          <p:cNvPr id="5" name="Rounded Rectangle 4"/>
          <p:cNvSpPr/>
          <p:nvPr/>
        </p:nvSpPr>
        <p:spPr>
          <a:xfrm>
            <a:off x="3283249" y="2082541"/>
            <a:ext cx="1963271" cy="4638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Persampelan</a:t>
            </a:r>
            <a:r>
              <a:rPr lang="en-MY" dirty="0" smtClean="0"/>
              <a:t>  zone B</a:t>
            </a:r>
            <a:endParaRPr lang="en-MY" dirty="0"/>
          </a:p>
        </p:txBody>
      </p:sp>
      <p:sp>
        <p:nvSpPr>
          <p:cNvPr id="6" name="Rounded Rectangle 5"/>
          <p:cNvSpPr/>
          <p:nvPr/>
        </p:nvSpPr>
        <p:spPr>
          <a:xfrm>
            <a:off x="5437870" y="2082541"/>
            <a:ext cx="1963271" cy="4638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Persampelan</a:t>
            </a:r>
            <a:r>
              <a:rPr lang="en-MY" dirty="0" smtClean="0"/>
              <a:t>  zone C</a:t>
            </a:r>
            <a:endParaRPr lang="en-MY" dirty="0"/>
          </a:p>
        </p:txBody>
      </p:sp>
      <p:sp>
        <p:nvSpPr>
          <p:cNvPr id="7" name="Rounded Rectangle 6"/>
          <p:cNvSpPr/>
          <p:nvPr/>
        </p:nvSpPr>
        <p:spPr>
          <a:xfrm>
            <a:off x="7592491" y="2082541"/>
            <a:ext cx="1963271" cy="4638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Persampelan</a:t>
            </a:r>
            <a:r>
              <a:rPr lang="en-MY" dirty="0" smtClean="0"/>
              <a:t>  zone D</a:t>
            </a:r>
            <a:endParaRPr lang="en-MY" dirty="0"/>
          </a:p>
        </p:txBody>
      </p:sp>
      <p:sp>
        <p:nvSpPr>
          <p:cNvPr id="8" name="Rounded Rectangle 7"/>
          <p:cNvSpPr/>
          <p:nvPr/>
        </p:nvSpPr>
        <p:spPr>
          <a:xfrm>
            <a:off x="9747112" y="2082541"/>
            <a:ext cx="1963271" cy="4638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Persampelan</a:t>
            </a:r>
            <a:r>
              <a:rPr lang="en-MY" dirty="0" smtClean="0"/>
              <a:t>  Lori</a:t>
            </a:r>
            <a:endParaRPr lang="en-MY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483701"/>
              </p:ext>
            </p:extLst>
          </p:nvPr>
        </p:nvGraphicFramePr>
        <p:xfrm>
          <a:off x="1182519" y="2737652"/>
          <a:ext cx="1040513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4189"/>
                <a:gridCol w="1734189"/>
                <a:gridCol w="1734189"/>
                <a:gridCol w="1734189"/>
                <a:gridCol w="1734189"/>
                <a:gridCol w="1734189"/>
              </a:tblGrid>
              <a:tr h="370840">
                <a:tc>
                  <a:txBody>
                    <a:bodyPr/>
                    <a:lstStyle/>
                    <a:p>
                      <a:r>
                        <a:rPr lang="en-MY" dirty="0" err="1" smtClean="0"/>
                        <a:t>Jenis</a:t>
                      </a:r>
                      <a:r>
                        <a:rPr lang="en-MY" dirty="0" smtClean="0"/>
                        <a:t> </a:t>
                      </a:r>
                      <a:r>
                        <a:rPr lang="en-MY" dirty="0" err="1" smtClean="0"/>
                        <a:t>ujian</a:t>
                      </a:r>
                      <a:r>
                        <a:rPr lang="en-MY" dirty="0" smtClean="0"/>
                        <a:t>  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 err="1" smtClean="0"/>
                        <a:t>Sampel</a:t>
                      </a:r>
                      <a:r>
                        <a:rPr lang="en-MY" baseline="0" dirty="0" smtClean="0"/>
                        <a:t> zone A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 err="1" smtClean="0"/>
                        <a:t>Sampel</a:t>
                      </a:r>
                      <a:r>
                        <a:rPr lang="en-MY" dirty="0" smtClean="0"/>
                        <a:t> Zone B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 err="1" smtClean="0"/>
                        <a:t>Sampel</a:t>
                      </a:r>
                      <a:r>
                        <a:rPr lang="en-MY" baseline="0" dirty="0" smtClean="0"/>
                        <a:t> zone C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 err="1" smtClean="0"/>
                        <a:t>Sampel</a:t>
                      </a:r>
                      <a:r>
                        <a:rPr lang="en-MY" dirty="0" smtClean="0"/>
                        <a:t> zone D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 smtClean="0"/>
                        <a:t>Lori </a:t>
                      </a:r>
                      <a:endParaRPr lang="en-MY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MY" dirty="0" smtClean="0"/>
                        <a:t>DNA 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MY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MY" dirty="0" smtClean="0"/>
                        <a:t>Geo Chemical 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MY" dirty="0" err="1" smtClean="0"/>
                        <a:t>Kualiti</a:t>
                      </a:r>
                      <a:r>
                        <a:rPr lang="en-MY" dirty="0" smtClean="0"/>
                        <a:t> Air 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ight Brace 9"/>
          <p:cNvSpPr/>
          <p:nvPr/>
        </p:nvSpPr>
        <p:spPr>
          <a:xfrm rot="5400000">
            <a:off x="4607301" y="3663874"/>
            <a:ext cx="361347" cy="162907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Right Brace 10"/>
          <p:cNvSpPr/>
          <p:nvPr/>
        </p:nvSpPr>
        <p:spPr>
          <a:xfrm rot="5400000">
            <a:off x="7952684" y="3746196"/>
            <a:ext cx="361347" cy="146443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2" name="TextBox 11"/>
          <p:cNvSpPr txBox="1"/>
          <p:nvPr/>
        </p:nvSpPr>
        <p:spPr>
          <a:xfrm>
            <a:off x="4190572" y="4760686"/>
            <a:ext cx="1612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dirty="0" smtClean="0"/>
              <a:t>Not. Significant</a:t>
            </a:r>
            <a:endParaRPr lang="en-MY" dirty="0"/>
          </a:p>
        </p:txBody>
      </p:sp>
      <p:sp>
        <p:nvSpPr>
          <p:cNvPr id="13" name="TextBox 12"/>
          <p:cNvSpPr txBox="1"/>
          <p:nvPr/>
        </p:nvSpPr>
        <p:spPr>
          <a:xfrm>
            <a:off x="7592491" y="4760686"/>
            <a:ext cx="1137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dirty="0" smtClean="0"/>
              <a:t>significant</a:t>
            </a:r>
            <a:endParaRPr lang="en-MY" dirty="0"/>
          </a:p>
        </p:txBody>
      </p:sp>
      <p:sp>
        <p:nvSpPr>
          <p:cNvPr id="14" name="Right Brace 13"/>
          <p:cNvSpPr/>
          <p:nvPr/>
        </p:nvSpPr>
        <p:spPr>
          <a:xfrm rot="5400000">
            <a:off x="9226498" y="3653013"/>
            <a:ext cx="196725" cy="335393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5" name="Rectangle 14"/>
          <p:cNvSpPr/>
          <p:nvPr/>
        </p:nvSpPr>
        <p:spPr>
          <a:xfrm>
            <a:off x="8652835" y="5797675"/>
            <a:ext cx="1538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MY" dirty="0" smtClean="0"/>
              <a:t>Not significant</a:t>
            </a:r>
            <a:endParaRPr lang="en-MY" dirty="0"/>
          </a:p>
        </p:txBody>
      </p:sp>
      <p:sp>
        <p:nvSpPr>
          <p:cNvPr id="16" name="Rectangle 15"/>
          <p:cNvSpPr/>
          <p:nvPr/>
        </p:nvSpPr>
        <p:spPr>
          <a:xfrm>
            <a:off x="8445907" y="5428343"/>
            <a:ext cx="2219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MY" dirty="0" err="1"/>
              <a:t>Sampel</a:t>
            </a:r>
            <a:r>
              <a:rPr lang="en-MY" dirty="0"/>
              <a:t> zone </a:t>
            </a:r>
            <a:r>
              <a:rPr lang="en-MY" dirty="0" smtClean="0"/>
              <a:t>C </a:t>
            </a:r>
            <a:r>
              <a:rPr lang="en-MY" dirty="0" err="1" smtClean="0"/>
              <a:t>Vs</a:t>
            </a:r>
            <a:r>
              <a:rPr lang="en-MY" dirty="0" smtClean="0"/>
              <a:t> Lori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47571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48344" y="442690"/>
            <a:ext cx="11081658" cy="5972629"/>
            <a:chOff x="1335314" y="718457"/>
            <a:chExt cx="11081658" cy="5972629"/>
          </a:xfrm>
        </p:grpSpPr>
        <p:sp>
          <p:nvSpPr>
            <p:cNvPr id="5" name="Freeform 4"/>
            <p:cNvSpPr/>
            <p:nvPr/>
          </p:nvSpPr>
          <p:spPr>
            <a:xfrm>
              <a:off x="1335314" y="1799771"/>
              <a:ext cx="10580915" cy="4891315"/>
            </a:xfrm>
            <a:custGeom>
              <a:avLst/>
              <a:gdLst>
                <a:gd name="connsiteX0" fmla="*/ 0 w 10580915"/>
                <a:gd name="connsiteY0" fmla="*/ 0 h 4891315"/>
                <a:gd name="connsiteX1" fmla="*/ 1712686 w 10580915"/>
                <a:gd name="connsiteY1" fmla="*/ 304800 h 4891315"/>
                <a:gd name="connsiteX2" fmla="*/ 2989943 w 10580915"/>
                <a:gd name="connsiteY2" fmla="*/ 1785258 h 4891315"/>
                <a:gd name="connsiteX3" fmla="*/ 5965372 w 10580915"/>
                <a:gd name="connsiteY3" fmla="*/ 2656115 h 4891315"/>
                <a:gd name="connsiteX4" fmla="*/ 7184572 w 10580915"/>
                <a:gd name="connsiteY4" fmla="*/ 3947886 h 4891315"/>
                <a:gd name="connsiteX5" fmla="*/ 10276115 w 10580915"/>
                <a:gd name="connsiteY5" fmla="*/ 4688115 h 4891315"/>
                <a:gd name="connsiteX6" fmla="*/ 10580915 w 10580915"/>
                <a:gd name="connsiteY6" fmla="*/ 4891315 h 489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0915" h="4891315">
                  <a:moveTo>
                    <a:pt x="0" y="0"/>
                  </a:moveTo>
                  <a:cubicBezTo>
                    <a:pt x="607181" y="3628"/>
                    <a:pt x="1214362" y="7257"/>
                    <a:pt x="1712686" y="304800"/>
                  </a:cubicBezTo>
                  <a:cubicBezTo>
                    <a:pt x="2211010" y="602343"/>
                    <a:pt x="2281162" y="1393372"/>
                    <a:pt x="2989943" y="1785258"/>
                  </a:cubicBezTo>
                  <a:cubicBezTo>
                    <a:pt x="3698724" y="2177144"/>
                    <a:pt x="5266267" y="2295677"/>
                    <a:pt x="5965372" y="2656115"/>
                  </a:cubicBezTo>
                  <a:cubicBezTo>
                    <a:pt x="6664477" y="3016553"/>
                    <a:pt x="6466115" y="3609219"/>
                    <a:pt x="7184572" y="3947886"/>
                  </a:cubicBezTo>
                  <a:cubicBezTo>
                    <a:pt x="7903029" y="4286553"/>
                    <a:pt x="9710058" y="4530877"/>
                    <a:pt x="10276115" y="4688115"/>
                  </a:cubicBezTo>
                  <a:cubicBezTo>
                    <a:pt x="10842172" y="4845353"/>
                    <a:pt x="10401906" y="4857448"/>
                    <a:pt x="10580915" y="489131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6" name="Freeform 5"/>
            <p:cNvSpPr/>
            <p:nvPr/>
          </p:nvSpPr>
          <p:spPr>
            <a:xfrm>
              <a:off x="1836057" y="718457"/>
              <a:ext cx="10580915" cy="4891315"/>
            </a:xfrm>
            <a:custGeom>
              <a:avLst/>
              <a:gdLst>
                <a:gd name="connsiteX0" fmla="*/ 0 w 10580915"/>
                <a:gd name="connsiteY0" fmla="*/ 0 h 4891315"/>
                <a:gd name="connsiteX1" fmla="*/ 1712686 w 10580915"/>
                <a:gd name="connsiteY1" fmla="*/ 304800 h 4891315"/>
                <a:gd name="connsiteX2" fmla="*/ 2989943 w 10580915"/>
                <a:gd name="connsiteY2" fmla="*/ 1785258 h 4891315"/>
                <a:gd name="connsiteX3" fmla="*/ 5965372 w 10580915"/>
                <a:gd name="connsiteY3" fmla="*/ 2656115 h 4891315"/>
                <a:gd name="connsiteX4" fmla="*/ 7184572 w 10580915"/>
                <a:gd name="connsiteY4" fmla="*/ 3947886 h 4891315"/>
                <a:gd name="connsiteX5" fmla="*/ 10276115 w 10580915"/>
                <a:gd name="connsiteY5" fmla="*/ 4688115 h 4891315"/>
                <a:gd name="connsiteX6" fmla="*/ 10580915 w 10580915"/>
                <a:gd name="connsiteY6" fmla="*/ 4891315 h 489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0915" h="4891315">
                  <a:moveTo>
                    <a:pt x="0" y="0"/>
                  </a:moveTo>
                  <a:cubicBezTo>
                    <a:pt x="607181" y="3628"/>
                    <a:pt x="1214362" y="7257"/>
                    <a:pt x="1712686" y="304800"/>
                  </a:cubicBezTo>
                  <a:cubicBezTo>
                    <a:pt x="2211010" y="602343"/>
                    <a:pt x="2281162" y="1393372"/>
                    <a:pt x="2989943" y="1785258"/>
                  </a:cubicBezTo>
                  <a:cubicBezTo>
                    <a:pt x="3698724" y="2177144"/>
                    <a:pt x="5266267" y="2295677"/>
                    <a:pt x="5965372" y="2656115"/>
                  </a:cubicBezTo>
                  <a:cubicBezTo>
                    <a:pt x="6664477" y="3016553"/>
                    <a:pt x="6466115" y="3609219"/>
                    <a:pt x="7184572" y="3947886"/>
                  </a:cubicBezTo>
                  <a:cubicBezTo>
                    <a:pt x="7903029" y="4286553"/>
                    <a:pt x="9710058" y="4530877"/>
                    <a:pt x="10276115" y="4688115"/>
                  </a:cubicBezTo>
                  <a:cubicBezTo>
                    <a:pt x="10842172" y="4845353"/>
                    <a:pt x="10401906" y="4857448"/>
                    <a:pt x="10580915" y="489131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25794" y="442690"/>
            <a:ext cx="4191502" cy="2445656"/>
            <a:chOff x="7025794" y="442690"/>
            <a:chExt cx="4191502" cy="2445656"/>
          </a:xfrm>
        </p:grpSpPr>
        <p:sp>
          <p:nvSpPr>
            <p:cNvPr id="17" name="Rectangle 16"/>
            <p:cNvSpPr/>
            <p:nvPr/>
          </p:nvSpPr>
          <p:spPr>
            <a:xfrm>
              <a:off x="7025794" y="442690"/>
              <a:ext cx="4191502" cy="2140124"/>
            </a:xfrm>
            <a:prstGeom prst="rect">
              <a:avLst/>
            </a:prstGeom>
            <a:solidFill>
              <a:srgbClr val="FFC0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321448" y="2519014"/>
              <a:ext cx="17290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MY" dirty="0" err="1" smtClean="0"/>
                <a:t>Tapak</a:t>
              </a:r>
              <a:r>
                <a:rPr lang="en-MY" dirty="0" smtClean="0"/>
                <a:t> </a:t>
              </a:r>
              <a:r>
                <a:rPr lang="en-MY" dirty="0" err="1" smtClean="0"/>
                <a:t>projek</a:t>
              </a:r>
              <a:r>
                <a:rPr lang="en-MY" dirty="0" smtClean="0"/>
                <a:t> EIA</a:t>
              </a:r>
              <a:endParaRPr lang="en-MY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48580" y="2307775"/>
            <a:ext cx="2368588" cy="2179722"/>
            <a:chOff x="148580" y="2307775"/>
            <a:chExt cx="2368588" cy="2179722"/>
          </a:xfrm>
        </p:grpSpPr>
        <p:sp>
          <p:nvSpPr>
            <p:cNvPr id="9" name="Oval 8"/>
            <p:cNvSpPr/>
            <p:nvPr/>
          </p:nvSpPr>
          <p:spPr>
            <a:xfrm>
              <a:off x="849087" y="2307775"/>
              <a:ext cx="1175658" cy="1161143"/>
            </a:xfrm>
            <a:prstGeom prst="ellipse">
              <a:avLst/>
            </a:prstGeom>
            <a:solidFill>
              <a:srgbClr val="C000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0" name="Oval 9"/>
            <p:cNvSpPr/>
            <p:nvPr/>
          </p:nvSpPr>
          <p:spPr>
            <a:xfrm rot="20767600">
              <a:off x="148580" y="2982692"/>
              <a:ext cx="587829" cy="769254"/>
            </a:xfrm>
            <a:prstGeom prst="ellipse">
              <a:avLst/>
            </a:prstGeom>
            <a:solidFill>
              <a:srgbClr val="C000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cxnSp>
          <p:nvCxnSpPr>
            <p:cNvPr id="12" name="Straight Connector 11"/>
            <p:cNvCxnSpPr>
              <a:endCxn id="10" idx="6"/>
            </p:cNvCxnSpPr>
            <p:nvPr/>
          </p:nvCxnSpPr>
          <p:spPr>
            <a:xfrm flipH="1">
              <a:off x="727835" y="3207659"/>
              <a:ext cx="302680" cy="8918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 rot="20767600">
              <a:off x="1929339" y="2997210"/>
              <a:ext cx="587829" cy="769254"/>
            </a:xfrm>
            <a:prstGeom prst="ellipse">
              <a:avLst/>
            </a:prstGeom>
            <a:solidFill>
              <a:srgbClr val="C000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777232" y="3251207"/>
              <a:ext cx="162607" cy="8918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727835" y="3841166"/>
              <a:ext cx="137948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MY" dirty="0" err="1" smtClean="0"/>
                <a:t>Loji</a:t>
              </a:r>
              <a:r>
                <a:rPr lang="en-MY" dirty="0" smtClean="0"/>
                <a:t> </a:t>
              </a:r>
              <a:r>
                <a:rPr lang="en-MY" dirty="0" err="1" smtClean="0"/>
                <a:t>rawatan</a:t>
              </a:r>
              <a:r>
                <a:rPr lang="en-MY" dirty="0" smtClean="0"/>
                <a:t> </a:t>
              </a:r>
            </a:p>
            <a:p>
              <a:pPr algn="ctr"/>
              <a:r>
                <a:rPr lang="en-MY" dirty="0" err="1" smtClean="0"/>
                <a:t>kumbahan</a:t>
              </a:r>
              <a:endParaRPr lang="en-MY" dirty="0"/>
            </a:p>
          </p:txBody>
        </p:sp>
      </p:grpSp>
      <p:sp>
        <p:nvSpPr>
          <p:cNvPr id="22" name="Freeform 21"/>
          <p:cNvSpPr/>
          <p:nvPr/>
        </p:nvSpPr>
        <p:spPr>
          <a:xfrm>
            <a:off x="6560459" y="3825718"/>
            <a:ext cx="4368800" cy="2299314"/>
          </a:xfrm>
          <a:custGeom>
            <a:avLst/>
            <a:gdLst>
              <a:gd name="connsiteX0" fmla="*/ 14515 w 4064000"/>
              <a:gd name="connsiteY0" fmla="*/ 159657 h 1930400"/>
              <a:gd name="connsiteX1" fmla="*/ 522515 w 4064000"/>
              <a:gd name="connsiteY1" fmla="*/ 0 h 1930400"/>
              <a:gd name="connsiteX2" fmla="*/ 1088572 w 4064000"/>
              <a:gd name="connsiteY2" fmla="*/ 551543 h 1930400"/>
              <a:gd name="connsiteX3" fmla="*/ 2540000 w 4064000"/>
              <a:gd name="connsiteY3" fmla="*/ 812800 h 1930400"/>
              <a:gd name="connsiteX4" fmla="*/ 2206172 w 4064000"/>
              <a:gd name="connsiteY4" fmla="*/ 1248229 h 1930400"/>
              <a:gd name="connsiteX5" fmla="*/ 3933372 w 4064000"/>
              <a:gd name="connsiteY5" fmla="*/ 1161143 h 1930400"/>
              <a:gd name="connsiteX6" fmla="*/ 4064000 w 4064000"/>
              <a:gd name="connsiteY6" fmla="*/ 1930400 h 1930400"/>
              <a:gd name="connsiteX7" fmla="*/ 3541486 w 4064000"/>
              <a:gd name="connsiteY7" fmla="*/ 1683657 h 1930400"/>
              <a:gd name="connsiteX8" fmla="*/ 2902857 w 4064000"/>
              <a:gd name="connsiteY8" fmla="*/ 1770743 h 1930400"/>
              <a:gd name="connsiteX9" fmla="*/ 2830286 w 4064000"/>
              <a:gd name="connsiteY9" fmla="*/ 1567543 h 1930400"/>
              <a:gd name="connsiteX10" fmla="*/ 1799772 w 4064000"/>
              <a:gd name="connsiteY10" fmla="*/ 1553029 h 1930400"/>
              <a:gd name="connsiteX11" fmla="*/ 1582057 w 4064000"/>
              <a:gd name="connsiteY11" fmla="*/ 1001486 h 1930400"/>
              <a:gd name="connsiteX12" fmla="*/ 1277257 w 4064000"/>
              <a:gd name="connsiteY12" fmla="*/ 1320800 h 1930400"/>
              <a:gd name="connsiteX13" fmla="*/ 856343 w 4064000"/>
              <a:gd name="connsiteY13" fmla="*/ 1161143 h 1930400"/>
              <a:gd name="connsiteX14" fmla="*/ 740229 w 4064000"/>
              <a:gd name="connsiteY14" fmla="*/ 725715 h 1930400"/>
              <a:gd name="connsiteX15" fmla="*/ 406400 w 4064000"/>
              <a:gd name="connsiteY15" fmla="*/ 870857 h 1930400"/>
              <a:gd name="connsiteX16" fmla="*/ 319315 w 4064000"/>
              <a:gd name="connsiteY16" fmla="*/ 740229 h 1930400"/>
              <a:gd name="connsiteX17" fmla="*/ 261257 w 4064000"/>
              <a:gd name="connsiteY17" fmla="*/ 464457 h 1930400"/>
              <a:gd name="connsiteX18" fmla="*/ 72572 w 4064000"/>
              <a:gd name="connsiteY18" fmla="*/ 464457 h 1930400"/>
              <a:gd name="connsiteX19" fmla="*/ 0 w 4064000"/>
              <a:gd name="connsiteY19" fmla="*/ 290286 h 1930400"/>
              <a:gd name="connsiteX20" fmla="*/ 0 w 4064000"/>
              <a:gd name="connsiteY20" fmla="*/ 290286 h 1930400"/>
              <a:gd name="connsiteX21" fmla="*/ 14515 w 4064000"/>
              <a:gd name="connsiteY21" fmla="*/ 159657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64000" h="1930400">
                <a:moveTo>
                  <a:pt x="14515" y="159657"/>
                </a:moveTo>
                <a:lnTo>
                  <a:pt x="522515" y="0"/>
                </a:lnTo>
                <a:lnTo>
                  <a:pt x="1088572" y="551543"/>
                </a:lnTo>
                <a:lnTo>
                  <a:pt x="2540000" y="812800"/>
                </a:lnTo>
                <a:lnTo>
                  <a:pt x="2206172" y="1248229"/>
                </a:lnTo>
                <a:lnTo>
                  <a:pt x="3933372" y="1161143"/>
                </a:lnTo>
                <a:lnTo>
                  <a:pt x="4064000" y="1930400"/>
                </a:lnTo>
                <a:lnTo>
                  <a:pt x="3541486" y="1683657"/>
                </a:lnTo>
                <a:lnTo>
                  <a:pt x="2902857" y="1770743"/>
                </a:lnTo>
                <a:lnTo>
                  <a:pt x="2830286" y="1567543"/>
                </a:lnTo>
                <a:lnTo>
                  <a:pt x="1799772" y="1553029"/>
                </a:lnTo>
                <a:lnTo>
                  <a:pt x="1582057" y="1001486"/>
                </a:lnTo>
                <a:lnTo>
                  <a:pt x="1277257" y="1320800"/>
                </a:lnTo>
                <a:lnTo>
                  <a:pt x="856343" y="1161143"/>
                </a:lnTo>
                <a:lnTo>
                  <a:pt x="740229" y="725715"/>
                </a:lnTo>
                <a:lnTo>
                  <a:pt x="406400" y="870857"/>
                </a:lnTo>
                <a:lnTo>
                  <a:pt x="319315" y="740229"/>
                </a:lnTo>
                <a:lnTo>
                  <a:pt x="261257" y="464457"/>
                </a:lnTo>
                <a:lnTo>
                  <a:pt x="72572" y="464457"/>
                </a:lnTo>
                <a:lnTo>
                  <a:pt x="0" y="290286"/>
                </a:lnTo>
                <a:lnTo>
                  <a:pt x="0" y="290286"/>
                </a:lnTo>
                <a:lnTo>
                  <a:pt x="14515" y="159657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9" name="Rounded Rectangle 28"/>
          <p:cNvSpPr/>
          <p:nvPr/>
        </p:nvSpPr>
        <p:spPr>
          <a:xfrm>
            <a:off x="3820132" y="2888346"/>
            <a:ext cx="1963271" cy="4638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Persampelan</a:t>
            </a:r>
            <a:r>
              <a:rPr lang="en-MY" dirty="0" smtClean="0"/>
              <a:t> </a:t>
            </a:r>
          </a:p>
          <a:p>
            <a:pPr algn="ctr"/>
            <a:r>
              <a:rPr lang="en-MY" dirty="0" smtClean="0"/>
              <a:t>Zone B</a:t>
            </a:r>
            <a:endParaRPr lang="en-MY" dirty="0"/>
          </a:p>
        </p:txBody>
      </p:sp>
      <p:sp>
        <p:nvSpPr>
          <p:cNvPr id="31" name="Rounded Rectangle 30"/>
          <p:cNvSpPr/>
          <p:nvPr/>
        </p:nvSpPr>
        <p:spPr>
          <a:xfrm>
            <a:off x="742162" y="931659"/>
            <a:ext cx="1963271" cy="4638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Persampelan</a:t>
            </a:r>
            <a:r>
              <a:rPr lang="en-MY" dirty="0" smtClean="0"/>
              <a:t>  zone A</a:t>
            </a:r>
            <a:endParaRPr lang="en-MY" dirty="0"/>
          </a:p>
        </p:txBody>
      </p:sp>
      <p:sp>
        <p:nvSpPr>
          <p:cNvPr id="32" name="Rounded Rectangle 31"/>
          <p:cNvSpPr/>
          <p:nvPr/>
        </p:nvSpPr>
        <p:spPr>
          <a:xfrm>
            <a:off x="7358177" y="4700172"/>
            <a:ext cx="1963271" cy="4638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Persampelan</a:t>
            </a:r>
            <a:endParaRPr lang="en-MY" dirty="0" smtClean="0"/>
          </a:p>
          <a:p>
            <a:pPr algn="ctr"/>
            <a:r>
              <a:rPr lang="en-MY" dirty="0" smtClean="0"/>
              <a:t>Zone C</a:t>
            </a:r>
            <a:endParaRPr lang="en-MY" dirty="0"/>
          </a:p>
        </p:txBody>
      </p:sp>
      <p:sp>
        <p:nvSpPr>
          <p:cNvPr id="33" name="Rounded Rectangle 32"/>
          <p:cNvSpPr/>
          <p:nvPr/>
        </p:nvSpPr>
        <p:spPr>
          <a:xfrm>
            <a:off x="10929259" y="5574446"/>
            <a:ext cx="1963271" cy="4638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Persampelan</a:t>
            </a:r>
            <a:endParaRPr lang="en-MY" dirty="0" smtClean="0"/>
          </a:p>
          <a:p>
            <a:pPr algn="ctr"/>
            <a:r>
              <a:rPr lang="en-MY" dirty="0" smtClean="0"/>
              <a:t>Zone D</a:t>
            </a:r>
            <a:endParaRPr lang="en-MY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297214" y="4595070"/>
            <a:ext cx="5150483" cy="2226893"/>
          </a:xfrm>
          <a:prstGeom prst="lin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128203" y="3182656"/>
            <a:ext cx="4534882" cy="1946669"/>
          </a:xfrm>
          <a:prstGeom prst="lin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8926473" y="3318642"/>
            <a:ext cx="2932386" cy="840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Penyiasatan</a:t>
            </a:r>
            <a:r>
              <a:rPr lang="en-MY" dirty="0" smtClean="0"/>
              <a:t> </a:t>
            </a:r>
            <a:r>
              <a:rPr lang="en-MY" dirty="0" err="1" smtClean="0"/>
              <a:t>fizikal</a:t>
            </a:r>
            <a:endParaRPr lang="en-MY" dirty="0"/>
          </a:p>
        </p:txBody>
      </p:sp>
      <p:cxnSp>
        <p:nvCxnSpPr>
          <p:cNvPr id="3" name="Elbow Connector 2"/>
          <p:cNvCxnSpPr/>
          <p:nvPr/>
        </p:nvCxnSpPr>
        <p:spPr>
          <a:xfrm rot="10800000">
            <a:off x="2349067" y="4127984"/>
            <a:ext cx="5580993" cy="1878751"/>
          </a:xfrm>
          <a:prstGeom prst="bentConnector3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/>
          <p:nvPr/>
        </p:nvCxnSpPr>
        <p:spPr>
          <a:xfrm rot="10800000">
            <a:off x="2060026" y="4327683"/>
            <a:ext cx="5743906" cy="1962758"/>
          </a:xfrm>
          <a:prstGeom prst="bentConnector3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882" y="5817895"/>
            <a:ext cx="823602" cy="54769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632" y="3751569"/>
            <a:ext cx="823602" cy="54769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1306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Kesimpulan</a:t>
            </a:r>
            <a:r>
              <a:rPr lang="en-US" dirty="0" smtClean="0"/>
              <a:t> </a:t>
            </a:r>
            <a:r>
              <a:rPr lang="en-US" dirty="0" err="1" smtClean="0"/>
              <a:t>hipotesis</a:t>
            </a:r>
            <a:r>
              <a:rPr lang="en-US" dirty="0" smtClean="0"/>
              <a:t> </a:t>
            </a:r>
            <a:r>
              <a:rPr lang="en-US" dirty="0" err="1" smtClean="0"/>
              <a:t>statistik</a:t>
            </a:r>
            <a:r>
              <a:rPr lang="en-US" dirty="0" smtClean="0"/>
              <a:t> </a:t>
            </a:r>
            <a:endParaRPr lang="en-MY" dirty="0"/>
          </a:p>
        </p:txBody>
      </p:sp>
      <p:sp>
        <p:nvSpPr>
          <p:cNvPr id="4" name="Rectangle 3"/>
          <p:cNvSpPr/>
          <p:nvPr/>
        </p:nvSpPr>
        <p:spPr>
          <a:xfrm>
            <a:off x="968899" y="1875045"/>
            <a:ext cx="1025420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MY" sz="2000" dirty="0" err="1"/>
              <a:t>P</a:t>
            </a:r>
            <a:r>
              <a:rPr lang="en-MY" sz="2000" dirty="0" err="1" smtClean="0"/>
              <a:t>rojek</a:t>
            </a:r>
            <a:r>
              <a:rPr lang="en-MY" sz="2000" dirty="0" smtClean="0"/>
              <a:t> </a:t>
            </a:r>
            <a:r>
              <a:rPr lang="en-MY" sz="2000" dirty="0"/>
              <a:t>EIA </a:t>
            </a:r>
            <a:r>
              <a:rPr lang="en-MY" sz="2000" dirty="0" err="1"/>
              <a:t>menyumbang</a:t>
            </a:r>
            <a:r>
              <a:rPr lang="en-MY" sz="2000" dirty="0"/>
              <a:t> </a:t>
            </a:r>
            <a:r>
              <a:rPr lang="en-MY" sz="2000" dirty="0" err="1"/>
              <a:t>pencemaran</a:t>
            </a:r>
            <a:r>
              <a:rPr lang="en-MY" sz="2000" dirty="0"/>
              <a:t> </a:t>
            </a:r>
            <a:r>
              <a:rPr lang="en-MY" sz="2000" dirty="0" err="1" smtClean="0"/>
              <a:t>itu</a:t>
            </a:r>
            <a:r>
              <a:rPr lang="en-MY" sz="2000" dirty="0" smtClean="0"/>
              <a:t>   </a:t>
            </a:r>
          </a:p>
          <a:p>
            <a:pPr algn="just"/>
            <a:endParaRPr lang="en-MY" sz="2000" dirty="0"/>
          </a:p>
          <a:p>
            <a:pPr algn="just"/>
            <a:r>
              <a:rPr lang="en-MY" sz="2000" dirty="0" err="1" smtClean="0"/>
              <a:t>Tidak</a:t>
            </a:r>
            <a:r>
              <a:rPr lang="en-MY" sz="2000" dirty="0" smtClean="0"/>
              <a:t>, </a:t>
            </a:r>
            <a:r>
              <a:rPr lang="en-MY" sz="2000" dirty="0" err="1" smtClean="0"/>
              <a:t>kerana</a:t>
            </a:r>
            <a:r>
              <a:rPr lang="en-MY" sz="2000" dirty="0" smtClean="0"/>
              <a:t> </a:t>
            </a:r>
            <a:r>
              <a:rPr lang="en-MY" sz="2000" dirty="0" err="1" smtClean="0"/>
              <a:t>terdapat</a:t>
            </a:r>
            <a:r>
              <a:rPr lang="en-MY" sz="2000" dirty="0" smtClean="0"/>
              <a:t> </a:t>
            </a:r>
            <a:r>
              <a:rPr lang="en-MY" sz="2000" dirty="0" err="1" smtClean="0"/>
              <a:t>perbezaan</a:t>
            </a:r>
            <a:r>
              <a:rPr lang="en-MY" sz="2000" dirty="0" smtClean="0"/>
              <a:t> </a:t>
            </a:r>
            <a:r>
              <a:rPr lang="en-MY" sz="2000" dirty="0" smtClean="0"/>
              <a:t>yang </a:t>
            </a:r>
            <a:r>
              <a:rPr lang="en-MY" sz="2000" dirty="0" err="1" smtClean="0"/>
              <a:t>signifikan</a:t>
            </a:r>
            <a:r>
              <a:rPr lang="en-MY" sz="2000" dirty="0" smtClean="0"/>
              <a:t> </a:t>
            </a:r>
            <a:r>
              <a:rPr lang="en-MY" sz="2000" dirty="0" err="1" smtClean="0"/>
              <a:t>diantara</a:t>
            </a:r>
            <a:r>
              <a:rPr lang="en-MY" sz="2000" dirty="0" smtClean="0"/>
              <a:t>  </a:t>
            </a:r>
            <a:r>
              <a:rPr lang="en-MY" sz="2000" dirty="0" err="1"/>
              <a:t>ciri</a:t>
            </a:r>
            <a:r>
              <a:rPr lang="en-MY" sz="2000" dirty="0"/>
              <a:t> – </a:t>
            </a:r>
            <a:r>
              <a:rPr lang="en-MY" sz="2000" dirty="0" err="1"/>
              <a:t>ciri</a:t>
            </a:r>
            <a:r>
              <a:rPr lang="en-MY" sz="2000" dirty="0"/>
              <a:t> yang </a:t>
            </a:r>
            <a:r>
              <a:rPr lang="en-MY" sz="2000" dirty="0" err="1"/>
              <a:t>terdapat</a:t>
            </a:r>
            <a:r>
              <a:rPr lang="en-MY" sz="2000" dirty="0"/>
              <a:t> </a:t>
            </a:r>
            <a:r>
              <a:rPr lang="en-MY" sz="2000" dirty="0" err="1"/>
              <a:t>dalam</a:t>
            </a:r>
            <a:r>
              <a:rPr lang="en-MY" sz="2000" dirty="0"/>
              <a:t> air </a:t>
            </a:r>
            <a:r>
              <a:rPr lang="en-MY" sz="2000" dirty="0" err="1"/>
              <a:t>sungai</a:t>
            </a:r>
            <a:r>
              <a:rPr lang="en-MY" sz="2000" dirty="0"/>
              <a:t> yang </a:t>
            </a:r>
            <a:r>
              <a:rPr lang="en-MY" sz="2000" dirty="0" err="1"/>
              <a:t>tercemar</a:t>
            </a:r>
            <a:r>
              <a:rPr lang="en-MY" sz="2000" dirty="0"/>
              <a:t> </a:t>
            </a:r>
            <a:r>
              <a:rPr lang="en-MY" sz="2000" dirty="0" err="1" smtClean="0"/>
              <a:t>dengan</a:t>
            </a:r>
            <a:r>
              <a:rPr lang="en-MY" sz="2000" dirty="0" smtClean="0"/>
              <a:t> </a:t>
            </a:r>
            <a:r>
              <a:rPr lang="en-MY" sz="2000" dirty="0" err="1"/>
              <a:t>sumber</a:t>
            </a:r>
            <a:r>
              <a:rPr lang="en-MY" sz="2000" dirty="0"/>
              <a:t> effluent </a:t>
            </a:r>
            <a:r>
              <a:rPr lang="en-MY" sz="2000" dirty="0" err="1"/>
              <a:t>dari</a:t>
            </a:r>
            <a:r>
              <a:rPr lang="en-MY" sz="2000" dirty="0"/>
              <a:t> </a:t>
            </a:r>
            <a:r>
              <a:rPr lang="en-MY" sz="2000" dirty="0" err="1"/>
              <a:t>lori</a:t>
            </a:r>
            <a:r>
              <a:rPr lang="en-MY" sz="2000" dirty="0"/>
              <a:t> </a:t>
            </a:r>
            <a:r>
              <a:rPr lang="en-MY" sz="2000" dirty="0" err="1"/>
              <a:t>tersebut</a:t>
            </a:r>
            <a:r>
              <a:rPr lang="en-MY" sz="2000" dirty="0"/>
              <a:t> </a:t>
            </a:r>
            <a:r>
              <a:rPr lang="en-MY" sz="2000" dirty="0" err="1"/>
              <a:t>secara</a:t>
            </a:r>
            <a:r>
              <a:rPr lang="en-MY" sz="2000" dirty="0"/>
              <a:t> statistic</a:t>
            </a:r>
            <a:r>
              <a:rPr lang="en-MY" sz="2000" dirty="0" smtClean="0"/>
              <a:t>.  </a:t>
            </a:r>
            <a:endParaRPr lang="en-MY" sz="2000" dirty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n-MY" sz="2000" dirty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MY" sz="2000" dirty="0" err="1" smtClean="0"/>
              <a:t>Loji</a:t>
            </a:r>
            <a:r>
              <a:rPr lang="en-MY" sz="2000" dirty="0" smtClean="0"/>
              <a:t> </a:t>
            </a:r>
            <a:r>
              <a:rPr lang="en-MY" sz="2000" dirty="0" err="1"/>
              <a:t>kumbahan</a:t>
            </a:r>
            <a:r>
              <a:rPr lang="en-MY" sz="2000" dirty="0"/>
              <a:t> </a:t>
            </a:r>
            <a:r>
              <a:rPr lang="en-MY" sz="2000" dirty="0" err="1"/>
              <a:t>menyumbang</a:t>
            </a:r>
            <a:r>
              <a:rPr lang="en-MY" sz="2000" dirty="0"/>
              <a:t> </a:t>
            </a:r>
            <a:r>
              <a:rPr lang="en-MY" sz="2000" dirty="0" err="1"/>
              <a:t>pencemaran</a:t>
            </a:r>
            <a:r>
              <a:rPr lang="en-MY" sz="2000" dirty="0"/>
              <a:t> </a:t>
            </a:r>
            <a:r>
              <a:rPr lang="en-MY" sz="2000" dirty="0" err="1" smtClean="0"/>
              <a:t>ini</a:t>
            </a:r>
            <a:r>
              <a:rPr lang="en-MY" sz="2000" dirty="0" smtClean="0"/>
              <a:t> :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n-MY" sz="2000" dirty="0"/>
          </a:p>
          <a:p>
            <a:pPr algn="just"/>
            <a:r>
              <a:rPr lang="en-MY" sz="2000" dirty="0" err="1"/>
              <a:t>Tidak</a:t>
            </a:r>
            <a:r>
              <a:rPr lang="en-MY" sz="2000" dirty="0"/>
              <a:t>, </a:t>
            </a:r>
            <a:r>
              <a:rPr lang="en-MY" sz="2000" dirty="0" err="1"/>
              <a:t>kerana</a:t>
            </a:r>
            <a:r>
              <a:rPr lang="en-MY" sz="2000" dirty="0"/>
              <a:t> </a:t>
            </a:r>
            <a:r>
              <a:rPr lang="en-MY" sz="2000" dirty="0" err="1"/>
              <a:t>terdapat</a:t>
            </a:r>
            <a:r>
              <a:rPr lang="en-MY" sz="2000" dirty="0"/>
              <a:t> </a:t>
            </a:r>
            <a:r>
              <a:rPr lang="en-MY" sz="2000" dirty="0" err="1" smtClean="0"/>
              <a:t>perbezaan</a:t>
            </a:r>
            <a:r>
              <a:rPr lang="en-MY" sz="2000" dirty="0" smtClean="0"/>
              <a:t> </a:t>
            </a:r>
            <a:r>
              <a:rPr lang="en-MY" sz="2000" dirty="0"/>
              <a:t>yang </a:t>
            </a:r>
            <a:r>
              <a:rPr lang="en-MY" sz="2000" dirty="0" err="1"/>
              <a:t>signifikan</a:t>
            </a:r>
            <a:r>
              <a:rPr lang="en-MY" sz="2000" dirty="0"/>
              <a:t> </a:t>
            </a:r>
            <a:r>
              <a:rPr lang="en-MY" sz="2000" dirty="0" err="1"/>
              <a:t>diantara</a:t>
            </a:r>
            <a:r>
              <a:rPr lang="en-MY" sz="2000" dirty="0"/>
              <a:t>  </a:t>
            </a:r>
            <a:r>
              <a:rPr lang="en-MY" sz="2000" dirty="0" err="1"/>
              <a:t>ciri</a:t>
            </a:r>
            <a:r>
              <a:rPr lang="en-MY" sz="2000" dirty="0"/>
              <a:t> – </a:t>
            </a:r>
            <a:r>
              <a:rPr lang="en-MY" sz="2000" dirty="0" err="1"/>
              <a:t>ciri</a:t>
            </a:r>
            <a:r>
              <a:rPr lang="en-MY" sz="2000" dirty="0"/>
              <a:t> yang </a:t>
            </a:r>
            <a:r>
              <a:rPr lang="en-MY" sz="2000" dirty="0" err="1"/>
              <a:t>terdapat</a:t>
            </a:r>
            <a:r>
              <a:rPr lang="en-MY" sz="2000" dirty="0"/>
              <a:t> </a:t>
            </a:r>
            <a:r>
              <a:rPr lang="en-MY" sz="2000" dirty="0" err="1"/>
              <a:t>dalam</a:t>
            </a:r>
            <a:r>
              <a:rPr lang="en-MY" sz="2000" dirty="0"/>
              <a:t> air </a:t>
            </a:r>
            <a:r>
              <a:rPr lang="en-MY" sz="2000" dirty="0" err="1"/>
              <a:t>sungai</a:t>
            </a:r>
            <a:r>
              <a:rPr lang="en-MY" sz="2000" dirty="0"/>
              <a:t> yang </a:t>
            </a:r>
            <a:r>
              <a:rPr lang="en-MY" sz="2000" dirty="0" err="1"/>
              <a:t>tercemar</a:t>
            </a:r>
            <a:r>
              <a:rPr lang="en-MY" sz="2000" dirty="0"/>
              <a:t> </a:t>
            </a:r>
            <a:r>
              <a:rPr lang="en-MY" sz="2000" dirty="0" err="1"/>
              <a:t>dengan</a:t>
            </a:r>
            <a:r>
              <a:rPr lang="en-MY" sz="2000" dirty="0"/>
              <a:t> </a:t>
            </a:r>
            <a:r>
              <a:rPr lang="en-MY" sz="2000" dirty="0" err="1"/>
              <a:t>sumber</a:t>
            </a:r>
            <a:r>
              <a:rPr lang="en-MY" sz="2000" dirty="0"/>
              <a:t> effluent </a:t>
            </a:r>
            <a:r>
              <a:rPr lang="en-MY" sz="2000" dirty="0" err="1"/>
              <a:t>dari</a:t>
            </a:r>
            <a:r>
              <a:rPr lang="en-MY" sz="2000" dirty="0"/>
              <a:t> </a:t>
            </a:r>
            <a:r>
              <a:rPr lang="en-MY" sz="2000" dirty="0" err="1"/>
              <a:t>lori</a:t>
            </a:r>
            <a:r>
              <a:rPr lang="en-MY" sz="2000" dirty="0"/>
              <a:t> </a:t>
            </a:r>
            <a:r>
              <a:rPr lang="en-MY" sz="2000" dirty="0" err="1"/>
              <a:t>tersebut</a:t>
            </a:r>
            <a:r>
              <a:rPr lang="en-MY" sz="2000" dirty="0"/>
              <a:t> </a:t>
            </a:r>
            <a:r>
              <a:rPr lang="en-MY" sz="2000" dirty="0" err="1"/>
              <a:t>secara</a:t>
            </a:r>
            <a:r>
              <a:rPr lang="en-MY" sz="2000" dirty="0"/>
              <a:t> statistic. 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n-MY" sz="2000" dirty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MY" sz="2000" b="1" dirty="0" smtClean="0"/>
              <a:t>Effluent </a:t>
            </a:r>
            <a:r>
              <a:rPr lang="en-MY" sz="2000" b="1" dirty="0" err="1" smtClean="0"/>
              <a:t>dari</a:t>
            </a:r>
            <a:r>
              <a:rPr lang="en-MY" sz="2000" b="1" dirty="0" smtClean="0"/>
              <a:t> </a:t>
            </a:r>
            <a:r>
              <a:rPr lang="en-MY" sz="2000" b="1" dirty="0" err="1" smtClean="0"/>
              <a:t>lori</a:t>
            </a:r>
            <a:r>
              <a:rPr lang="en-MY" sz="2000" b="1" dirty="0" smtClean="0"/>
              <a:t> </a:t>
            </a:r>
            <a:r>
              <a:rPr lang="en-MY" sz="2000" b="1" dirty="0" err="1" smtClean="0"/>
              <a:t>tangki</a:t>
            </a:r>
            <a:r>
              <a:rPr lang="en-MY" sz="2000" b="1" dirty="0" smtClean="0"/>
              <a:t> </a:t>
            </a:r>
            <a:r>
              <a:rPr lang="en-MY" sz="2000" b="1" dirty="0" err="1" smtClean="0"/>
              <a:t>pengangkut</a:t>
            </a:r>
            <a:r>
              <a:rPr lang="en-MY" sz="2000" b="1" dirty="0" smtClean="0"/>
              <a:t> </a:t>
            </a:r>
            <a:r>
              <a:rPr lang="en-MY" sz="2000" b="1" dirty="0" err="1" smtClean="0"/>
              <a:t>kumbahan</a:t>
            </a:r>
            <a:r>
              <a:rPr lang="en-MY" sz="2000" b="1" dirty="0" smtClean="0"/>
              <a:t> </a:t>
            </a:r>
            <a:r>
              <a:rPr lang="en-MY" sz="2000" b="1" dirty="0" err="1" smtClean="0"/>
              <a:t>menyumbang</a:t>
            </a:r>
            <a:r>
              <a:rPr lang="en-MY" sz="2000" b="1" dirty="0" smtClean="0"/>
              <a:t> </a:t>
            </a:r>
            <a:r>
              <a:rPr lang="en-MY" sz="2000" b="1" dirty="0" err="1" smtClean="0"/>
              <a:t>kepada</a:t>
            </a:r>
            <a:r>
              <a:rPr lang="en-MY" sz="2000" b="1" dirty="0" smtClean="0"/>
              <a:t> </a:t>
            </a:r>
            <a:r>
              <a:rPr lang="en-MY" sz="2000" b="1" dirty="0" err="1" smtClean="0"/>
              <a:t>pencemaran</a:t>
            </a:r>
            <a:r>
              <a:rPr lang="en-MY" sz="2000" b="1" dirty="0" smtClean="0"/>
              <a:t> </a:t>
            </a:r>
            <a:r>
              <a:rPr lang="en-MY" sz="2000" b="1" dirty="0" err="1" smtClean="0"/>
              <a:t>ini</a:t>
            </a:r>
            <a:r>
              <a:rPr lang="en-MY" sz="2000" b="1" dirty="0" smtClean="0"/>
              <a:t> :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n-MY" sz="2000" b="1" dirty="0"/>
          </a:p>
          <a:p>
            <a:pPr algn="just"/>
            <a:r>
              <a:rPr lang="en-MY" sz="2000" b="1" dirty="0" err="1" smtClean="0"/>
              <a:t>Ya</a:t>
            </a:r>
            <a:r>
              <a:rPr lang="en-MY" sz="2000" b="1" dirty="0" smtClean="0"/>
              <a:t>, </a:t>
            </a:r>
            <a:r>
              <a:rPr lang="en-MY" sz="2000" b="1" dirty="0" err="1" smtClean="0"/>
              <a:t>kerana</a:t>
            </a:r>
            <a:r>
              <a:rPr lang="en-MY" sz="2000" b="1" dirty="0" smtClean="0"/>
              <a:t> </a:t>
            </a:r>
            <a:r>
              <a:rPr lang="en-MY" sz="2000" b="1" dirty="0" err="1" smtClean="0"/>
              <a:t>tiada</a:t>
            </a:r>
            <a:r>
              <a:rPr lang="en-MY" sz="2000" b="1" dirty="0" smtClean="0"/>
              <a:t> </a:t>
            </a:r>
            <a:r>
              <a:rPr lang="en-MY" sz="2000" b="1" dirty="0" err="1" smtClean="0"/>
              <a:t>perbezaan</a:t>
            </a:r>
            <a:r>
              <a:rPr lang="en-MY" sz="2000" b="1" dirty="0" smtClean="0"/>
              <a:t> yang </a:t>
            </a:r>
            <a:r>
              <a:rPr lang="en-MY" sz="2000" b="1" dirty="0" err="1" smtClean="0"/>
              <a:t>signifikan</a:t>
            </a:r>
            <a:r>
              <a:rPr lang="en-MY" sz="2000" b="1" dirty="0" smtClean="0"/>
              <a:t> </a:t>
            </a:r>
            <a:r>
              <a:rPr lang="en-MY" sz="2000" b="1" dirty="0" err="1" smtClean="0"/>
              <a:t>antara</a:t>
            </a:r>
            <a:r>
              <a:rPr lang="en-MY" sz="2000" b="1" dirty="0" smtClean="0"/>
              <a:t> </a:t>
            </a:r>
            <a:r>
              <a:rPr lang="en-MY" sz="2000" b="1" dirty="0" err="1" smtClean="0"/>
              <a:t>ciri</a:t>
            </a:r>
            <a:r>
              <a:rPr lang="en-MY" sz="2000" b="1" dirty="0" smtClean="0"/>
              <a:t> – </a:t>
            </a:r>
            <a:r>
              <a:rPr lang="en-MY" sz="2000" b="1" dirty="0" err="1" smtClean="0"/>
              <a:t>ciri</a:t>
            </a:r>
            <a:r>
              <a:rPr lang="en-MY" sz="2000" b="1" dirty="0" smtClean="0"/>
              <a:t> yang </a:t>
            </a:r>
            <a:r>
              <a:rPr lang="en-MY" sz="2000" b="1" dirty="0" err="1" smtClean="0"/>
              <a:t>terdapat</a:t>
            </a:r>
            <a:r>
              <a:rPr lang="en-MY" sz="2000" b="1" dirty="0" smtClean="0"/>
              <a:t> </a:t>
            </a:r>
            <a:r>
              <a:rPr lang="en-MY" sz="2000" b="1" dirty="0" err="1" smtClean="0"/>
              <a:t>dalam</a:t>
            </a:r>
            <a:r>
              <a:rPr lang="en-MY" sz="2000" b="1" dirty="0" smtClean="0"/>
              <a:t> air </a:t>
            </a:r>
            <a:r>
              <a:rPr lang="en-MY" sz="2000" b="1" dirty="0" err="1" smtClean="0"/>
              <a:t>sungai</a:t>
            </a:r>
            <a:r>
              <a:rPr lang="en-MY" sz="2000" b="1" dirty="0" smtClean="0"/>
              <a:t> yang </a:t>
            </a:r>
            <a:r>
              <a:rPr lang="en-MY" sz="2000" b="1" dirty="0" err="1" smtClean="0"/>
              <a:t>tercemar</a:t>
            </a:r>
            <a:r>
              <a:rPr lang="en-MY" sz="2000" b="1" dirty="0" smtClean="0"/>
              <a:t> </a:t>
            </a:r>
            <a:r>
              <a:rPr lang="en-MY" sz="2000" b="1" dirty="0" err="1" smtClean="0"/>
              <a:t>dengan</a:t>
            </a:r>
            <a:r>
              <a:rPr lang="en-MY" sz="2000" b="1" dirty="0" smtClean="0"/>
              <a:t> </a:t>
            </a:r>
            <a:r>
              <a:rPr lang="en-MY" sz="2000" b="1" dirty="0" err="1" smtClean="0"/>
              <a:t>sumber</a:t>
            </a:r>
            <a:r>
              <a:rPr lang="en-MY" sz="2000" b="1" dirty="0" smtClean="0"/>
              <a:t> effluent </a:t>
            </a:r>
            <a:r>
              <a:rPr lang="en-MY" sz="2000" b="1" dirty="0" err="1" smtClean="0"/>
              <a:t>dari</a:t>
            </a:r>
            <a:r>
              <a:rPr lang="en-MY" sz="2000" b="1" dirty="0" smtClean="0"/>
              <a:t> </a:t>
            </a:r>
            <a:r>
              <a:rPr lang="en-MY" sz="2000" b="1" dirty="0" err="1" smtClean="0"/>
              <a:t>lori</a:t>
            </a:r>
            <a:r>
              <a:rPr lang="en-MY" sz="2000" b="1" dirty="0" smtClean="0"/>
              <a:t> </a:t>
            </a:r>
            <a:r>
              <a:rPr lang="en-MY" sz="2000" b="1" dirty="0" err="1" smtClean="0"/>
              <a:t>tersebut</a:t>
            </a:r>
            <a:r>
              <a:rPr lang="en-MY" sz="2000" b="1" dirty="0" smtClean="0"/>
              <a:t> </a:t>
            </a:r>
            <a:r>
              <a:rPr lang="en-MY" sz="2000" b="1" dirty="0" err="1" smtClean="0"/>
              <a:t>secara</a:t>
            </a:r>
            <a:r>
              <a:rPr lang="en-MY" sz="2000" b="1" dirty="0" smtClean="0"/>
              <a:t> </a:t>
            </a:r>
            <a:r>
              <a:rPr lang="en-MY" sz="2000" b="1" dirty="0" err="1" smtClean="0"/>
              <a:t>statistik</a:t>
            </a:r>
            <a:r>
              <a:rPr lang="en-MY" sz="2000" b="1" dirty="0" smtClean="0"/>
              <a:t>.</a:t>
            </a:r>
            <a:endParaRPr lang="en-MY" sz="2000" b="1" dirty="0"/>
          </a:p>
        </p:txBody>
      </p:sp>
    </p:spTree>
    <p:extLst>
      <p:ext uri="{BB962C8B-B14F-4D97-AF65-F5344CB8AC3E}">
        <p14:creationId xmlns:p14="http://schemas.microsoft.com/office/powerpoint/2010/main" val="279188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48344" y="442690"/>
            <a:ext cx="11081658" cy="5972629"/>
            <a:chOff x="1335314" y="718457"/>
            <a:chExt cx="11081658" cy="5972629"/>
          </a:xfrm>
        </p:grpSpPr>
        <p:sp>
          <p:nvSpPr>
            <p:cNvPr id="5" name="Freeform 4"/>
            <p:cNvSpPr/>
            <p:nvPr/>
          </p:nvSpPr>
          <p:spPr>
            <a:xfrm>
              <a:off x="1335314" y="1799771"/>
              <a:ext cx="10580915" cy="4891315"/>
            </a:xfrm>
            <a:custGeom>
              <a:avLst/>
              <a:gdLst>
                <a:gd name="connsiteX0" fmla="*/ 0 w 10580915"/>
                <a:gd name="connsiteY0" fmla="*/ 0 h 4891315"/>
                <a:gd name="connsiteX1" fmla="*/ 1712686 w 10580915"/>
                <a:gd name="connsiteY1" fmla="*/ 304800 h 4891315"/>
                <a:gd name="connsiteX2" fmla="*/ 2989943 w 10580915"/>
                <a:gd name="connsiteY2" fmla="*/ 1785258 h 4891315"/>
                <a:gd name="connsiteX3" fmla="*/ 5965372 w 10580915"/>
                <a:gd name="connsiteY3" fmla="*/ 2656115 h 4891315"/>
                <a:gd name="connsiteX4" fmla="*/ 7184572 w 10580915"/>
                <a:gd name="connsiteY4" fmla="*/ 3947886 h 4891315"/>
                <a:gd name="connsiteX5" fmla="*/ 10276115 w 10580915"/>
                <a:gd name="connsiteY5" fmla="*/ 4688115 h 4891315"/>
                <a:gd name="connsiteX6" fmla="*/ 10580915 w 10580915"/>
                <a:gd name="connsiteY6" fmla="*/ 4891315 h 489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0915" h="4891315">
                  <a:moveTo>
                    <a:pt x="0" y="0"/>
                  </a:moveTo>
                  <a:cubicBezTo>
                    <a:pt x="607181" y="3628"/>
                    <a:pt x="1214362" y="7257"/>
                    <a:pt x="1712686" y="304800"/>
                  </a:cubicBezTo>
                  <a:cubicBezTo>
                    <a:pt x="2211010" y="602343"/>
                    <a:pt x="2281162" y="1393372"/>
                    <a:pt x="2989943" y="1785258"/>
                  </a:cubicBezTo>
                  <a:cubicBezTo>
                    <a:pt x="3698724" y="2177144"/>
                    <a:pt x="5266267" y="2295677"/>
                    <a:pt x="5965372" y="2656115"/>
                  </a:cubicBezTo>
                  <a:cubicBezTo>
                    <a:pt x="6664477" y="3016553"/>
                    <a:pt x="6466115" y="3609219"/>
                    <a:pt x="7184572" y="3947886"/>
                  </a:cubicBezTo>
                  <a:cubicBezTo>
                    <a:pt x="7903029" y="4286553"/>
                    <a:pt x="9710058" y="4530877"/>
                    <a:pt x="10276115" y="4688115"/>
                  </a:cubicBezTo>
                  <a:cubicBezTo>
                    <a:pt x="10842172" y="4845353"/>
                    <a:pt x="10401906" y="4857448"/>
                    <a:pt x="10580915" y="489131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6" name="Freeform 5"/>
            <p:cNvSpPr/>
            <p:nvPr/>
          </p:nvSpPr>
          <p:spPr>
            <a:xfrm>
              <a:off x="1836057" y="718457"/>
              <a:ext cx="10580915" cy="4891315"/>
            </a:xfrm>
            <a:custGeom>
              <a:avLst/>
              <a:gdLst>
                <a:gd name="connsiteX0" fmla="*/ 0 w 10580915"/>
                <a:gd name="connsiteY0" fmla="*/ 0 h 4891315"/>
                <a:gd name="connsiteX1" fmla="*/ 1712686 w 10580915"/>
                <a:gd name="connsiteY1" fmla="*/ 304800 h 4891315"/>
                <a:gd name="connsiteX2" fmla="*/ 2989943 w 10580915"/>
                <a:gd name="connsiteY2" fmla="*/ 1785258 h 4891315"/>
                <a:gd name="connsiteX3" fmla="*/ 5965372 w 10580915"/>
                <a:gd name="connsiteY3" fmla="*/ 2656115 h 4891315"/>
                <a:gd name="connsiteX4" fmla="*/ 7184572 w 10580915"/>
                <a:gd name="connsiteY4" fmla="*/ 3947886 h 4891315"/>
                <a:gd name="connsiteX5" fmla="*/ 10276115 w 10580915"/>
                <a:gd name="connsiteY5" fmla="*/ 4688115 h 4891315"/>
                <a:gd name="connsiteX6" fmla="*/ 10580915 w 10580915"/>
                <a:gd name="connsiteY6" fmla="*/ 4891315 h 489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0915" h="4891315">
                  <a:moveTo>
                    <a:pt x="0" y="0"/>
                  </a:moveTo>
                  <a:cubicBezTo>
                    <a:pt x="607181" y="3628"/>
                    <a:pt x="1214362" y="7257"/>
                    <a:pt x="1712686" y="304800"/>
                  </a:cubicBezTo>
                  <a:cubicBezTo>
                    <a:pt x="2211010" y="602343"/>
                    <a:pt x="2281162" y="1393372"/>
                    <a:pt x="2989943" y="1785258"/>
                  </a:cubicBezTo>
                  <a:cubicBezTo>
                    <a:pt x="3698724" y="2177144"/>
                    <a:pt x="5266267" y="2295677"/>
                    <a:pt x="5965372" y="2656115"/>
                  </a:cubicBezTo>
                  <a:cubicBezTo>
                    <a:pt x="6664477" y="3016553"/>
                    <a:pt x="6466115" y="3609219"/>
                    <a:pt x="7184572" y="3947886"/>
                  </a:cubicBezTo>
                  <a:cubicBezTo>
                    <a:pt x="7903029" y="4286553"/>
                    <a:pt x="9710058" y="4530877"/>
                    <a:pt x="10276115" y="4688115"/>
                  </a:cubicBezTo>
                  <a:cubicBezTo>
                    <a:pt x="10842172" y="4845353"/>
                    <a:pt x="10401906" y="4857448"/>
                    <a:pt x="10580915" y="489131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25794" y="442690"/>
            <a:ext cx="4191502" cy="2445656"/>
            <a:chOff x="7025794" y="442690"/>
            <a:chExt cx="4191502" cy="2445656"/>
          </a:xfrm>
        </p:grpSpPr>
        <p:sp>
          <p:nvSpPr>
            <p:cNvPr id="17" name="Rectangle 16"/>
            <p:cNvSpPr/>
            <p:nvPr/>
          </p:nvSpPr>
          <p:spPr>
            <a:xfrm>
              <a:off x="7025794" y="442690"/>
              <a:ext cx="4191502" cy="2140124"/>
            </a:xfrm>
            <a:prstGeom prst="rect">
              <a:avLst/>
            </a:prstGeom>
            <a:solidFill>
              <a:srgbClr val="FFC0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321448" y="2519014"/>
              <a:ext cx="17290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MY" dirty="0" err="1" smtClean="0"/>
                <a:t>Tapak</a:t>
              </a:r>
              <a:r>
                <a:rPr lang="en-MY" dirty="0" smtClean="0"/>
                <a:t> </a:t>
              </a:r>
              <a:r>
                <a:rPr lang="en-MY" dirty="0" err="1" smtClean="0"/>
                <a:t>projek</a:t>
              </a:r>
              <a:r>
                <a:rPr lang="en-MY" dirty="0" smtClean="0"/>
                <a:t> EIA</a:t>
              </a:r>
              <a:endParaRPr lang="en-MY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48580" y="2307775"/>
            <a:ext cx="2368588" cy="2179722"/>
            <a:chOff x="148580" y="2307775"/>
            <a:chExt cx="2368588" cy="2179722"/>
          </a:xfrm>
        </p:grpSpPr>
        <p:sp>
          <p:nvSpPr>
            <p:cNvPr id="9" name="Oval 8"/>
            <p:cNvSpPr/>
            <p:nvPr/>
          </p:nvSpPr>
          <p:spPr>
            <a:xfrm>
              <a:off x="849087" y="2307775"/>
              <a:ext cx="1175658" cy="1161143"/>
            </a:xfrm>
            <a:prstGeom prst="ellipse">
              <a:avLst/>
            </a:prstGeom>
            <a:solidFill>
              <a:srgbClr val="C000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0" name="Oval 9"/>
            <p:cNvSpPr/>
            <p:nvPr/>
          </p:nvSpPr>
          <p:spPr>
            <a:xfrm rot="20767600">
              <a:off x="148580" y="2982692"/>
              <a:ext cx="587829" cy="769254"/>
            </a:xfrm>
            <a:prstGeom prst="ellipse">
              <a:avLst/>
            </a:prstGeom>
            <a:solidFill>
              <a:srgbClr val="C000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cxnSp>
          <p:nvCxnSpPr>
            <p:cNvPr id="12" name="Straight Connector 11"/>
            <p:cNvCxnSpPr>
              <a:endCxn id="10" idx="6"/>
            </p:cNvCxnSpPr>
            <p:nvPr/>
          </p:nvCxnSpPr>
          <p:spPr>
            <a:xfrm flipH="1">
              <a:off x="727835" y="3207659"/>
              <a:ext cx="302680" cy="8918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 rot="20767600">
              <a:off x="1929339" y="2997210"/>
              <a:ext cx="587829" cy="769254"/>
            </a:xfrm>
            <a:prstGeom prst="ellipse">
              <a:avLst/>
            </a:prstGeom>
            <a:solidFill>
              <a:srgbClr val="C00000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777232" y="3251207"/>
              <a:ext cx="162607" cy="8918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727835" y="3841166"/>
              <a:ext cx="137948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MY" dirty="0" err="1" smtClean="0"/>
                <a:t>Loji</a:t>
              </a:r>
              <a:r>
                <a:rPr lang="en-MY" dirty="0" smtClean="0"/>
                <a:t> </a:t>
              </a:r>
              <a:r>
                <a:rPr lang="en-MY" dirty="0" err="1" smtClean="0"/>
                <a:t>rawatan</a:t>
              </a:r>
              <a:r>
                <a:rPr lang="en-MY" dirty="0" smtClean="0"/>
                <a:t> </a:t>
              </a:r>
            </a:p>
            <a:p>
              <a:pPr algn="ctr"/>
              <a:r>
                <a:rPr lang="en-MY" dirty="0" err="1" smtClean="0"/>
                <a:t>kumbahan</a:t>
              </a:r>
              <a:endParaRPr lang="en-MY" dirty="0"/>
            </a:p>
          </p:txBody>
        </p:sp>
      </p:grpSp>
      <p:sp>
        <p:nvSpPr>
          <p:cNvPr id="22" name="Freeform 21"/>
          <p:cNvSpPr/>
          <p:nvPr/>
        </p:nvSpPr>
        <p:spPr>
          <a:xfrm>
            <a:off x="6560459" y="3825718"/>
            <a:ext cx="4368800" cy="2299314"/>
          </a:xfrm>
          <a:custGeom>
            <a:avLst/>
            <a:gdLst>
              <a:gd name="connsiteX0" fmla="*/ 14515 w 4064000"/>
              <a:gd name="connsiteY0" fmla="*/ 159657 h 1930400"/>
              <a:gd name="connsiteX1" fmla="*/ 522515 w 4064000"/>
              <a:gd name="connsiteY1" fmla="*/ 0 h 1930400"/>
              <a:gd name="connsiteX2" fmla="*/ 1088572 w 4064000"/>
              <a:gd name="connsiteY2" fmla="*/ 551543 h 1930400"/>
              <a:gd name="connsiteX3" fmla="*/ 2540000 w 4064000"/>
              <a:gd name="connsiteY3" fmla="*/ 812800 h 1930400"/>
              <a:gd name="connsiteX4" fmla="*/ 2206172 w 4064000"/>
              <a:gd name="connsiteY4" fmla="*/ 1248229 h 1930400"/>
              <a:gd name="connsiteX5" fmla="*/ 3933372 w 4064000"/>
              <a:gd name="connsiteY5" fmla="*/ 1161143 h 1930400"/>
              <a:gd name="connsiteX6" fmla="*/ 4064000 w 4064000"/>
              <a:gd name="connsiteY6" fmla="*/ 1930400 h 1930400"/>
              <a:gd name="connsiteX7" fmla="*/ 3541486 w 4064000"/>
              <a:gd name="connsiteY7" fmla="*/ 1683657 h 1930400"/>
              <a:gd name="connsiteX8" fmla="*/ 2902857 w 4064000"/>
              <a:gd name="connsiteY8" fmla="*/ 1770743 h 1930400"/>
              <a:gd name="connsiteX9" fmla="*/ 2830286 w 4064000"/>
              <a:gd name="connsiteY9" fmla="*/ 1567543 h 1930400"/>
              <a:gd name="connsiteX10" fmla="*/ 1799772 w 4064000"/>
              <a:gd name="connsiteY10" fmla="*/ 1553029 h 1930400"/>
              <a:gd name="connsiteX11" fmla="*/ 1582057 w 4064000"/>
              <a:gd name="connsiteY11" fmla="*/ 1001486 h 1930400"/>
              <a:gd name="connsiteX12" fmla="*/ 1277257 w 4064000"/>
              <a:gd name="connsiteY12" fmla="*/ 1320800 h 1930400"/>
              <a:gd name="connsiteX13" fmla="*/ 856343 w 4064000"/>
              <a:gd name="connsiteY13" fmla="*/ 1161143 h 1930400"/>
              <a:gd name="connsiteX14" fmla="*/ 740229 w 4064000"/>
              <a:gd name="connsiteY14" fmla="*/ 725715 h 1930400"/>
              <a:gd name="connsiteX15" fmla="*/ 406400 w 4064000"/>
              <a:gd name="connsiteY15" fmla="*/ 870857 h 1930400"/>
              <a:gd name="connsiteX16" fmla="*/ 319315 w 4064000"/>
              <a:gd name="connsiteY16" fmla="*/ 740229 h 1930400"/>
              <a:gd name="connsiteX17" fmla="*/ 261257 w 4064000"/>
              <a:gd name="connsiteY17" fmla="*/ 464457 h 1930400"/>
              <a:gd name="connsiteX18" fmla="*/ 72572 w 4064000"/>
              <a:gd name="connsiteY18" fmla="*/ 464457 h 1930400"/>
              <a:gd name="connsiteX19" fmla="*/ 0 w 4064000"/>
              <a:gd name="connsiteY19" fmla="*/ 290286 h 1930400"/>
              <a:gd name="connsiteX20" fmla="*/ 0 w 4064000"/>
              <a:gd name="connsiteY20" fmla="*/ 290286 h 1930400"/>
              <a:gd name="connsiteX21" fmla="*/ 14515 w 4064000"/>
              <a:gd name="connsiteY21" fmla="*/ 159657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64000" h="1930400">
                <a:moveTo>
                  <a:pt x="14515" y="159657"/>
                </a:moveTo>
                <a:lnTo>
                  <a:pt x="522515" y="0"/>
                </a:lnTo>
                <a:lnTo>
                  <a:pt x="1088572" y="551543"/>
                </a:lnTo>
                <a:lnTo>
                  <a:pt x="2540000" y="812800"/>
                </a:lnTo>
                <a:lnTo>
                  <a:pt x="2206172" y="1248229"/>
                </a:lnTo>
                <a:lnTo>
                  <a:pt x="3933372" y="1161143"/>
                </a:lnTo>
                <a:lnTo>
                  <a:pt x="4064000" y="1930400"/>
                </a:lnTo>
                <a:lnTo>
                  <a:pt x="3541486" y="1683657"/>
                </a:lnTo>
                <a:lnTo>
                  <a:pt x="2902857" y="1770743"/>
                </a:lnTo>
                <a:lnTo>
                  <a:pt x="2830286" y="1567543"/>
                </a:lnTo>
                <a:lnTo>
                  <a:pt x="1799772" y="1553029"/>
                </a:lnTo>
                <a:lnTo>
                  <a:pt x="1582057" y="1001486"/>
                </a:lnTo>
                <a:lnTo>
                  <a:pt x="1277257" y="1320800"/>
                </a:lnTo>
                <a:lnTo>
                  <a:pt x="856343" y="1161143"/>
                </a:lnTo>
                <a:lnTo>
                  <a:pt x="740229" y="725715"/>
                </a:lnTo>
                <a:lnTo>
                  <a:pt x="406400" y="870857"/>
                </a:lnTo>
                <a:lnTo>
                  <a:pt x="319315" y="740229"/>
                </a:lnTo>
                <a:lnTo>
                  <a:pt x="261257" y="464457"/>
                </a:lnTo>
                <a:lnTo>
                  <a:pt x="72572" y="464457"/>
                </a:lnTo>
                <a:lnTo>
                  <a:pt x="0" y="290286"/>
                </a:lnTo>
                <a:lnTo>
                  <a:pt x="0" y="290286"/>
                </a:lnTo>
                <a:lnTo>
                  <a:pt x="14515" y="159657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5" name="TextBox 24"/>
          <p:cNvSpPr txBox="1"/>
          <p:nvPr/>
        </p:nvSpPr>
        <p:spPr>
          <a:xfrm>
            <a:off x="7908817" y="6017354"/>
            <a:ext cx="1412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dirty="0" err="1" smtClean="0"/>
              <a:t>Pencemaran</a:t>
            </a:r>
            <a:r>
              <a:rPr lang="en-MY" dirty="0" smtClean="0"/>
              <a:t> </a:t>
            </a:r>
            <a:endParaRPr lang="en-MY" dirty="0"/>
          </a:p>
        </p:txBody>
      </p:sp>
      <p:cxnSp>
        <p:nvCxnSpPr>
          <p:cNvPr id="3" name="Straight Arrow Connector 2"/>
          <p:cNvCxnSpPr>
            <a:stCxn id="4" idx="3"/>
          </p:cNvCxnSpPr>
          <p:nvPr/>
        </p:nvCxnSpPr>
        <p:spPr>
          <a:xfrm flipV="1">
            <a:off x="6182004" y="4484143"/>
            <a:ext cx="1053021" cy="9968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4218733" y="5249071"/>
            <a:ext cx="1963271" cy="4638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err="1" smtClean="0"/>
              <a:t>Persampelan</a:t>
            </a:r>
            <a:endParaRPr lang="en-MY" dirty="0"/>
          </a:p>
        </p:txBody>
      </p:sp>
      <p:cxnSp>
        <p:nvCxnSpPr>
          <p:cNvPr id="15" name="Straight Arrow Connector 14"/>
          <p:cNvCxnSpPr>
            <a:stCxn id="4" idx="3"/>
          </p:cNvCxnSpPr>
          <p:nvPr/>
        </p:nvCxnSpPr>
        <p:spPr>
          <a:xfrm flipV="1">
            <a:off x="6182004" y="5037912"/>
            <a:ext cx="1709951" cy="4430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4" idx="3"/>
          </p:cNvCxnSpPr>
          <p:nvPr/>
        </p:nvCxnSpPr>
        <p:spPr>
          <a:xfrm>
            <a:off x="6182004" y="5480981"/>
            <a:ext cx="3886428" cy="2319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5910829" y="2903218"/>
            <a:ext cx="288037" cy="25152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4" idx="3"/>
          </p:cNvCxnSpPr>
          <p:nvPr/>
        </p:nvCxnSpPr>
        <p:spPr>
          <a:xfrm flipH="1" flipV="1">
            <a:off x="3100576" y="2766180"/>
            <a:ext cx="3081428" cy="27148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91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7857" y="1998654"/>
            <a:ext cx="3312886" cy="946604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MY" dirty="0" err="1" smtClean="0"/>
              <a:t>Pertuduhan</a:t>
            </a:r>
            <a:r>
              <a:rPr lang="en-MY" dirty="0" smtClean="0"/>
              <a:t> yang </a:t>
            </a:r>
            <a:r>
              <a:rPr lang="en-MY" dirty="0" err="1" smtClean="0"/>
              <a:t>kurang</a:t>
            </a:r>
            <a:r>
              <a:rPr lang="en-MY" dirty="0" smtClean="0"/>
              <a:t> </a:t>
            </a:r>
            <a:r>
              <a:rPr lang="en-MY" dirty="0" err="1" smtClean="0"/>
              <a:t>kukuh</a:t>
            </a:r>
            <a:endParaRPr lang="en-MY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028397" y="443585"/>
            <a:ext cx="8886346" cy="132556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MY" sz="3600" dirty="0" err="1" smtClean="0"/>
              <a:t>Kertas</a:t>
            </a:r>
            <a:r>
              <a:rPr lang="en-MY" sz="3600" dirty="0" smtClean="0"/>
              <a:t> </a:t>
            </a:r>
            <a:r>
              <a:rPr lang="en-MY" sz="3600" dirty="0" err="1" smtClean="0"/>
              <a:t>siasatan</a:t>
            </a:r>
            <a:r>
              <a:rPr lang="en-MY" sz="3600" dirty="0" smtClean="0"/>
              <a:t> </a:t>
            </a:r>
            <a:r>
              <a:rPr lang="en-MY" sz="3600" dirty="0" err="1" smtClean="0"/>
              <a:t>dibuka</a:t>
            </a:r>
            <a:endParaRPr lang="en-MY" sz="3600" dirty="0"/>
          </a:p>
        </p:txBody>
      </p:sp>
      <p:sp>
        <p:nvSpPr>
          <p:cNvPr id="5" name="Rectangle 4"/>
          <p:cNvSpPr/>
          <p:nvPr/>
        </p:nvSpPr>
        <p:spPr>
          <a:xfrm>
            <a:off x="5021943" y="1998654"/>
            <a:ext cx="6096000" cy="17543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MY" sz="3600" dirty="0" err="1" smtClean="0"/>
              <a:t>Pembuktian</a:t>
            </a:r>
            <a:r>
              <a:rPr lang="en-MY" sz="3600" dirty="0" smtClean="0"/>
              <a:t> yang </a:t>
            </a:r>
            <a:r>
              <a:rPr lang="en-MY" sz="3600" dirty="0" err="1" smtClean="0"/>
              <a:t>lemah</a:t>
            </a:r>
            <a:r>
              <a:rPr lang="en-MY" sz="3600" dirty="0" smtClean="0"/>
              <a:t> </a:t>
            </a:r>
            <a:r>
              <a:rPr lang="en-MY" sz="3600" dirty="0" err="1" smtClean="0"/>
              <a:t>bagi</a:t>
            </a:r>
            <a:r>
              <a:rPr lang="en-MY" sz="3600" dirty="0" smtClean="0"/>
              <a:t> </a:t>
            </a:r>
            <a:r>
              <a:rPr lang="en-MY" sz="3600" dirty="0" err="1" smtClean="0"/>
              <a:t>mengaitkan</a:t>
            </a:r>
            <a:r>
              <a:rPr lang="en-MY" sz="3600" dirty="0" smtClean="0"/>
              <a:t> </a:t>
            </a:r>
            <a:r>
              <a:rPr lang="en-MY" sz="3600" dirty="0" err="1" smtClean="0"/>
              <a:t>punca</a:t>
            </a:r>
            <a:r>
              <a:rPr lang="en-MY" sz="3600" dirty="0" smtClean="0"/>
              <a:t> </a:t>
            </a:r>
            <a:r>
              <a:rPr lang="en-MY" sz="3600" dirty="0" err="1" smtClean="0"/>
              <a:t>dan</a:t>
            </a:r>
            <a:r>
              <a:rPr lang="en-MY" sz="3600" dirty="0" smtClean="0"/>
              <a:t> </a:t>
            </a:r>
            <a:r>
              <a:rPr lang="en-MY" sz="3600" dirty="0" err="1" smtClean="0"/>
              <a:t>tapak</a:t>
            </a:r>
            <a:r>
              <a:rPr lang="en-MY" sz="3600" dirty="0" smtClean="0"/>
              <a:t> yang </a:t>
            </a:r>
            <a:r>
              <a:rPr lang="en-MY" sz="3600" dirty="0" err="1" smtClean="0"/>
              <a:t>tercemar</a:t>
            </a:r>
            <a:r>
              <a:rPr lang="en-MY" sz="3600" dirty="0" smtClean="0"/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5021943" y="4516883"/>
            <a:ext cx="6096000" cy="18620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MY" sz="11500" dirty="0" smtClean="0"/>
              <a:t>NFA</a:t>
            </a:r>
          </a:p>
        </p:txBody>
      </p:sp>
      <p:sp>
        <p:nvSpPr>
          <p:cNvPr id="7" name="Rectangle 6"/>
          <p:cNvSpPr/>
          <p:nvPr/>
        </p:nvSpPr>
        <p:spPr>
          <a:xfrm>
            <a:off x="997857" y="4332217"/>
            <a:ext cx="2769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MY" dirty="0" err="1" smtClean="0"/>
              <a:t>kaedah</a:t>
            </a:r>
            <a:r>
              <a:rPr lang="en-MY" dirty="0" smtClean="0"/>
              <a:t> </a:t>
            </a:r>
            <a:r>
              <a:rPr lang="en-MY" dirty="0" err="1" smtClean="0"/>
              <a:t>penyiasatan</a:t>
            </a:r>
            <a:r>
              <a:rPr lang="en-MY" dirty="0" smtClean="0"/>
              <a:t> normal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61925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MY" dirty="0" err="1" smtClean="0"/>
              <a:t>Forensik</a:t>
            </a:r>
            <a:r>
              <a:rPr lang="en-MY" dirty="0" smtClean="0"/>
              <a:t> </a:t>
            </a:r>
            <a:r>
              <a:rPr lang="en-MY" dirty="0" err="1" smtClean="0"/>
              <a:t>Alam</a:t>
            </a:r>
            <a:r>
              <a:rPr lang="en-MY" dirty="0" smtClean="0"/>
              <a:t> </a:t>
            </a:r>
            <a:r>
              <a:rPr lang="en-MY" dirty="0" err="1" smtClean="0"/>
              <a:t>Sekitar</a:t>
            </a:r>
            <a:r>
              <a:rPr lang="en-MY" dirty="0" smtClean="0"/>
              <a:t> </a:t>
            </a:r>
            <a:endParaRPr lang="en-MY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12192000" cy="4457700"/>
          </a:xfrm>
          <a:prstGeom prst="rect">
            <a:avLst/>
          </a:prstGeom>
          <a:solidFill>
            <a:schemeClr val="bg2">
              <a:lumMod val="25000"/>
            </a:schemeClr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35290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1079</TotalTime>
  <Words>1509</Words>
  <Application>Microsoft Office PowerPoint</Application>
  <PresentationFormat>Widescreen</PresentationFormat>
  <Paragraphs>392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0" baseType="lpstr">
      <vt:lpstr>Arial</vt:lpstr>
      <vt:lpstr>Calibri</vt:lpstr>
      <vt:lpstr>Calibri Light</vt:lpstr>
      <vt:lpstr>Wingdings</vt:lpstr>
      <vt:lpstr>Office Theme</vt:lpstr>
      <vt:lpstr>KAJIAN KES FORENSIK ALAM SEKITAR  PERSPEKTIF PENYIASATAN JAS</vt:lpstr>
      <vt:lpstr>Objektif kajian kes </vt:lpstr>
      <vt:lpstr>Kajian kes </vt:lpstr>
      <vt:lpstr>PowerPoint Presentation</vt:lpstr>
      <vt:lpstr>PowerPoint Presentation</vt:lpstr>
      <vt:lpstr>Kaedah penyiasatan normal</vt:lpstr>
      <vt:lpstr>PowerPoint Presentation</vt:lpstr>
      <vt:lpstr>PowerPoint Presentation</vt:lpstr>
      <vt:lpstr>Forensik Alam Sekitar </vt:lpstr>
      <vt:lpstr>PowerPoint Presentation</vt:lpstr>
      <vt:lpstr>PowerPoint Presentation</vt:lpstr>
      <vt:lpstr>Proses yang sistematik dan Saintifik </vt:lpstr>
      <vt:lpstr>Kajian kes </vt:lpstr>
      <vt:lpstr>Kajian kes </vt:lpstr>
      <vt:lpstr>Kajian kes </vt:lpstr>
      <vt:lpstr>Kajian kes </vt:lpstr>
      <vt:lpstr>PowerPoint Presentation</vt:lpstr>
      <vt:lpstr>PowerPoint Presentation</vt:lpstr>
      <vt:lpstr>Rekabentuk penyiasatan</vt:lpstr>
      <vt:lpstr>Rekabentuk penyiasatan</vt:lpstr>
      <vt:lpstr>Rekabentuk penyiasatan</vt:lpstr>
      <vt:lpstr>Rekabentuk penyiasatan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Rekabentuk penyiasatan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Rekabentuk penyiasatan</vt:lpstr>
      <vt:lpstr>Rekabentuk penyiasatan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Rekabentuk penyiasatan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Rekabentuk penyiasatan</vt:lpstr>
      <vt:lpstr>Rekabentuk penyiasatan</vt:lpstr>
      <vt:lpstr>PowerPoint Presentation</vt:lpstr>
      <vt:lpstr>Proses yang sistematik dan Saintifik </vt:lpstr>
      <vt:lpstr>PowerPoint Presentation</vt:lpstr>
      <vt:lpstr>PowerPoint Presentation</vt:lpstr>
      <vt:lpstr>PowerPoint Presentation</vt:lpstr>
      <vt:lpstr>PowerPoint Presentation</vt:lpstr>
      <vt:lpstr>Perisian statistik </vt:lpstr>
      <vt:lpstr>PowerPoint Presentation</vt:lpstr>
      <vt:lpstr>PowerPoint Presentation</vt:lpstr>
      <vt:lpstr>Kesimpulan hipotesis statistik 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KAJIAN KES FORENSIK ALAM SEKITAR  PERSPEKTIF PENYIASATAN FORENSIK JABATAN ALAM SEKITAR</dc:title>
  <dc:creator>HP</dc:creator>
  <cp:lastModifiedBy>GIS</cp:lastModifiedBy>
  <cp:revision>55</cp:revision>
  <dcterms:created xsi:type="dcterms:W3CDTF">2018-01-24T07:54:28Z</dcterms:created>
  <dcterms:modified xsi:type="dcterms:W3CDTF">2018-01-25T03:16:54Z</dcterms:modified>
</cp:coreProperties>
</file>