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94" r:id="rId3"/>
    <p:sldId id="259" r:id="rId4"/>
    <p:sldId id="277" r:id="rId5"/>
    <p:sldId id="278" r:id="rId6"/>
    <p:sldId id="275" r:id="rId7"/>
    <p:sldId id="295" r:id="rId8"/>
    <p:sldId id="296" r:id="rId9"/>
    <p:sldId id="297" r:id="rId10"/>
    <p:sldId id="298" r:id="rId11"/>
    <p:sldId id="299" r:id="rId12"/>
    <p:sldId id="279" r:id="rId13"/>
    <p:sldId id="280" r:id="rId14"/>
    <p:sldId id="281" r:id="rId15"/>
    <p:sldId id="300" r:id="rId16"/>
    <p:sldId id="282" r:id="rId17"/>
    <p:sldId id="290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1" r:id="rId26"/>
    <p:sldId id="292" r:id="rId27"/>
    <p:sldId id="293" r:id="rId28"/>
    <p:sldId id="274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974" autoAdjust="0"/>
  </p:normalViewPr>
  <p:slideViewPr>
    <p:cSldViewPr>
      <p:cViewPr>
        <p:scale>
          <a:sx n="73" d="100"/>
          <a:sy n="73" d="100"/>
        </p:scale>
        <p:origin x="-107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45F3A-C492-4306-A89D-2BCE422326F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D357F-FEF2-465F-85B0-B0170F4E5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2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1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24612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359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9560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743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334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44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62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64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14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73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68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86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65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5A80-3ED9-4CDE-8722-408FDEE35C1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8D3834-14D5-4EAF-9015-60785F23E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741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2057400"/>
            <a:ext cx="60960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0000"/>
                </a:solidFill>
              </a:rPr>
              <a:t>KURSUS PEMAHAMAN DAN  </a:t>
            </a:r>
          </a:p>
          <a:p>
            <a:pPr algn="ctr">
              <a:defRPr/>
            </a:pPr>
            <a:r>
              <a:rPr lang="en-GB" sz="3600" b="1" dirty="0" smtClean="0">
                <a:solidFill>
                  <a:srgbClr val="FF0000"/>
                </a:solidFill>
              </a:rPr>
              <a:t>KEMAHIRAN TANGKAPAN MENGIKUT UNDANG-UNDANG</a:t>
            </a:r>
            <a:endParaRPr lang="en-GB" sz="3600" b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defRPr/>
            </a:pPr>
            <a:endParaRPr lang="en-GB" sz="800" b="1" dirty="0">
              <a:solidFill>
                <a:srgbClr val="FFFF00"/>
              </a:solidFill>
              <a:latin typeface="+mn-lt"/>
            </a:endParaRPr>
          </a:p>
          <a:p>
            <a:pPr eaLnBrk="1" hangingPunct="1">
              <a:defRPr/>
            </a:pPr>
            <a:endParaRPr lang="en-GB" sz="2400" b="1" dirty="0">
              <a:solidFill>
                <a:srgbClr val="00206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GB" sz="2400" b="1" dirty="0" smtClean="0">
                <a:solidFill>
                  <a:srgbClr val="002060"/>
                </a:solidFill>
                <a:latin typeface="Cambria" pitchFamily="18" charset="0"/>
              </a:rPr>
              <a:t>15 MEI 2017</a:t>
            </a:r>
            <a:endParaRPr lang="en-GB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defRPr/>
            </a:pPr>
            <a:endParaRPr lang="en-MY" b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"/>
            <a:ext cx="113231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400" dirty="0" err="1" smtClean="0">
                <a:latin typeface="Cambria" pitchFamily="18" charset="0"/>
              </a:rPr>
              <a:t>Samb</a:t>
            </a:r>
            <a:r>
              <a:rPr lang="en-US" sz="2400" dirty="0" smtClean="0">
                <a:latin typeface="Cambria" pitchFamily="18" charset="0"/>
              </a:rPr>
              <a:t>..</a:t>
            </a:r>
          </a:p>
          <a:p>
            <a:pPr marL="457200" indent="-457200" algn="just"/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r>
              <a:rPr lang="en-US" sz="2400" dirty="0" err="1" smtClean="0">
                <a:latin typeface="Cambria" pitchFamily="18" charset="0"/>
              </a:rPr>
              <a:t>Kes-Kes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melibatkan</a:t>
            </a:r>
            <a:r>
              <a:rPr lang="en-US" sz="2400" dirty="0" smtClean="0">
                <a:latin typeface="Cambria" pitchFamily="18" charset="0"/>
              </a:rPr>
              <a:t> :-</a:t>
            </a: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d)	</a:t>
            </a:r>
            <a:r>
              <a:rPr lang="en-US" sz="2400" dirty="0" err="1" smtClean="0">
                <a:latin typeface="Cambria" pitchFamily="18" charset="0"/>
              </a:rPr>
              <a:t>Bukan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warganegara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alamat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luar</a:t>
            </a:r>
            <a:r>
              <a:rPr lang="en-US" sz="2400" dirty="0" smtClean="0">
                <a:latin typeface="Cambria" pitchFamily="18" charset="0"/>
              </a:rPr>
              <a:t> Malaysia</a:t>
            </a:r>
          </a:p>
          <a:p>
            <a:pPr marL="457200" indent="-457200" algn="just"/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e)	</a:t>
            </a:r>
            <a:r>
              <a:rPr lang="en-US" sz="2400" dirty="0" err="1" smtClean="0">
                <a:latin typeface="Cambria" pitchFamily="18" charset="0"/>
              </a:rPr>
              <a:t>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sebab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munasabah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mempercayai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nama</a:t>
            </a:r>
            <a:r>
              <a:rPr lang="en-US" sz="2400" dirty="0" smtClean="0">
                <a:latin typeface="Cambria" pitchFamily="18" charset="0"/>
              </a:rPr>
              <a:t> 	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alamat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tempat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tinggal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diberi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palsu</a:t>
            </a:r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f)	OYDS </a:t>
            </a:r>
            <a:r>
              <a:rPr lang="en-US" sz="2400" dirty="0" err="1" smtClean="0">
                <a:latin typeface="Cambria" pitchFamily="18" charset="0"/>
              </a:rPr>
              <a:t>berkemungkinan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melarikan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diri</a:t>
            </a:r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g)	</a:t>
            </a:r>
            <a:r>
              <a:rPr lang="en-US" sz="2400" dirty="0" err="1" smtClean="0">
                <a:latin typeface="Cambria" pitchFamily="18" charset="0"/>
              </a:rPr>
              <a:t>Kes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pendakwaan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saman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gagal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disempurnakan</a:t>
            </a:r>
            <a:r>
              <a:rPr lang="en-US" sz="2400" dirty="0" smtClean="0">
                <a:latin typeface="Cambria" pitchFamily="18" charset="0"/>
              </a:rPr>
              <a:t> (</a:t>
            </a:r>
            <a:r>
              <a:rPr lang="en-US" sz="2400" dirty="0" err="1" smtClean="0">
                <a:latin typeface="Cambria" pitchFamily="18" charset="0"/>
              </a:rPr>
              <a:t>kes</a:t>
            </a:r>
            <a:r>
              <a:rPr lang="en-US" sz="2400" dirty="0" smtClean="0">
                <a:latin typeface="Cambria" pitchFamily="18" charset="0"/>
              </a:rPr>
              <a:t> 	DNAA)</a:t>
            </a:r>
          </a:p>
          <a:p>
            <a:pPr algn="just"/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2438400"/>
            <a:ext cx="6096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STATISTIK KES TANGKAPAN DI BAWAH AKAS 1974</a:t>
            </a:r>
          </a:p>
          <a:p>
            <a:pPr eaLnBrk="1" hangingPunct="1">
              <a:defRPr/>
            </a:pPr>
            <a:endParaRPr lang="en-GB" sz="800" b="1" dirty="0">
              <a:solidFill>
                <a:srgbClr val="FFFF00"/>
              </a:solidFill>
              <a:latin typeface="+mn-lt"/>
            </a:endParaRPr>
          </a:p>
          <a:p>
            <a:pPr eaLnBrk="1" hangingPunct="1">
              <a:defRPr/>
            </a:pPr>
            <a:endParaRPr lang="en-GB" sz="24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defRPr/>
            </a:pPr>
            <a:endParaRPr lang="en-MY" b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28600"/>
            <a:ext cx="76762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STATISTIK KES TANGKAPAN JAS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1600200"/>
            <a:ext cx="8534399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JAS SELANGOR: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en-US" sz="2400" b="1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Ng Kim Bok &amp; </a:t>
            </a:r>
            <a:r>
              <a:rPr kumimoji="0" lang="en-US" sz="2400" b="1" i="0" u="none" strike="noStrike" cap="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H</a:t>
            </a:r>
            <a:r>
              <a:rPr kumimoji="0" lang="en-US" sz="2400" b="1" i="0" u="none" strike="noStrike" cap="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 Light" charset="0"/>
              </a:rPr>
              <a:t>’</a:t>
            </a:r>
            <a:r>
              <a:rPr kumimoji="0" lang="en-US" sz="2400" b="1" i="0" u="none" strike="noStrike" cap="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ng</a:t>
            </a:r>
            <a:r>
              <a:rPr kumimoji="0" lang="en-US" sz="2400" b="1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Soo</a:t>
            </a:r>
            <a:r>
              <a:rPr kumimoji="0" lang="en-US" sz="2400" b="1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Chiew</a:t>
            </a:r>
            <a:r>
              <a:rPr kumimoji="0" lang="en-US" sz="2400" b="1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tahun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2013)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     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warga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Negara Malaysia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tangkapan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melibatkan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pasangan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suami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isteri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merupakan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pengarah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lang="en-US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sy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arikat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Kedua-dua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menyerah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</a:t>
            </a:r>
            <a:r>
              <a:rPr lang="en-US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lai</a:t>
            </a:r>
            <a:r>
              <a:rPr lang="en-US" dirty="0" smtClean="0">
                <a:latin typeface="Cambria" pitchFamily="18" charset="0"/>
                <a:ea typeface="Calibri" pitchFamily="34" charset="0"/>
                <a:cs typeface="Calibri Light" charset="0"/>
              </a:rPr>
              <a:t> polis.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Kedua-dua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menghadapi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 8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pertuduhan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atas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kesalahan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bawah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seksyen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24(1),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AKAS 1974,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Seksyen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25(1), AKAS 1974 &amp;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Seksyen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34B(1), AKAS 1974.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telah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mengaku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bersalah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semasa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peringkat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pembelaan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28600"/>
            <a:ext cx="76762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STATISTIK KES TANGKAPAN JAS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1600200"/>
            <a:ext cx="842390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2) </a:t>
            </a:r>
            <a:r>
              <a:rPr lang="en-US" sz="2400" b="1" dirty="0" smtClean="0">
                <a:latin typeface="Cambria" pitchFamily="18" charset="0"/>
                <a:ea typeface="Calibri" pitchFamily="34" charset="0"/>
                <a:cs typeface="Calibri Light" charset="0"/>
              </a:rPr>
              <a:t>KUO MARCUS (</a:t>
            </a:r>
            <a:r>
              <a:rPr lang="en-US" sz="2400" b="1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tahun</a:t>
            </a:r>
            <a:r>
              <a:rPr lang="en-US" sz="2400" b="1" dirty="0" smtClean="0">
                <a:latin typeface="Cambria" pitchFamily="18" charset="0"/>
                <a:ea typeface="Calibri" pitchFamily="34" charset="0"/>
                <a:cs typeface="Calibri Light" charset="0"/>
              </a:rPr>
              <a:t> 2015)- </a:t>
            </a:r>
            <a:r>
              <a:rPr lang="en-US" sz="2400" b="1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Amerika</a:t>
            </a:r>
            <a:r>
              <a:rPr lang="en-US" sz="2400" b="1" dirty="0" smtClean="0">
                <a:latin typeface="Cambria" pitchFamily="18" charset="0"/>
                <a:ea typeface="Calibri" pitchFamily="34" charset="0"/>
                <a:cs typeface="Calibri Light" charset="0"/>
              </a:rPr>
              <a:t> Syarikat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Cambria" pitchFamily="18" charset="0"/>
                <a:ea typeface="Calibri" pitchFamily="34" charset="0"/>
                <a:cs typeface="Calibri Light" charset="0"/>
              </a:rPr>
              <a:t>       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CHARMING NETWORK SDN. BHD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menghadapi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pertuduhan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kesalahan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dibawah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Seksyen 34B(1)(b),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v-SE" sz="2000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Akta Kualiti Alam Sekitar 1974;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v-SE" sz="2000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v-S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ditahan di KLIA ketika ingin keluar dari negara Malaysia;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sv-SE" sz="2000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OKT telah mengaku salah atas pertuduhan.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52400" y="1524000"/>
            <a:ext cx="8839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lang="en-US" sz="2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="1" cap="all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Zhai,Xiaofei</a:t>
            </a:r>
            <a:r>
              <a:rPr lang="en-US" sz="2400" b="1" cap="all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b="1" cap="all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tahun</a:t>
            </a:r>
            <a:r>
              <a:rPr lang="en-US" sz="2400" b="1" cap="all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2016)- </a:t>
            </a:r>
            <a:r>
              <a:rPr lang="en-US" sz="2400" b="1" cap="all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warganegara</a:t>
            </a:r>
            <a:r>
              <a:rPr lang="en-US" sz="2400" b="1" cap="all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china</a:t>
            </a:r>
            <a:endParaRPr lang="en-US" sz="2400" b="1" cap="all" dirty="0" smtClean="0"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        - </a:t>
            </a:r>
            <a:r>
              <a:rPr kumimoji="0" lang="en-US" sz="2400" b="1" i="0" u="none" strike="noStrike" cap="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Magnitude Plastic </a:t>
            </a:r>
            <a:r>
              <a:rPr kumimoji="0" lang="en-US" sz="2400" b="1" i="0" u="none" strike="noStrike" cap="all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Sdn</a:t>
            </a:r>
            <a:r>
              <a:rPr kumimoji="0" lang="en-US" sz="2400" b="1" i="0" u="none" strike="noStrike" cap="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 Bhd.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Kedua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dua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OKT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menghadapi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pertuduhan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kesalahan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bawah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Per.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11(1)(b), Per.</a:t>
            </a:r>
            <a:r>
              <a:rPr kumimoji="0" lang="ms-MY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12(b) &amp; Per.7(1)(a), PPKAS (Efluen Perindustrian) 2009.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ms-MY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OKT mengaku salah atas pertuduhan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ms-MY" sz="2000" dirty="0" smtClean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ms-M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ms-MY" sz="28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JAS PERAK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ms-M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ms-MY" sz="2400" b="1" dirty="0" smtClean="0">
                <a:latin typeface="Cambria" pitchFamily="18" charset="0"/>
                <a:cs typeface="Times New Roman" pitchFamily="18" charset="0"/>
              </a:rPr>
              <a:t>(4)</a:t>
            </a:r>
            <a:r>
              <a:rPr lang="ms-MY" sz="20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ms-MY" sz="2400" b="1" cap="all" dirty="0" smtClean="0">
                <a:latin typeface="Cambria" pitchFamily="18" charset="0"/>
                <a:cs typeface="Times New Roman" pitchFamily="18" charset="0"/>
              </a:rPr>
              <a:t>Tangkapan bagi kes waran tangkap.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ms-MY" sz="2400" dirty="0" smtClean="0">
                <a:latin typeface="Cambria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ms-MY" sz="2400" dirty="0" smtClean="0">
                <a:latin typeface="Cambria" pitchFamily="18" charset="0"/>
                <a:cs typeface="Times New Roman" pitchFamily="18" charset="0"/>
              </a:rPr>
              <a:t> OKT tidak hadir ke mahkamah setelah saman disempurnakan. Waran tangkap dikeluarkan oleh Mahkamah Jalan Duta. </a:t>
            </a:r>
            <a:endParaRPr kumimoji="0" lang="ms-M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76762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STATISTIK KES TANGKAPAN JAS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6699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2438400"/>
            <a:ext cx="6096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ISU-ISU BERKAITAN TANGKAPAN </a:t>
            </a:r>
            <a:endParaRPr lang="en-GB" sz="800" b="1" dirty="0">
              <a:solidFill>
                <a:srgbClr val="FFFF00"/>
              </a:solidFill>
              <a:latin typeface="+mn-lt"/>
            </a:endParaRPr>
          </a:p>
          <a:p>
            <a:pPr eaLnBrk="1" hangingPunct="1">
              <a:defRPr/>
            </a:pPr>
            <a:endParaRPr lang="en-GB" sz="24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defRPr/>
            </a:pPr>
            <a:endParaRPr lang="en-MY" b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04800" y="1143000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Isu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berkaitan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dihadapi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oleh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JAS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negeri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lang="en-US" sz="2800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lang="en-US" sz="2800" dirty="0" smtClean="0"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lang="en-US" sz="2800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menjalankan</a:t>
            </a:r>
            <a:r>
              <a:rPr lang="en-US" sz="2800" dirty="0" smtClean="0"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lang="en-US" sz="2800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tangkapan</a:t>
            </a:r>
            <a:r>
              <a:rPr lang="en-US" sz="2800" dirty="0" smtClean="0">
                <a:latin typeface="Cambria" pitchFamily="18" charset="0"/>
                <a:ea typeface="Calibri" pitchFamily="34" charset="0"/>
                <a:cs typeface="Calibri Light" charset="0"/>
              </a:rPr>
              <a:t>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Surat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Makluman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kepada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Lapangan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Terbang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untuk</a:t>
            </a:r>
            <a:r>
              <a:rPr lang="en-MY" sz="2400" b="1" dirty="0" smtClean="0">
                <a:latin typeface="Cambria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b="1" dirty="0" smtClean="0">
                <a:latin typeface="Cambria" pitchFamily="18" charset="0"/>
              </a:rPr>
              <a:t>  </a:t>
            </a:r>
            <a:r>
              <a:rPr lang="en-MY" sz="2400" b="1" dirty="0" err="1" smtClean="0">
                <a:latin typeface="Cambria" pitchFamily="18" charset="0"/>
              </a:rPr>
              <a:t>Permohonan</a:t>
            </a:r>
            <a:r>
              <a:rPr lang="en-MY" sz="2400" b="1" dirty="0" smtClean="0">
                <a:latin typeface="Cambria" pitchFamily="18" charset="0"/>
              </a:rPr>
              <a:t> Pas </a:t>
            </a:r>
            <a:r>
              <a:rPr lang="en-MY" sz="2400" b="1" dirty="0" err="1" smtClean="0">
                <a:latin typeface="Cambria" pitchFamily="18" charset="0"/>
              </a:rPr>
              <a:t>Harian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bagi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maksud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Menangkap</a:t>
            </a:r>
            <a:r>
              <a:rPr lang="en-MY" sz="2400" b="1" dirty="0" smtClean="0">
                <a:latin typeface="Cambria" pitchFamily="18" charset="0"/>
              </a:rPr>
              <a:t> OKT</a:t>
            </a:r>
            <a:r>
              <a:rPr lang="en-MY" sz="2400" dirty="0" smtClean="0">
                <a:latin typeface="Cambria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MY" sz="2400" dirty="0" smtClean="0">
              <a:latin typeface="Cambri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 </a:t>
            </a:r>
            <a:r>
              <a:rPr lang="en-MY" sz="2400" dirty="0" err="1" smtClean="0">
                <a:latin typeface="Cambria" pitchFamily="18" charset="0"/>
              </a:rPr>
              <a:t>Setiap</a:t>
            </a:r>
            <a:r>
              <a:rPr lang="en-MY" sz="2400" dirty="0" smtClean="0">
                <a:latin typeface="Cambria" pitchFamily="18" charset="0"/>
              </a:rPr>
              <a:t> pas </a:t>
            </a:r>
            <a:r>
              <a:rPr lang="en-MY" sz="2400" dirty="0" err="1" smtClean="0">
                <a:latin typeface="Cambria" pitchFamily="18" charset="0"/>
              </a:rPr>
              <a:t>harian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adalah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berjumlah</a:t>
            </a:r>
            <a:r>
              <a:rPr lang="en-MY" sz="2400" dirty="0" smtClean="0">
                <a:latin typeface="Cambria" pitchFamily="18" charset="0"/>
              </a:rPr>
              <a:t> RM50. </a:t>
            </a:r>
            <a:r>
              <a:rPr lang="en-MY" sz="2400" dirty="0" err="1" smtClean="0">
                <a:latin typeface="Cambria" pitchFamily="18" charset="0"/>
              </a:rPr>
              <a:t>Pasukan</a:t>
            </a:r>
            <a:r>
              <a:rPr lang="en-MY" sz="2400" dirty="0" smtClean="0">
                <a:latin typeface="Cambria" pitchFamily="18" charset="0"/>
              </a:rPr>
              <a:t>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 </a:t>
            </a:r>
            <a:r>
              <a:rPr lang="en-MY" sz="2400" dirty="0" err="1" smtClean="0">
                <a:latin typeface="Cambria" pitchFamily="18" charset="0"/>
              </a:rPr>
              <a:t>tangkapan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perlulah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diberikan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wang</a:t>
            </a:r>
            <a:r>
              <a:rPr lang="en-MY" sz="2400" dirty="0" smtClean="0">
                <a:latin typeface="Cambria" pitchFamily="18" charset="0"/>
              </a:rPr>
              <a:t> yang </a:t>
            </a:r>
            <a:r>
              <a:rPr lang="en-MY" sz="2400" dirty="0" err="1" smtClean="0">
                <a:latin typeface="Cambria" pitchFamily="18" charset="0"/>
              </a:rPr>
              <a:t>mencukupi</a:t>
            </a:r>
            <a:r>
              <a:rPr lang="en-MY" sz="2400" dirty="0" smtClean="0">
                <a:latin typeface="Cambria" pitchFamily="18" charset="0"/>
              </a:rPr>
              <a:t>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 </a:t>
            </a:r>
            <a:r>
              <a:rPr lang="en-MY" sz="2400" dirty="0" err="1" smtClean="0">
                <a:latin typeface="Cambria" pitchFamily="18" charset="0"/>
              </a:rPr>
              <a:t>sebelum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operasi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menangkap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dijalankan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bagi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menangung</a:t>
            </a:r>
            <a:r>
              <a:rPr lang="en-MY" sz="2400" dirty="0" smtClean="0">
                <a:latin typeface="Cambria" pitchFamily="18" charset="0"/>
              </a:rPr>
              <a:t>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 </a:t>
            </a:r>
            <a:r>
              <a:rPr lang="en-MY" sz="2400" dirty="0" err="1" smtClean="0">
                <a:latin typeface="Cambria" pitchFamily="18" charset="0"/>
              </a:rPr>
              <a:t>kos-kos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terbabit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selain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kos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minum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pasukan</a:t>
            </a:r>
            <a:r>
              <a:rPr lang="en-MY" sz="2400" dirty="0" smtClean="0">
                <a:latin typeface="Cambria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 </a:t>
            </a:r>
            <a:r>
              <a:rPr lang="en-MY" sz="2400" dirty="0" err="1" smtClean="0">
                <a:latin typeface="Cambria" pitchFamily="18" charset="0"/>
              </a:rPr>
              <a:t>tangkapan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OKT.</a:t>
            </a:r>
            <a:endParaRPr lang="en-US" sz="2400" dirty="0" smtClean="0"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800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Calibri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Penahanan</a:t>
            </a:r>
            <a:r>
              <a:rPr lang="en-US" sz="2400" b="1" dirty="0" smtClean="0">
                <a:latin typeface="Cambria" pitchFamily="18" charset="0"/>
              </a:rPr>
              <a:t> OKT</a:t>
            </a:r>
          </a:p>
          <a:p>
            <a:pPr algn="just"/>
            <a:endParaRPr lang="en-US" sz="2400" dirty="0" smtClean="0">
              <a:latin typeface="Cambria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latin typeface="Cambria" pitchFamily="18" charset="0"/>
              </a:rPr>
              <a:t>  </a:t>
            </a:r>
            <a:r>
              <a:rPr lang="en-US" sz="2400" dirty="0" err="1" smtClean="0">
                <a:latin typeface="Cambria" pitchFamily="18" charset="0"/>
              </a:rPr>
              <a:t>Isu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utama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penempatan</a:t>
            </a:r>
            <a:r>
              <a:rPr lang="en-US" sz="2400" dirty="0" smtClean="0">
                <a:latin typeface="Cambria" pitchFamily="18" charset="0"/>
              </a:rPr>
              <a:t> OKT </a:t>
            </a:r>
            <a:r>
              <a:rPr lang="en-US" sz="2400" dirty="0" err="1" smtClean="0">
                <a:latin typeface="Cambria" pitchFamily="18" charset="0"/>
              </a:rPr>
              <a:t>selepas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disoal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siasat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algn="just"/>
            <a:r>
              <a:rPr lang="en-US" sz="2400" dirty="0" smtClean="0">
                <a:latin typeface="Cambria" pitchFamily="18" charset="0"/>
              </a:rPr>
              <a:t>    </a:t>
            </a:r>
            <a:r>
              <a:rPr lang="en-US" sz="2400" dirty="0" err="1" smtClean="0">
                <a:latin typeface="Cambria" pitchFamily="18" charset="0"/>
              </a:rPr>
              <a:t>melebihi</a:t>
            </a:r>
            <a:r>
              <a:rPr lang="en-US" sz="2400" dirty="0" smtClean="0">
                <a:latin typeface="Cambria" pitchFamily="18" charset="0"/>
              </a:rPr>
              <a:t> 24 jam. </a:t>
            </a:r>
          </a:p>
          <a:p>
            <a:pPr algn="just"/>
            <a:endParaRPr lang="en-US" sz="2400" dirty="0" smtClean="0">
              <a:latin typeface="Cambria" pitchFamily="18" charset="0"/>
            </a:endParaRPr>
          </a:p>
          <a:p>
            <a:pPr algn="just"/>
            <a:r>
              <a:rPr lang="en-US" sz="2400" dirty="0" smtClean="0">
                <a:latin typeface="Cambria" pitchFamily="18" charset="0"/>
              </a:rPr>
              <a:t>- </a:t>
            </a:r>
            <a:r>
              <a:rPr lang="en-US" sz="2400" dirty="0" err="1" smtClean="0">
                <a:latin typeface="Cambria" pitchFamily="18" charset="0"/>
              </a:rPr>
              <a:t>Permohonan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reman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mengikut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Seksyen</a:t>
            </a:r>
            <a:r>
              <a:rPr lang="en-US" sz="2400" dirty="0" smtClean="0">
                <a:latin typeface="Cambria" pitchFamily="18" charset="0"/>
              </a:rPr>
              <a:t> 117, KTJ</a:t>
            </a:r>
          </a:p>
          <a:p>
            <a:pPr algn="just"/>
            <a:endParaRPr lang="en-US" sz="2400" dirty="0" smtClean="0">
              <a:latin typeface="Cambria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latin typeface="Cambria" pitchFamily="18" charset="0"/>
              </a:rPr>
              <a:t>  OKT </a:t>
            </a:r>
            <a:r>
              <a:rPr lang="en-US" sz="2400" dirty="0" err="1" smtClean="0">
                <a:latin typeface="Cambria" pitchFamily="18" charset="0"/>
              </a:rPr>
              <a:t>perlu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ditahan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dibalai</a:t>
            </a:r>
            <a:r>
              <a:rPr lang="en-US" sz="2400" dirty="0" smtClean="0">
                <a:latin typeface="Cambria" pitchFamily="18" charset="0"/>
              </a:rPr>
              <a:t> polis. </a:t>
            </a:r>
            <a:r>
              <a:rPr lang="en-US" sz="2400" dirty="0" err="1" smtClean="0">
                <a:latin typeface="Cambria" pitchFamily="18" charset="0"/>
              </a:rPr>
              <a:t>Namun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sukar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algn="just"/>
            <a:r>
              <a:rPr lang="en-US" sz="2400" dirty="0" smtClean="0">
                <a:latin typeface="Cambria" pitchFamily="18" charset="0"/>
              </a:rPr>
              <a:t>   </a:t>
            </a:r>
            <a:r>
              <a:rPr lang="en-US" sz="2400" dirty="0" err="1" smtClean="0">
                <a:latin typeface="Cambria" pitchFamily="18" charset="0"/>
              </a:rPr>
              <a:t>menumpang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tahanan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jenayah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sekitar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kerana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balai</a:t>
            </a:r>
            <a:r>
              <a:rPr lang="en-US" sz="2400" dirty="0" smtClean="0">
                <a:latin typeface="Cambria" pitchFamily="18" charset="0"/>
              </a:rPr>
              <a:t>   </a:t>
            </a:r>
          </a:p>
          <a:p>
            <a:pPr algn="just"/>
            <a:r>
              <a:rPr lang="en-US" sz="2400" dirty="0" smtClean="0">
                <a:latin typeface="Cambria" pitchFamily="18" charset="0"/>
              </a:rPr>
              <a:t>   </a:t>
            </a:r>
            <a:r>
              <a:rPr lang="en-US" sz="2400" dirty="0" err="1" smtClean="0">
                <a:latin typeface="Cambria" pitchFamily="18" charset="0"/>
              </a:rPr>
              <a:t>penuh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tahanan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jenayah</a:t>
            </a:r>
            <a:r>
              <a:rPr lang="en-US" sz="2400" dirty="0" smtClean="0">
                <a:latin typeface="Cambria" pitchFamily="18" charset="0"/>
              </a:rPr>
              <a:t> lain. 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81000" y="1219200"/>
            <a:ext cx="85344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Makluman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kepada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Kedutaan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Negara OKT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Sekiranya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melibatkan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warga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Negara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, JAS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Negeri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memaklumkan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Jas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Ibu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Pejabat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agar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notifikasi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berkaitan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penahanan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dikeluarkan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KP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Kedutaan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Negara OKT.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MY" sz="2400" b="1" dirty="0" smtClean="0">
                <a:latin typeface="Cambria" pitchFamily="18" charset="0"/>
              </a:rPr>
              <a:t>  </a:t>
            </a:r>
            <a:r>
              <a:rPr lang="en-MY" sz="2400" b="1" dirty="0" err="1" smtClean="0">
                <a:latin typeface="Cambria" pitchFamily="18" charset="0"/>
              </a:rPr>
              <a:t>Minit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Permohonan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Reman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kepada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Majistret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Mahkamah</a:t>
            </a:r>
            <a:r>
              <a:rPr lang="en-MY" sz="2400" dirty="0" smtClean="0">
                <a:latin typeface="Cambria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MY" sz="2400" dirty="0" smtClean="0">
              <a:latin typeface="Cambri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err="1" smtClean="0">
                <a:latin typeface="Cambria" pitchFamily="18" charset="0"/>
              </a:rPr>
              <a:t>Sekiranya</a:t>
            </a:r>
            <a:r>
              <a:rPr lang="en-MY" sz="2400" dirty="0" smtClean="0">
                <a:latin typeface="Cambria" pitchFamily="18" charset="0"/>
              </a:rPr>
              <a:t> OKT </a:t>
            </a:r>
            <a:r>
              <a:rPr lang="en-MY" sz="2400" dirty="0" err="1" smtClean="0">
                <a:latin typeface="Cambria" pitchFamily="18" charset="0"/>
              </a:rPr>
              <a:t>ditangkap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selepas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waktu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mahkamah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bersidang</a:t>
            </a:r>
            <a:r>
              <a:rPr lang="en-MY" sz="2400" dirty="0" smtClean="0">
                <a:latin typeface="Cambria" pitchFamily="18" charset="0"/>
              </a:rPr>
              <a:t>, </a:t>
            </a:r>
            <a:r>
              <a:rPr lang="en-MY" sz="2400" dirty="0" err="1" smtClean="0">
                <a:latin typeface="Cambria" pitchFamily="18" charset="0"/>
              </a:rPr>
              <a:t>satu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permohonan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reman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perlu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diminta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oleh</a:t>
            </a:r>
            <a:r>
              <a:rPr lang="en-MY" sz="2400" dirty="0" smtClean="0">
                <a:latin typeface="Cambria" pitchFamily="18" charset="0"/>
              </a:rPr>
              <a:t> IO </a:t>
            </a:r>
            <a:r>
              <a:rPr lang="en-MY" sz="2400" dirty="0" err="1" smtClean="0">
                <a:latin typeface="Cambria" pitchFamily="18" charset="0"/>
              </a:rPr>
              <a:t>kes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kepada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Mahkamah</a:t>
            </a:r>
            <a:r>
              <a:rPr lang="en-MY" sz="2400" dirty="0" smtClean="0">
                <a:latin typeface="Cambria" pitchFamily="18" charset="0"/>
              </a:rPr>
              <a:t>. </a:t>
            </a:r>
            <a:r>
              <a:rPr lang="en-MY" sz="2400" dirty="0" err="1" smtClean="0">
                <a:latin typeface="Cambria" pitchFamily="18" charset="0"/>
              </a:rPr>
              <a:t>Sekiranya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tangkapan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dijalankan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semasa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cuti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umum</a:t>
            </a:r>
            <a:r>
              <a:rPr lang="en-MY" sz="2400" dirty="0" smtClean="0">
                <a:latin typeface="Cambria" pitchFamily="18" charset="0"/>
              </a:rPr>
              <a:t>, </a:t>
            </a:r>
            <a:r>
              <a:rPr lang="en-MY" sz="2400" dirty="0" err="1" smtClean="0">
                <a:latin typeface="Cambria" pitchFamily="18" charset="0"/>
              </a:rPr>
              <a:t>terdapat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majistret</a:t>
            </a:r>
            <a:r>
              <a:rPr lang="en-MY" sz="2400" dirty="0" smtClean="0">
                <a:latin typeface="Cambria" pitchFamily="18" charset="0"/>
              </a:rPr>
              <a:t> yang </a:t>
            </a:r>
            <a:r>
              <a:rPr lang="en-MY" sz="2400" dirty="0" err="1" smtClean="0">
                <a:latin typeface="Cambria" pitchFamily="18" charset="0"/>
              </a:rPr>
              <a:t>akan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bertugas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Mahkamah-mahkamah</a:t>
            </a:r>
            <a:r>
              <a:rPr lang="en-MY" sz="2400" dirty="0" smtClean="0">
                <a:latin typeface="Cambria" pitchFamily="18" charset="0"/>
              </a:rPr>
              <a:t>.</a:t>
            </a:r>
            <a:endParaRPr lang="en-US" sz="2400" dirty="0" smtClean="0">
              <a:latin typeface="Cambria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28600" y="1219200"/>
            <a:ext cx="8686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Surat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Permohonan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Menempatkan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Lokap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IPD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ditangkap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sebelum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mahkamah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,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ditempatkan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Lokap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IPD,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Negeri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Selangor,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Lokap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Berpusat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IPD Shah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walaubagaimanapun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kes-kes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melibatkan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sebutan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MahkamahSepang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Kajang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Klang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agak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jauh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Shah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budi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bicara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IPD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terdekat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Mahkamah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didapatkan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menempatkan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IPD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mereka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maksud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membawa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dihadap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tuduh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pasukan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JAS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sendiri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membawa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Mahkamah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52400"/>
            <a:ext cx="8534400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3600" b="1" dirty="0" smtClean="0">
                <a:solidFill>
                  <a:srgbClr val="FF0000"/>
                </a:solidFill>
              </a:rPr>
              <a:t>KANDUNGAN :-</a:t>
            </a:r>
          </a:p>
          <a:p>
            <a:pPr algn="just">
              <a:defRPr/>
            </a:pPr>
            <a:endParaRPr lang="en-GB" sz="3600" b="1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/>
              <a:t>Pendahuluan</a:t>
            </a:r>
            <a:endParaRPr lang="en-GB" sz="2800" b="1" dirty="0" smtClean="0"/>
          </a:p>
          <a:p>
            <a:pPr algn="just">
              <a:defRPr/>
            </a:pPr>
            <a:endParaRPr lang="en-GB" sz="2800" b="1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Rujukan</a:t>
            </a:r>
            <a:endParaRPr lang="en-GB" sz="2800" b="1" dirty="0" smtClean="0"/>
          </a:p>
          <a:p>
            <a:pPr algn="just">
              <a:defRPr/>
            </a:pPr>
            <a:endParaRPr lang="en-GB" sz="2800" b="1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Jenis-jenis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kesalahan</a:t>
            </a:r>
            <a:r>
              <a:rPr lang="en-GB" sz="2800" b="1" dirty="0" smtClean="0"/>
              <a:t> yang </a:t>
            </a:r>
            <a:r>
              <a:rPr lang="en-GB" sz="2800" b="1" dirty="0" err="1" smtClean="0"/>
              <a:t>boleh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dibuat</a:t>
            </a:r>
            <a:r>
              <a:rPr lang="en-GB" sz="2800" b="1" dirty="0" smtClean="0"/>
              <a:t>     </a:t>
            </a:r>
          </a:p>
          <a:p>
            <a:pPr algn="just">
              <a:defRPr/>
            </a:pPr>
            <a:r>
              <a:rPr lang="en-GB" sz="2800" b="1" dirty="0" smtClean="0"/>
              <a:t>  </a:t>
            </a:r>
            <a:r>
              <a:rPr lang="en-GB" sz="2800" b="1" dirty="0" err="1" smtClean="0"/>
              <a:t>tangkapan</a:t>
            </a:r>
            <a:endParaRPr lang="en-GB" sz="2800" b="1" dirty="0" smtClean="0"/>
          </a:p>
          <a:p>
            <a:pPr algn="just">
              <a:defRPr/>
            </a:pPr>
            <a:endParaRPr lang="en-GB" sz="2800" b="1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Statistik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kes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tangkapan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oleh</a:t>
            </a:r>
            <a:r>
              <a:rPr lang="en-GB" sz="2800" b="1" dirty="0" smtClean="0"/>
              <a:t> JAS</a:t>
            </a:r>
          </a:p>
          <a:p>
            <a:pPr algn="just">
              <a:defRPr/>
            </a:pPr>
            <a:endParaRPr lang="en-GB" sz="2800" b="1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Isu-isu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berkaitan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tangkapan</a:t>
            </a:r>
            <a:endParaRPr lang="en-GB" sz="2800" b="1" dirty="0" smtClean="0"/>
          </a:p>
          <a:p>
            <a:pPr algn="just">
              <a:defRPr/>
            </a:pPr>
            <a:endParaRPr lang="en-GB" sz="2800" b="1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Cadangan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penambahbaikan</a:t>
            </a:r>
            <a:r>
              <a:rPr lang="en-GB" sz="2800" b="1" dirty="0" smtClean="0"/>
              <a:t> SOP </a:t>
            </a:r>
          </a:p>
          <a:p>
            <a:pPr algn="just">
              <a:defRPr/>
            </a:pPr>
            <a:endParaRPr lang="en-GB" sz="3600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GB" sz="3600" b="1" dirty="0">
              <a:solidFill>
                <a:srgbClr val="FF0000"/>
              </a:solidFill>
              <a:latin typeface="+mn-lt"/>
            </a:endParaRPr>
          </a:p>
          <a:p>
            <a:pPr algn="just" eaLnBrk="1" hangingPunct="1">
              <a:defRPr/>
            </a:pPr>
            <a:endParaRPr lang="en-GB" sz="800" b="1" dirty="0">
              <a:solidFill>
                <a:srgbClr val="FFFF00"/>
              </a:solidFill>
              <a:latin typeface="+mn-lt"/>
            </a:endParaRPr>
          </a:p>
          <a:p>
            <a:pPr eaLnBrk="1" hangingPunct="1">
              <a:defRPr/>
            </a:pPr>
            <a:endParaRPr lang="en-GB" sz="24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defRPr/>
            </a:pPr>
            <a:endParaRPr lang="en-MY" b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6699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MY" sz="2400" b="1" dirty="0" err="1" smtClean="0">
                <a:latin typeface="Cambria" pitchFamily="18" charset="0"/>
              </a:rPr>
              <a:t>Bantuan</a:t>
            </a:r>
            <a:r>
              <a:rPr lang="en-MY" sz="2400" b="1" dirty="0" smtClean="0">
                <a:latin typeface="Cambria" pitchFamily="18" charset="0"/>
              </a:rPr>
              <a:t> polis escort </a:t>
            </a:r>
          </a:p>
          <a:p>
            <a:pPr algn="just"/>
            <a:endParaRPr lang="en-MY" sz="2400" b="1" dirty="0" smtClean="0">
              <a:latin typeface="Cambria" pitchFamily="18" charset="0"/>
            </a:endParaRPr>
          </a:p>
          <a:p>
            <a:pPr algn="just"/>
            <a:r>
              <a:rPr lang="en-MY" sz="2400" dirty="0" err="1" smtClean="0">
                <a:latin typeface="Cambria" pitchFamily="18" charset="0"/>
              </a:rPr>
              <a:t>Adalah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sukar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diperolehi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kerana</a:t>
            </a:r>
            <a:r>
              <a:rPr lang="en-MY" sz="2400" dirty="0" smtClean="0">
                <a:latin typeface="Cambria" pitchFamily="18" charset="0"/>
              </a:rPr>
              <a:t> polis </a:t>
            </a:r>
            <a:r>
              <a:rPr lang="en-MY" sz="2400" dirty="0" err="1" smtClean="0">
                <a:latin typeface="Cambria" pitchFamily="18" charset="0"/>
              </a:rPr>
              <a:t>bertugas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mengikut</a:t>
            </a:r>
            <a:r>
              <a:rPr lang="en-MY" sz="2400" dirty="0" smtClean="0">
                <a:latin typeface="Cambria" pitchFamily="18" charset="0"/>
              </a:rPr>
              <a:t> Daerah. </a:t>
            </a:r>
            <a:r>
              <a:rPr lang="en-MY" sz="2400" dirty="0" err="1" smtClean="0">
                <a:latin typeface="Cambria" pitchFamily="18" charset="0"/>
              </a:rPr>
              <a:t>Sebagai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contoh</a:t>
            </a:r>
            <a:r>
              <a:rPr lang="en-MY" sz="2400" dirty="0" smtClean="0">
                <a:latin typeface="Cambria" pitchFamily="18" charset="0"/>
              </a:rPr>
              <a:t>, </a:t>
            </a:r>
            <a:r>
              <a:rPr lang="en-MY" sz="2400" dirty="0" err="1" smtClean="0">
                <a:latin typeface="Cambria" pitchFamily="18" charset="0"/>
              </a:rPr>
              <a:t>sekiranya</a:t>
            </a:r>
            <a:r>
              <a:rPr lang="en-MY" sz="2400" dirty="0" smtClean="0">
                <a:latin typeface="Cambria" pitchFamily="18" charset="0"/>
              </a:rPr>
              <a:t> OKT </a:t>
            </a:r>
            <a:r>
              <a:rPr lang="en-MY" sz="2400" dirty="0" err="1" smtClean="0">
                <a:latin typeface="Cambria" pitchFamily="18" charset="0"/>
              </a:rPr>
              <a:t>ditangkap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KLIA, </a:t>
            </a:r>
            <a:r>
              <a:rPr lang="en-MY" sz="2400" dirty="0" err="1" smtClean="0">
                <a:latin typeface="Cambria" pitchFamily="18" charset="0"/>
              </a:rPr>
              <a:t>perlu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meminta</a:t>
            </a:r>
            <a:r>
              <a:rPr lang="en-MY" sz="2400" dirty="0" smtClean="0">
                <a:latin typeface="Cambria" pitchFamily="18" charset="0"/>
              </a:rPr>
              <a:t> polis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pelbagai</a:t>
            </a:r>
            <a:r>
              <a:rPr lang="en-MY" sz="2400" dirty="0" smtClean="0">
                <a:latin typeface="Cambria" pitchFamily="18" charset="0"/>
              </a:rPr>
              <a:t> Daerah </a:t>
            </a:r>
            <a:r>
              <a:rPr lang="en-MY" sz="2400" dirty="0" err="1" smtClean="0">
                <a:latin typeface="Cambria" pitchFamily="18" charset="0"/>
              </a:rPr>
              <a:t>sebagai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contoh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Sepang</a:t>
            </a:r>
            <a:r>
              <a:rPr lang="en-MY" sz="2400" dirty="0" smtClean="0">
                <a:latin typeface="Cambria" pitchFamily="18" charset="0"/>
              </a:rPr>
              <a:t>, </a:t>
            </a:r>
            <a:r>
              <a:rPr lang="en-MY" sz="2400" dirty="0" err="1" smtClean="0">
                <a:latin typeface="Cambria" pitchFamily="18" charset="0"/>
              </a:rPr>
              <a:t>Petaling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Klang</a:t>
            </a:r>
            <a:r>
              <a:rPr lang="en-MY" sz="2400" dirty="0" smtClean="0">
                <a:latin typeface="Cambria" pitchFamily="18" charset="0"/>
              </a:rPr>
              <a:t>.</a:t>
            </a:r>
          </a:p>
          <a:p>
            <a:pPr algn="just"/>
            <a:endParaRPr lang="en-MY" sz="2400" dirty="0" smtClean="0">
              <a:latin typeface="Cambria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MY" sz="2400" b="1" dirty="0" err="1" smtClean="0">
                <a:latin typeface="Cambria" pitchFamily="18" charset="0"/>
              </a:rPr>
              <a:t>Isu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tangkapan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secara</a:t>
            </a:r>
            <a:r>
              <a:rPr lang="en-MY" sz="2400" b="1" dirty="0" smtClean="0">
                <a:latin typeface="Cambria" pitchFamily="18" charset="0"/>
              </a:rPr>
              <a:t> ad-hoc.</a:t>
            </a:r>
          </a:p>
          <a:p>
            <a:pPr lvl="0" algn="just"/>
            <a:endParaRPr lang="en-MY" sz="2400" b="1" dirty="0" smtClean="0">
              <a:latin typeface="Cambria" pitchFamily="18" charset="0"/>
            </a:endParaRPr>
          </a:p>
          <a:p>
            <a:pPr lvl="0" algn="just"/>
            <a:r>
              <a:rPr lang="en-MY" sz="2400" dirty="0" err="1" smtClean="0">
                <a:latin typeface="Cambria" pitchFamily="18" charset="0"/>
              </a:rPr>
              <a:t>Kesukaran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mengumpulkan</a:t>
            </a:r>
            <a:r>
              <a:rPr lang="en-MY" sz="2400" dirty="0" smtClean="0">
                <a:latin typeface="Cambria" pitchFamily="18" charset="0"/>
              </a:rPr>
              <a:t> team </a:t>
            </a:r>
            <a:r>
              <a:rPr lang="en-MY" sz="2400" dirty="0" err="1" smtClean="0">
                <a:latin typeface="Cambria" pitchFamily="18" charset="0"/>
              </a:rPr>
              <a:t>tangkapan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kereta</a:t>
            </a:r>
            <a:r>
              <a:rPr lang="en-MY" sz="2400" dirty="0" smtClean="0">
                <a:latin typeface="Cambria" pitchFamily="18" charset="0"/>
              </a:rPr>
              <a:t> yang </a:t>
            </a:r>
            <a:r>
              <a:rPr lang="en-MY" sz="2400" dirty="0" err="1" smtClean="0">
                <a:latin typeface="Cambria" pitchFamily="18" charset="0"/>
              </a:rPr>
              <a:t>akan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digunakan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kerana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tiada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kenderaan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khusus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untuk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pasukan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menangkap</a:t>
            </a:r>
            <a:r>
              <a:rPr lang="en-MY" sz="2400" dirty="0" smtClean="0">
                <a:latin typeface="Cambria" pitchFamily="18" charset="0"/>
              </a:rPr>
              <a:t>. </a:t>
            </a:r>
            <a:r>
              <a:rPr lang="en-MY" sz="2400" dirty="0" err="1" smtClean="0">
                <a:latin typeface="Cambria" pitchFamily="18" charset="0"/>
              </a:rPr>
              <a:t>Isu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kunci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bilik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eksibit</a:t>
            </a:r>
            <a:r>
              <a:rPr lang="en-MY" sz="2400" dirty="0" smtClean="0">
                <a:latin typeface="Cambria" pitchFamily="18" charset="0"/>
              </a:rPr>
              <a:t> yang </a:t>
            </a:r>
            <a:r>
              <a:rPr lang="en-MY" sz="2400" dirty="0" err="1" smtClean="0">
                <a:latin typeface="Cambria" pitchFamily="18" charset="0"/>
              </a:rPr>
              <a:t>menempatkan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gari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t-baton </a:t>
            </a:r>
            <a:r>
              <a:rPr lang="en-MY" sz="2400" dirty="0" err="1" smtClean="0">
                <a:latin typeface="Cambria" pitchFamily="18" charset="0"/>
              </a:rPr>
              <a:t>juga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perlu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dilihat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kerana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kebiasaanya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ketua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pasukan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menangkap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tiada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akses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kunci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bilik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eksibit</a:t>
            </a:r>
            <a:r>
              <a:rPr lang="en-MY" sz="2400" dirty="0" smtClean="0">
                <a:latin typeface="Cambria" pitchFamily="18" charset="0"/>
              </a:rPr>
              <a:t>.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6699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28600" y="1371600"/>
            <a:ext cx="8763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Isu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untuk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menghubungi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peguam</a:t>
            </a:r>
            <a:r>
              <a:rPr lang="en-US" sz="2400" b="1" dirty="0" smtClean="0">
                <a:latin typeface="Cambria" pitchFamily="18" charset="0"/>
                <a:ea typeface="Calibri" pitchFamily="34" charset="0"/>
                <a:cs typeface="Calibri Light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err="1" smtClean="0">
                <a:latin typeface="Cambria" pitchFamily="18" charset="0"/>
                <a:ea typeface="Calibri" pitchFamily="34" charset="0"/>
                <a:cs typeface="Calibri Light" charset="0"/>
              </a:rPr>
              <a:t>T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dijelaskan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terperinci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SOP.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Ketua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kebiasannya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membenarkan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membuat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sebarang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panggilan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kerana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bimbang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isu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keselamatan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Isu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keselamatan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kesihatan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b="1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OKT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masih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tanggungjawab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JAS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selagi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ditempatkan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lokap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Sekiranya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dimasukkan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wad, team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yang lain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bersedia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menjaga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wad. (team-rotation).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6699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81000" y="1219200"/>
            <a:ext cx="8763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Risiko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pembekalan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makanan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kepada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b="1" dirty="0" smtClean="0">
              <a:latin typeface="Cambria" pitchFamily="18" charset="0"/>
              <a:ea typeface="Calibri" pitchFamily="34" charset="0"/>
              <a:cs typeface="Calibri Light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diketahui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jenis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makanan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dibekalkan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Kekurangan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pegawai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tangkapan</a:t>
            </a:r>
            <a:r>
              <a:rPr lang="en-MY" sz="2400" b="1" dirty="0" smtClean="0">
                <a:latin typeface="Cambria" pitchFamily="18" charset="0"/>
              </a:rPr>
              <a:t> </a:t>
            </a:r>
            <a:r>
              <a:rPr lang="en-MY" sz="2400" b="1" dirty="0" err="1" smtClean="0">
                <a:latin typeface="Cambria" pitchFamily="18" charset="0"/>
              </a:rPr>
              <a:t>tetap</a:t>
            </a:r>
            <a:r>
              <a:rPr lang="en-MY" sz="2400" b="1" dirty="0" smtClean="0">
                <a:latin typeface="Cambria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MY" sz="2400" b="1" dirty="0" smtClean="0">
              <a:latin typeface="Cambri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b="1" dirty="0" smtClean="0">
                <a:latin typeface="Cambria" pitchFamily="18" charset="0"/>
              </a:rPr>
              <a:t>  </a:t>
            </a:r>
            <a:r>
              <a:rPr lang="en-MY" sz="2400" dirty="0" err="1" smtClean="0">
                <a:latin typeface="Cambria" pitchFamily="18" charset="0"/>
              </a:rPr>
              <a:t>Pegawai</a:t>
            </a:r>
            <a:r>
              <a:rPr lang="en-MY" sz="2400" dirty="0" smtClean="0">
                <a:latin typeface="Cambria" pitchFamily="18" charset="0"/>
              </a:rPr>
              <a:t>  (</a:t>
            </a:r>
            <a:r>
              <a:rPr lang="en-MY" sz="2400" dirty="0" err="1" smtClean="0">
                <a:latin typeface="Cambria" pitchFamily="18" charset="0"/>
              </a:rPr>
              <a:t>berpindah</a:t>
            </a:r>
            <a:r>
              <a:rPr lang="en-MY" sz="2400" dirty="0" smtClean="0">
                <a:latin typeface="Cambria" pitchFamily="18" charset="0"/>
              </a:rPr>
              <a:t>/</a:t>
            </a:r>
            <a:r>
              <a:rPr lang="en-MY" sz="2400" dirty="0" err="1" smtClean="0">
                <a:latin typeface="Cambria" pitchFamily="18" charset="0"/>
              </a:rPr>
              <a:t>bertukar</a:t>
            </a:r>
            <a:r>
              <a:rPr lang="en-MY" sz="2400" dirty="0" smtClean="0">
                <a:latin typeface="Cambria" pitchFamily="18" charset="0"/>
              </a:rPr>
              <a:t>). </a:t>
            </a:r>
            <a:r>
              <a:rPr lang="en-MY" sz="2400" dirty="0" err="1" smtClean="0">
                <a:latin typeface="Cambria" pitchFamily="18" charset="0"/>
              </a:rPr>
              <a:t>Kebiasaanya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ditubuhkan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JAS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</a:t>
            </a:r>
            <a:r>
              <a:rPr lang="en-MY" sz="2400" dirty="0" err="1" smtClean="0">
                <a:latin typeface="Cambria" pitchFamily="18" charset="0"/>
              </a:rPr>
              <a:t>Negeri</a:t>
            </a:r>
            <a:r>
              <a:rPr lang="en-MY" sz="2400" dirty="0" smtClean="0">
                <a:latin typeface="Cambria" pitchFamily="18" charset="0"/>
              </a:rPr>
              <a:t> 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tiada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Cawangan</a:t>
            </a:r>
            <a:r>
              <a:rPr lang="en-MY" sz="2400" dirty="0" smtClean="0">
                <a:latin typeface="Cambria" pitchFamily="18" charset="0"/>
              </a:rPr>
              <a:t>. </a:t>
            </a:r>
            <a:endParaRPr lang="en-US" sz="2400" dirty="0" smtClean="0">
              <a:latin typeface="Cambria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82314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ISU-ISU BERKAITAN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33400" y="14478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Peralatan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simpanan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negeri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mencukupi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(gari-1, baton-1, walkie-talkie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tiada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cable tight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tiada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 smtClean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Tugas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membawa</a:t>
            </a:r>
            <a:r>
              <a:rPr lang="en-MY" sz="2400" dirty="0" smtClean="0">
                <a:latin typeface="Cambria" pitchFamily="18" charset="0"/>
              </a:rPr>
              <a:t>  OKT </a:t>
            </a:r>
            <a:r>
              <a:rPr lang="en-MY" sz="2400" dirty="0" err="1" smtClean="0">
                <a:latin typeface="Cambria" pitchFamily="18" charset="0"/>
              </a:rPr>
              <a:t>ini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adalah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tugas</a:t>
            </a:r>
            <a:r>
              <a:rPr lang="en-MY" sz="2400" dirty="0" smtClean="0">
                <a:latin typeface="Cambria" pitchFamily="18" charset="0"/>
              </a:rPr>
              <a:t> polis </a:t>
            </a:r>
            <a:r>
              <a:rPr lang="en-MY" sz="2400" dirty="0" err="1" smtClean="0">
                <a:latin typeface="Cambria" pitchFamily="18" charset="0"/>
              </a:rPr>
              <a:t>mahkamah</a:t>
            </a:r>
            <a:r>
              <a:rPr lang="en-MY" sz="2400" dirty="0" smtClean="0">
                <a:latin typeface="Cambria" pitchFamily="18" charset="0"/>
              </a:rPr>
              <a:t>.  </a:t>
            </a:r>
            <a:r>
              <a:rPr lang="en-MY" sz="2400" dirty="0" err="1" smtClean="0">
                <a:latin typeface="Cambria" pitchFamily="18" charset="0"/>
              </a:rPr>
              <a:t>Kuasa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tangkapan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oleh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pegawai</a:t>
            </a:r>
            <a:r>
              <a:rPr lang="en-MY" sz="2400" dirty="0" smtClean="0">
                <a:latin typeface="Cambria" pitchFamily="18" charset="0"/>
              </a:rPr>
              <a:t> JAS </a:t>
            </a:r>
            <a:r>
              <a:rPr lang="en-MY" sz="2400" dirty="0" err="1" smtClean="0">
                <a:latin typeface="Cambria" pitchFamily="18" charset="0"/>
              </a:rPr>
              <a:t>adalah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untuk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menyiasat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kesalahan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dibawah</a:t>
            </a:r>
            <a:r>
              <a:rPr lang="en-MY" sz="2400" dirty="0" smtClean="0">
                <a:latin typeface="Cambria" pitchFamily="18" charset="0"/>
              </a:rPr>
              <a:t> AKAS 1974 .</a:t>
            </a:r>
            <a:r>
              <a:rPr lang="en-MY" sz="2400" dirty="0" err="1" smtClean="0">
                <a:latin typeface="Cambria" pitchFamily="18" charset="0"/>
              </a:rPr>
              <a:t>Perlu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diselaraskan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perkara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ini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supaya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lebih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jelas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tentang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perkara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ini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masa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hadapan</a:t>
            </a:r>
            <a:r>
              <a:rPr lang="en-MY" sz="2400" dirty="0" smtClean="0">
                <a:latin typeface="Cambria" pitchFamily="18" charset="0"/>
              </a:rPr>
              <a:t>.</a:t>
            </a:r>
            <a:endParaRPr lang="en-US" sz="2400" dirty="0" smtClean="0">
              <a:latin typeface="Cambria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057400"/>
            <a:ext cx="737253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CADANGAN PENAMBAHBAIKAN</a:t>
            </a:r>
          </a:p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PROSEDUR TETAP OPERASI</a:t>
            </a:r>
          </a:p>
          <a:p>
            <a:pPr algn="ctr"/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TANGKAPAN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81000" y="685800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SOP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mengenai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kerjasama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team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tangkapan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JAS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Negeri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lain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sekiranya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ditangkap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sempadan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Negeri</a:t>
            </a: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Contoh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surat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memohon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dimasukkan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lokap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contoh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surat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memaklumkan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wisma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Putra,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contoh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surat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memohon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PAS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Harian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KLIA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dimasukkan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SOP;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Prosedur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mengenai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rampasan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barang-barang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dijelaskan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dalam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SOP.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Sekiranya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bilik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eksibit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telah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ditutup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(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selepas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waktu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pejabat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),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bolehkah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barang-barang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diserahkan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kepada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wakil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OKT.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Adakah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kesemua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duit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OKT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Calibri Light" charset="0"/>
              </a:rPr>
              <a:t> 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perlu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dirampas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 Light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28601" y="1143001"/>
            <a:ext cx="8686799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Kursus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berkaitan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sudah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lama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diadakan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tiada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anggota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terlatih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kerana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pegawai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dilatih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kebanyakkan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bertukar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Cadangan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supaya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kursus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tangkapan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diadakan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setiap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tahun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melatih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pelapis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masa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datang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Times New Roman" pitchFamily="18" charset="0"/>
              </a:rPr>
              <a:t> </a:t>
            </a:r>
            <a:r>
              <a:rPr lang="en-MY" sz="2400" dirty="0" smtClean="0">
                <a:latin typeface="Cambria" pitchFamily="18" charset="0"/>
              </a:rPr>
              <a:t>SOP </a:t>
            </a:r>
            <a:r>
              <a:rPr lang="en-MY" sz="2400" dirty="0" err="1" smtClean="0">
                <a:latin typeface="Cambria" pitchFamily="18" charset="0"/>
              </a:rPr>
              <a:t>perlu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ditambahbaik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dengan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memasukkan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modul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bagi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tata</a:t>
            </a:r>
            <a:r>
              <a:rPr lang="en-MY" sz="2400" dirty="0" smtClean="0">
                <a:latin typeface="Cambria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</a:t>
            </a:r>
            <a:r>
              <a:rPr lang="en-MY" sz="2400" dirty="0" err="1" smtClean="0">
                <a:latin typeface="Cambria" pitchFamily="18" charset="0"/>
              </a:rPr>
              <a:t>cara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reman</a:t>
            </a:r>
            <a:r>
              <a:rPr lang="en-MY" sz="2400" dirty="0" smtClean="0">
                <a:latin typeface="Cambria" pitchFamily="18" charset="0"/>
              </a:rPr>
              <a:t>.</a:t>
            </a:r>
            <a:endParaRPr lang="en-US" sz="2400" dirty="0" smtClean="0">
              <a:latin typeface="Cambria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Kriteria</a:t>
            </a:r>
            <a:r>
              <a:rPr lang="en-MY" sz="2400" dirty="0" smtClean="0">
                <a:latin typeface="Cambria" pitchFamily="18" charset="0"/>
              </a:rPr>
              <a:t>/</a:t>
            </a:r>
            <a:r>
              <a:rPr lang="en-MY" sz="2400" dirty="0" err="1" smtClean="0">
                <a:latin typeface="Cambria" pitchFamily="18" charset="0"/>
              </a:rPr>
              <a:t>kelayakan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pegawai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tangkapan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perlu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diperincikan</a:t>
            </a:r>
            <a:r>
              <a:rPr lang="en-MY" sz="2400" dirty="0" smtClean="0">
                <a:latin typeface="Cambria" pitchFamily="18" charset="0"/>
              </a:rPr>
              <a:t> (</a:t>
            </a:r>
            <a:r>
              <a:rPr lang="en-MY" sz="2400" dirty="0" err="1" smtClean="0">
                <a:latin typeface="Cambria" pitchFamily="18" charset="0"/>
              </a:rPr>
              <a:t>cth</a:t>
            </a:r>
            <a:r>
              <a:rPr lang="en-MY" sz="2400" dirty="0" smtClean="0">
                <a:latin typeface="Cambria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 </a:t>
            </a:r>
            <a:r>
              <a:rPr lang="en-MY" sz="2400" dirty="0" err="1" smtClean="0">
                <a:latin typeface="Cambria" pitchFamily="18" charset="0"/>
              </a:rPr>
              <a:t>pengetahuan</a:t>
            </a:r>
            <a:r>
              <a:rPr lang="en-MY" sz="2400" dirty="0" smtClean="0">
                <a:latin typeface="Cambria" pitchFamily="18" charset="0"/>
              </a:rPr>
              <a:t>, </a:t>
            </a:r>
            <a:r>
              <a:rPr lang="en-MY" sz="2400" dirty="0" err="1" smtClean="0">
                <a:latin typeface="Cambria" pitchFamily="18" charset="0"/>
              </a:rPr>
              <a:t>fizikal</a:t>
            </a:r>
            <a:r>
              <a:rPr lang="en-MY" sz="2400" dirty="0" smtClean="0">
                <a:latin typeface="Cambria" pitchFamily="18" charset="0"/>
              </a:rPr>
              <a:t>, </a:t>
            </a:r>
            <a:r>
              <a:rPr lang="en-MY" sz="2400" dirty="0" err="1" smtClean="0">
                <a:latin typeface="Cambria" pitchFamily="18" charset="0"/>
              </a:rPr>
              <a:t>terkecuali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dengan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kes-kes</a:t>
            </a:r>
            <a:r>
              <a:rPr lang="en-MY" sz="2400" dirty="0" smtClean="0">
                <a:latin typeface="Cambria" pitchFamily="18" charset="0"/>
              </a:rPr>
              <a:t> lain, </a:t>
            </a:r>
            <a:r>
              <a:rPr lang="en-MY" sz="2400" dirty="0" err="1" smtClean="0">
                <a:latin typeface="Cambria" pitchFamily="18" charset="0"/>
              </a:rPr>
              <a:t>kompeten</a:t>
            </a:r>
            <a:r>
              <a:rPr lang="en-MY" sz="2400" dirty="0" smtClean="0">
                <a:latin typeface="Cambria" pitchFamily="18" charset="0"/>
              </a:rPr>
              <a:t>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MY" sz="2400" dirty="0" smtClean="0">
              <a:latin typeface="Cambria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Lebih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banyak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garis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panduan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berkenaan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dengan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skop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agensi</a:t>
            </a:r>
            <a:r>
              <a:rPr lang="en-MY" sz="2400" dirty="0" smtClean="0">
                <a:latin typeface="Cambria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</a:t>
            </a:r>
            <a:r>
              <a:rPr lang="en-MY" sz="2400" dirty="0" err="1" smtClean="0">
                <a:latin typeface="Cambria" pitchFamily="18" charset="0"/>
              </a:rPr>
              <a:t>seperti</a:t>
            </a:r>
            <a:r>
              <a:rPr lang="en-MY" sz="2400" dirty="0" smtClean="0">
                <a:latin typeface="Cambria" pitchFamily="18" charset="0"/>
              </a:rPr>
              <a:t> polis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lokap</a:t>
            </a:r>
            <a:r>
              <a:rPr lang="en-MY" sz="2400" dirty="0" smtClean="0">
                <a:latin typeface="Cambria" pitchFamily="18" charset="0"/>
              </a:rPr>
              <a:t> (</a:t>
            </a:r>
            <a:r>
              <a:rPr lang="en-MY" sz="2400" dirty="0" err="1" smtClean="0">
                <a:latin typeface="Cambria" pitchFamily="18" charset="0"/>
              </a:rPr>
              <a:t>perbincangan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i="1" dirty="0" smtClean="0">
                <a:latin typeface="Cambria" pitchFamily="18" charset="0"/>
              </a:rPr>
              <a:t>case study </a:t>
            </a:r>
            <a:r>
              <a:rPr lang="en-MY" sz="2400" dirty="0" err="1" smtClean="0">
                <a:latin typeface="Cambria" pitchFamily="18" charset="0"/>
              </a:rPr>
              <a:t>bagi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melihat</a:t>
            </a:r>
            <a:r>
              <a:rPr lang="en-MY" sz="2400" dirty="0" smtClean="0">
                <a:latin typeface="Cambria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MY" sz="2400" dirty="0" smtClean="0">
                <a:latin typeface="Cambria" pitchFamily="18" charset="0"/>
              </a:rPr>
              <a:t>  scenario/</a:t>
            </a:r>
            <a:r>
              <a:rPr lang="en-MY" sz="2400" dirty="0" err="1" smtClean="0">
                <a:latin typeface="Cambria" pitchFamily="18" charset="0"/>
              </a:rPr>
              <a:t>kes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nyata</a:t>
            </a:r>
            <a:r>
              <a:rPr lang="en-MY" sz="2400" dirty="0" smtClean="0">
                <a:latin typeface="Cambria" pitchFamily="18" charset="0"/>
              </a:rPr>
              <a:t>)</a:t>
            </a:r>
            <a:endParaRPr lang="en-US" sz="2400" dirty="0" smtClean="0">
              <a:latin typeface="Cambri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ambria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04800" y="457200"/>
            <a:ext cx="8610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Perincian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skop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AT (arrest team)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perlu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dilihat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semula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Skop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bebanan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dilihat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banyak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ketua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pasukan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banyak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pendedahan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berkenaan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peruntukkan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undang-undang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selain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AKAS 1974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pemahaman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Arrest Team.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Cambri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lang="en-MY" sz="2400" dirty="0" smtClean="0">
                <a:latin typeface="Cambria" pitchFamily="18" charset="0"/>
              </a:rPr>
              <a:t>SOP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mana</a:t>
            </a:r>
            <a:r>
              <a:rPr lang="en-MY" sz="2400" dirty="0" smtClean="0">
                <a:latin typeface="Cambria" pitchFamily="18" charset="0"/>
              </a:rPr>
              <a:t> OKS/OKT </a:t>
            </a:r>
            <a:r>
              <a:rPr lang="en-MY" sz="2400" dirty="0" err="1" smtClean="0">
                <a:latin typeface="Cambria" pitchFamily="18" charset="0"/>
              </a:rPr>
              <a:t>tidak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membayar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denda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juga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perlu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kerana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beban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mengiringi</a:t>
            </a:r>
            <a:r>
              <a:rPr lang="en-MY" sz="2400" dirty="0" smtClean="0">
                <a:latin typeface="Cambria" pitchFamily="18" charset="0"/>
              </a:rPr>
              <a:t> OKS/OKT </a:t>
            </a:r>
            <a:r>
              <a:rPr lang="en-MY" sz="2400" dirty="0" err="1" smtClean="0">
                <a:latin typeface="Cambria" pitchFamily="18" charset="0"/>
              </a:rPr>
              <a:t>ke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penjara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terletak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Jabatan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sekarang</a:t>
            </a:r>
            <a:r>
              <a:rPr lang="en-MY" sz="2400" dirty="0" smtClean="0">
                <a:latin typeface="Cambria" pitchFamily="18" charset="0"/>
              </a:rPr>
              <a:t>. Di Melaka </a:t>
            </a:r>
            <a:r>
              <a:rPr lang="en-MY" sz="2400" dirty="0" err="1" smtClean="0">
                <a:latin typeface="Cambria" pitchFamily="18" charset="0"/>
              </a:rPr>
              <a:t>isu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ini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telah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dibincangkan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dalam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mesyuarat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bersama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agensi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penguatkuasa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TPR </a:t>
            </a:r>
            <a:r>
              <a:rPr lang="en-MY" sz="2400" dirty="0" err="1" smtClean="0">
                <a:latin typeface="Cambria" pitchFamily="18" charset="0"/>
              </a:rPr>
              <a:t>Negeri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ketetapan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untuk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membawa</a:t>
            </a:r>
            <a:r>
              <a:rPr lang="en-MY" sz="2400" dirty="0" smtClean="0">
                <a:latin typeface="Cambria" pitchFamily="18" charset="0"/>
              </a:rPr>
              <a:t> OKS/OKT </a:t>
            </a:r>
            <a:r>
              <a:rPr lang="en-MY" sz="2400" dirty="0" err="1" smtClean="0">
                <a:latin typeface="Cambria" pitchFamily="18" charset="0"/>
              </a:rPr>
              <a:t>kepenjara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adalah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bawah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kuasa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Jabatan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masing-masing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disebabkan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oleh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beban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tugas</a:t>
            </a:r>
            <a:r>
              <a:rPr lang="en-MY" sz="2400" dirty="0" smtClean="0">
                <a:latin typeface="Cambria" pitchFamily="18" charset="0"/>
              </a:rPr>
              <a:t> polis </a:t>
            </a:r>
            <a:r>
              <a:rPr lang="en-MY" sz="2400" dirty="0" err="1" smtClean="0">
                <a:latin typeface="Cambria" pitchFamily="18" charset="0"/>
              </a:rPr>
              <a:t>ketika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ini</a:t>
            </a:r>
            <a:r>
              <a:rPr lang="en-MY" sz="2400" dirty="0" smtClean="0">
                <a:latin typeface="Cambria" pitchFamily="18" charset="0"/>
              </a:rPr>
              <a:t>. </a:t>
            </a:r>
            <a:r>
              <a:rPr lang="en-MY" sz="2400" dirty="0" err="1" smtClean="0">
                <a:latin typeface="Cambria" pitchFamily="18" charset="0"/>
              </a:rPr>
              <a:t>Walaubagaimana</a:t>
            </a:r>
            <a:r>
              <a:rPr lang="en-MY" sz="2400" dirty="0" smtClean="0">
                <a:latin typeface="Cambria" pitchFamily="18" charset="0"/>
              </a:rPr>
              <a:t> pun polis </a:t>
            </a:r>
            <a:r>
              <a:rPr lang="en-MY" sz="2400" dirty="0" err="1" smtClean="0">
                <a:latin typeface="Cambria" pitchFamily="18" charset="0"/>
              </a:rPr>
              <a:t>bersetuju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untuk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mengiringi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kenderaan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Jabatan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sahaja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dan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ianya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bergantung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kepada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budi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bicara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pihak</a:t>
            </a:r>
            <a:r>
              <a:rPr lang="en-MY" sz="2400" dirty="0" smtClean="0">
                <a:latin typeface="Cambria" pitchFamily="18" charset="0"/>
              </a:rPr>
              <a:t> polis.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pittmanproperties.com/thank-you-clothesline-752x48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599"/>
            <a:ext cx="6705600" cy="430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53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ms-MY" sz="36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Akta</a:t>
            </a:r>
            <a:r>
              <a:rPr lang="en-US" sz="2800" dirty="0" smtClean="0"/>
              <a:t> </a:t>
            </a:r>
            <a:r>
              <a:rPr lang="en-US" sz="2800" dirty="0" err="1" smtClean="0"/>
              <a:t>Kualiti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Sekeliling</a:t>
            </a:r>
            <a:r>
              <a:rPr lang="en-US" sz="2800" dirty="0" smtClean="0"/>
              <a:t> 1974 (</a:t>
            </a:r>
            <a:r>
              <a:rPr lang="en-US" sz="2800" dirty="0" err="1" smtClean="0"/>
              <a:t>Pindaan</a:t>
            </a:r>
            <a:r>
              <a:rPr lang="en-US" sz="2800" dirty="0" smtClean="0"/>
              <a:t>) 2012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 -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peruntukan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Seksyen</a:t>
            </a:r>
            <a:r>
              <a:rPr lang="en-US" sz="2800" dirty="0" smtClean="0"/>
              <a:t> 37(c)  </a:t>
            </a:r>
            <a:r>
              <a:rPr lang="en-US" sz="2800" dirty="0" err="1" smtClean="0"/>
              <a:t>iaitu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menangkap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Disyaki</a:t>
            </a:r>
            <a:r>
              <a:rPr lang="en-US" sz="2800" dirty="0" smtClean="0"/>
              <a:t> (OYDS)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sebarang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Akta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waran</a:t>
            </a:r>
            <a:r>
              <a:rPr lang="en-US" sz="2800" dirty="0" smtClean="0"/>
              <a:t> </a:t>
            </a:r>
            <a:endParaRPr lang="en-US" sz="2800" dirty="0" smtClean="0">
              <a:latin typeface="Cambria" pitchFamily="18" charset="0"/>
            </a:endParaRPr>
          </a:p>
          <a:p>
            <a:endParaRPr lang="en-US" sz="2800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533400"/>
            <a:ext cx="5237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PENDAHULUAN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386" name="AutoShape 2" descr="Image result for gambar g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ms-MY" sz="36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Seksyen</a:t>
            </a:r>
            <a:r>
              <a:rPr lang="en-US" sz="2800" dirty="0" smtClean="0"/>
              <a:t> 37(c) –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penangkapan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(1) </a:t>
            </a:r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mana-mana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bertulis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menangkap</a:t>
            </a:r>
            <a:r>
              <a:rPr lang="en-US" sz="2800" dirty="0" smtClean="0"/>
              <a:t> TANPA WARAN </a:t>
            </a:r>
            <a:r>
              <a:rPr lang="en-US" sz="2800" dirty="0" err="1" smtClean="0"/>
              <a:t>mana-mana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dipercayainya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munasabah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cuba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Akta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. </a:t>
            </a:r>
            <a:endParaRPr lang="en-US" sz="2800" dirty="0" smtClean="0">
              <a:latin typeface="Cambria" pitchFamily="18" charset="0"/>
            </a:endParaRPr>
          </a:p>
          <a:p>
            <a:endParaRPr lang="en-US" sz="2800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533400"/>
            <a:ext cx="5237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PENDAHULUAN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6699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386" name="AutoShape 2" descr="Image result for gambar g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ms-MY" sz="36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Seksyen</a:t>
            </a:r>
            <a:r>
              <a:rPr lang="en-US" sz="2800" dirty="0" smtClean="0"/>
              <a:t> 37(c) –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penangkapan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(2) </a:t>
            </a:r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mana-mana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bertulis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penangkapan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subseksyen</a:t>
            </a:r>
            <a:r>
              <a:rPr lang="en-US" sz="2800" dirty="0" smtClean="0"/>
              <a:t> (1) </a:t>
            </a:r>
            <a:r>
              <a:rPr lang="en-US" sz="2800" dirty="0" err="1" smtClean="0"/>
              <a:t>hendaklah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kelengahan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,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ditangkap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balai</a:t>
            </a:r>
            <a:r>
              <a:rPr lang="en-US" sz="2800" dirty="0" smtClean="0"/>
              <a:t> polis yang paling </a:t>
            </a:r>
            <a:r>
              <a:rPr lang="en-US" sz="2800" dirty="0" err="1" smtClean="0"/>
              <a:t>hampir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sesudah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hendaklah</a:t>
            </a:r>
            <a:r>
              <a:rPr lang="en-US" sz="2800" dirty="0" smtClean="0"/>
              <a:t> </a:t>
            </a:r>
            <a:r>
              <a:rPr lang="en-US" sz="2800" dirty="0" err="1" smtClean="0"/>
              <a:t>diperlakukan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tatacara</a:t>
            </a:r>
            <a:r>
              <a:rPr lang="en-US" sz="2800" dirty="0" smtClean="0"/>
              <a:t> </a:t>
            </a:r>
            <a:r>
              <a:rPr lang="en-US" sz="2800" dirty="0" err="1" smtClean="0"/>
              <a:t>jenayah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berkuat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endParaRPr lang="en-US" sz="2800" dirty="0" smtClean="0">
              <a:latin typeface="Cambria" pitchFamily="18" charset="0"/>
            </a:endParaRPr>
          </a:p>
          <a:p>
            <a:endParaRPr lang="en-US" sz="2800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533400"/>
            <a:ext cx="5237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PENDAHULUAN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6699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386" name="AutoShape 2" descr="Image result for gambar g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68081" y="2398919"/>
            <a:ext cx="3419837" cy="25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90800" y="381000"/>
            <a:ext cx="3453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RUJUKAN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66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6699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2133600"/>
            <a:ext cx="541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Cambria" pitchFamily="18" charset="0"/>
              </a:rPr>
              <a:t>PROSEDUR TETAP OPERASI</a:t>
            </a:r>
          </a:p>
          <a:p>
            <a:pPr algn="r"/>
            <a:endParaRPr lang="en-US" sz="3200" b="1" dirty="0" smtClean="0">
              <a:latin typeface="Cambria" pitchFamily="18" charset="0"/>
            </a:endParaRPr>
          </a:p>
          <a:p>
            <a:pPr algn="r"/>
            <a:r>
              <a:rPr lang="en-US" sz="3200" b="1" dirty="0" smtClean="0">
                <a:latin typeface="Cambria" pitchFamily="18" charset="0"/>
              </a:rPr>
              <a:t>BAGI KES TANGKAPAN DI BAWAH SEKSYEN 37C, AKTA KUALITI ALAM SEKELILING 1974</a:t>
            </a:r>
            <a:endParaRPr lang="en-US" sz="3200" b="1" dirty="0">
              <a:latin typeface="Cambr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581400" y="2971800"/>
            <a:ext cx="52578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TUJUAN SOP 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Standard Operating Procedure (SOP)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Seksyen</a:t>
            </a:r>
            <a:r>
              <a:rPr lang="en-US" dirty="0" smtClean="0"/>
              <a:t> 37C, AKAS 1974.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2.1	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SOP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dirty="0" err="1" smtClean="0"/>
              <a:t>mengenalpasti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		      </a:t>
            </a:r>
            <a:r>
              <a:rPr lang="en-US" dirty="0" err="1" smtClean="0"/>
              <a:t>tangkapan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(ii) 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	       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Seksyen</a:t>
            </a:r>
            <a:r>
              <a:rPr lang="en-US" dirty="0" smtClean="0"/>
              <a:t> 37C, AKAS 1974 	      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(iii)  </a:t>
            </a:r>
            <a:r>
              <a:rPr lang="en-US" dirty="0" err="1" smtClean="0"/>
              <a:t>menyeragamkan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tangkapan</a:t>
            </a:r>
            <a:r>
              <a:rPr lang="en-US" dirty="0" smtClean="0"/>
              <a:t>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	(iv)  </a:t>
            </a:r>
            <a:r>
              <a:rPr lang="en-US" dirty="0" err="1" smtClean="0"/>
              <a:t>menguruskan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ditangkap</a:t>
            </a:r>
            <a:r>
              <a:rPr lang="en-US" dirty="0" smtClean="0"/>
              <a:t> (OYDT)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1524000"/>
            <a:ext cx="6096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0000"/>
                </a:solidFill>
              </a:rPr>
              <a:t>JENIS-JENIS KESALAHAN UTAMA YANG BOLEH DIBUAT TANGKAPAN DI BAWAH AKAS 1974</a:t>
            </a:r>
            <a:endParaRPr lang="en-GB" sz="3600" b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defRPr/>
            </a:pPr>
            <a:endParaRPr lang="en-GB" sz="800" b="1" dirty="0">
              <a:solidFill>
                <a:srgbClr val="FFFF00"/>
              </a:solidFill>
              <a:latin typeface="+mn-lt"/>
            </a:endParaRPr>
          </a:p>
          <a:p>
            <a:pPr eaLnBrk="1" hangingPunct="1">
              <a:defRPr/>
            </a:pPr>
            <a:endParaRPr lang="en-GB" sz="24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defRPr/>
            </a:pPr>
            <a:endParaRPr lang="en-MY" b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en-US" sz="2400" dirty="0" err="1" smtClean="0">
                <a:latin typeface="Cambria" pitchFamily="18" charset="0"/>
              </a:rPr>
              <a:t>Pelupusan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buangan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terjadual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secara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haram</a:t>
            </a:r>
            <a:endParaRPr lang="en-US" sz="2400" dirty="0" smtClean="0">
              <a:latin typeface="Cambria" pitchFamily="18" charset="0"/>
            </a:endParaRPr>
          </a:p>
          <a:p>
            <a:pPr marL="457200" indent="-457200" algn="just">
              <a:buAutoNum type="arabicParenR"/>
            </a:pPr>
            <a:r>
              <a:rPr lang="en-US" sz="2400" dirty="0" err="1" smtClean="0">
                <a:latin typeface="Cambria" pitchFamily="18" charset="0"/>
              </a:rPr>
              <a:t>Pembakaran</a:t>
            </a:r>
            <a:r>
              <a:rPr lang="en-US" sz="2400" dirty="0" smtClean="0">
                <a:latin typeface="Cambria" pitchFamily="18" charset="0"/>
              </a:rPr>
              <a:t> Terbuka </a:t>
            </a:r>
            <a:r>
              <a:rPr lang="en-US" sz="2400" dirty="0" err="1" smtClean="0">
                <a:latin typeface="Cambria" pitchFamily="18" charset="0"/>
              </a:rPr>
              <a:t>selain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kawasan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premis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seperti</a:t>
            </a:r>
            <a:r>
              <a:rPr lang="en-US" sz="2400" dirty="0" smtClean="0">
                <a:latin typeface="Cambria" pitchFamily="18" charset="0"/>
              </a:rPr>
              <a:t> :-</a:t>
            </a: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a)  </a:t>
            </a:r>
            <a:r>
              <a:rPr lang="en-US" sz="2400" dirty="0" err="1" smtClean="0">
                <a:latin typeface="Cambria" pitchFamily="18" charset="0"/>
              </a:rPr>
              <a:t>Semasa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diisytiharkan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darurat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jerebu</a:t>
            </a:r>
            <a:r>
              <a:rPr lang="en-US" sz="2400" dirty="0" smtClean="0">
                <a:latin typeface="Cambria" pitchFamily="18" charset="0"/>
              </a:rPr>
              <a:t>;</a:t>
            </a: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b) </a:t>
            </a:r>
            <a:r>
              <a:rPr lang="en-US" sz="2400" dirty="0" err="1" smtClean="0">
                <a:latin typeface="Cambria" pitchFamily="18" charset="0"/>
              </a:rPr>
              <a:t>Aktiviti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kawasan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tanah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gambut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diisytiharkan</a:t>
            </a:r>
            <a:r>
              <a:rPr lang="en-US" sz="2400" dirty="0" smtClean="0">
                <a:latin typeface="Cambria" pitchFamily="18" charset="0"/>
              </a:rPr>
              <a:t> 	</a:t>
            </a:r>
            <a:r>
              <a:rPr lang="en-US" sz="2400" dirty="0" err="1" smtClean="0">
                <a:latin typeface="Cambria" pitchFamily="18" charset="0"/>
              </a:rPr>
              <a:t>larangan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pembakaran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terbuka</a:t>
            </a:r>
            <a:r>
              <a:rPr lang="en-US" sz="2400" dirty="0" smtClean="0">
                <a:latin typeface="Cambria" pitchFamily="18" charset="0"/>
              </a:rPr>
              <a:t>;</a:t>
            </a: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c)	30 km </a:t>
            </a:r>
            <a:r>
              <a:rPr lang="en-US" sz="2400" dirty="0" err="1" smtClean="0">
                <a:latin typeface="Cambria" pitchFamily="18" charset="0"/>
              </a:rPr>
              <a:t>jejari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KLIA.</a:t>
            </a:r>
          </a:p>
          <a:p>
            <a:pPr marL="457200" indent="-457200" algn="just"/>
            <a:endParaRPr lang="en-US" sz="2400" dirty="0" smtClean="0">
              <a:latin typeface="Cambria" pitchFamily="18" charset="0"/>
            </a:endParaRPr>
          </a:p>
          <a:p>
            <a:pPr marL="457200" indent="-457200" algn="just">
              <a:buAutoNum type="arabicParenR" startAt="3"/>
            </a:pPr>
            <a:r>
              <a:rPr lang="en-US" sz="2400" dirty="0" err="1" smtClean="0">
                <a:latin typeface="Cambria" pitchFamily="18" charset="0"/>
              </a:rPr>
              <a:t>Kes-Kes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melibatkan</a:t>
            </a:r>
            <a:r>
              <a:rPr lang="en-US" sz="2400" dirty="0" smtClean="0">
                <a:latin typeface="Cambria" pitchFamily="18" charset="0"/>
              </a:rPr>
              <a:t> :-</a:t>
            </a: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a) </a:t>
            </a:r>
            <a:r>
              <a:rPr lang="en-US" sz="2400" dirty="0" err="1" smtClean="0">
                <a:latin typeface="Cambria" pitchFamily="18" charset="0"/>
              </a:rPr>
              <a:t>mana-mana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utama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dipercayai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tidak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dapat</a:t>
            </a:r>
            <a:r>
              <a:rPr lang="en-US" sz="2400" dirty="0" smtClean="0">
                <a:latin typeface="Cambria" pitchFamily="18" charset="0"/>
              </a:rPr>
              <a:t> 	</a:t>
            </a:r>
            <a:r>
              <a:rPr lang="en-US" sz="2400" dirty="0" err="1" smtClean="0">
                <a:latin typeface="Cambria" pitchFamily="18" charset="0"/>
              </a:rPr>
              <a:t>dikesan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jika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tidak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ditangkap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boleh</a:t>
            </a:r>
            <a:r>
              <a:rPr lang="en-US" sz="2400" dirty="0" smtClean="0">
                <a:latin typeface="Cambria" pitchFamily="18" charset="0"/>
              </a:rPr>
              <a:t> 	</a:t>
            </a:r>
            <a:r>
              <a:rPr lang="en-US" sz="2400" dirty="0" err="1" smtClean="0">
                <a:latin typeface="Cambria" pitchFamily="18" charset="0"/>
              </a:rPr>
              <a:t>menjejaskan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siasatan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457200" indent="-457200" algn="just"/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b) </a:t>
            </a:r>
            <a:r>
              <a:rPr lang="en-US" sz="2400" dirty="0" err="1" smtClean="0">
                <a:latin typeface="Cambria" pitchFamily="18" charset="0"/>
              </a:rPr>
              <a:t>Keselamatan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pegawai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terancam</a:t>
            </a:r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endParaRPr lang="en-US" sz="2400" dirty="0" smtClean="0">
              <a:latin typeface="Cambria" pitchFamily="18" charset="0"/>
            </a:endParaRPr>
          </a:p>
          <a:p>
            <a:pPr marL="457200" indent="-457200" algn="just"/>
            <a:r>
              <a:rPr lang="en-US" sz="2400" dirty="0" smtClean="0">
                <a:latin typeface="Cambria" pitchFamily="18" charset="0"/>
              </a:rPr>
              <a:t>	c) OYDS </a:t>
            </a:r>
            <a:r>
              <a:rPr lang="en-US" sz="2400" dirty="0" err="1" smtClean="0">
                <a:latin typeface="Cambria" pitchFamily="18" charset="0"/>
              </a:rPr>
              <a:t>enggan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memberi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kerjasama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1028</TotalTime>
  <Words>1391</Words>
  <Application>Microsoft Office PowerPoint</Application>
  <PresentationFormat>On-screen Show (4:3)</PresentationFormat>
  <Paragraphs>225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Facet</vt:lpstr>
      <vt:lpstr>Slide 1</vt:lpstr>
      <vt:lpstr>Slide 2</vt:lpstr>
      <vt:lpstr> </vt:lpstr>
      <vt:lpstr> </vt:lpstr>
      <vt:lpstr>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rojiah</dc:creator>
  <cp:lastModifiedBy>rojiah</cp:lastModifiedBy>
  <cp:revision>109</cp:revision>
  <dcterms:created xsi:type="dcterms:W3CDTF">2017-04-28T00:37:03Z</dcterms:created>
  <dcterms:modified xsi:type="dcterms:W3CDTF">2017-05-14T23:20:16Z</dcterms:modified>
</cp:coreProperties>
</file>