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6" r:id="rId11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98A1D-9F49-45C9-8093-3CA8B4CB2D60}" type="datetimeFigureOut">
              <a:rPr kumimoji="1" lang="ja-JP" altLang="en-US" smtClean="0"/>
              <a:pPr/>
              <a:t>2011/3/10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7340-CDD0-40ED-8902-4391CFB56CB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Water </a:t>
            </a:r>
            <a:r>
              <a:rPr kumimoji="1" lang="en-US" altLang="ja-JP" dirty="0" smtClean="0"/>
              <a:t>Pollution</a:t>
            </a:r>
            <a:r>
              <a:rPr lang="ja-JP" altLang="en-US" dirty="0"/>
              <a:t> </a:t>
            </a:r>
            <a:r>
              <a:rPr lang="en-US" altLang="ja-JP" dirty="0" smtClean="0"/>
              <a:t>in Japan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16 March 2011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JEMAI</a:t>
            </a:r>
          </a:p>
          <a:p>
            <a:r>
              <a:rPr kumimoji="1" lang="en-US" altLang="ja-JP" dirty="0" err="1" smtClean="0"/>
              <a:t>Kenzo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OOKA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03848" y="260648"/>
            <a:ext cx="4546848" cy="706090"/>
          </a:xfrm>
        </p:spPr>
        <p:txBody>
          <a:bodyPr>
            <a:normAutofit fontScale="90000"/>
          </a:bodyPr>
          <a:lstStyle/>
          <a:p>
            <a:r>
              <a:rPr lang="en-US" altLang="ja-JP" b="1" dirty="0" smtClean="0"/>
              <a:t>Telemeter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System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852936"/>
            <a:ext cx="3024336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Waste Incinerator 24 hours</a:t>
            </a:r>
          </a:p>
          <a:p>
            <a:r>
              <a:rPr lang="en-US" altLang="ja-JP" dirty="0" smtClean="0"/>
              <a:t>Continuous Emission</a:t>
            </a:r>
          </a:p>
          <a:p>
            <a:r>
              <a:rPr lang="en-US" altLang="ja-JP" dirty="0" smtClean="0"/>
              <a:t>Monitoring System (CEMs)</a:t>
            </a:r>
          </a:p>
          <a:p>
            <a:r>
              <a:rPr lang="ja-JP" altLang="en-US" dirty="0" smtClean="0"/>
              <a:t>􀂾   </a:t>
            </a:r>
            <a:r>
              <a:rPr lang="en-US" altLang="ja-JP" dirty="0" smtClean="0"/>
              <a:t>SOX conc. (1ppm)</a:t>
            </a:r>
          </a:p>
          <a:p>
            <a:r>
              <a:rPr lang="ja-JP" altLang="en-US" dirty="0" smtClean="0"/>
              <a:t>􀂾   </a:t>
            </a:r>
            <a:r>
              <a:rPr lang="en-US" altLang="ja-JP" dirty="0" smtClean="0"/>
              <a:t>NOX conc. (46ppm)</a:t>
            </a:r>
          </a:p>
          <a:p>
            <a:r>
              <a:rPr lang="ja-JP" altLang="en-US" dirty="0" smtClean="0"/>
              <a:t>􀂾   </a:t>
            </a:r>
            <a:r>
              <a:rPr lang="en-US" altLang="ja-JP" dirty="0" err="1" smtClean="0"/>
              <a:t>Hcl</a:t>
            </a:r>
            <a:r>
              <a:rPr lang="en-US" altLang="ja-JP" dirty="0" smtClean="0"/>
              <a:t> conc. (4ppm)</a:t>
            </a:r>
          </a:p>
          <a:p>
            <a:r>
              <a:rPr lang="ja-JP" altLang="en-US" dirty="0" smtClean="0"/>
              <a:t>􀂾   </a:t>
            </a:r>
            <a:r>
              <a:rPr lang="en-US" altLang="ja-JP" dirty="0" smtClean="0"/>
              <a:t>CO conc. (0.0%)</a:t>
            </a:r>
          </a:p>
          <a:p>
            <a:r>
              <a:rPr lang="ja-JP" altLang="en-US" dirty="0" smtClean="0"/>
              <a:t>􀂾   </a:t>
            </a:r>
            <a:r>
              <a:rPr lang="en-US" altLang="ja-JP" dirty="0" smtClean="0"/>
              <a:t>O2 conc. (6.8%)</a:t>
            </a:r>
          </a:p>
          <a:p>
            <a:r>
              <a:rPr lang="ja-JP" altLang="en-US" dirty="0" smtClean="0"/>
              <a:t>􀂾   </a:t>
            </a:r>
            <a:r>
              <a:rPr lang="en-US" altLang="ja-JP" dirty="0" smtClean="0"/>
              <a:t>Temp (1319℃)</a:t>
            </a:r>
          </a:p>
          <a:p>
            <a:r>
              <a:rPr lang="en-US" altLang="ja-JP" dirty="0" smtClean="0"/>
              <a:t>In case of Boiler </a:t>
            </a:r>
          </a:p>
          <a:p>
            <a:r>
              <a:rPr lang="en-US" altLang="ja-JP" dirty="0" smtClean="0"/>
              <a:t>Fuel consumption ( </a:t>
            </a:r>
            <a:r>
              <a:rPr lang="en-US" altLang="ja-JP" dirty="0" err="1" smtClean="0"/>
              <a:t>kl</a:t>
            </a:r>
            <a:r>
              <a:rPr lang="en-US" altLang="ja-JP" dirty="0" smtClean="0"/>
              <a:t>/h ) etc.</a:t>
            </a:r>
          </a:p>
        </p:txBody>
      </p:sp>
      <p:pic>
        <p:nvPicPr>
          <p:cNvPr id="2049" name="Picture 1" descr="http://www.pref.kagawa.jp/teshima/internet/Image/Nao_Fa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8632"/>
            <a:ext cx="2376264" cy="2508278"/>
          </a:xfrm>
          <a:prstGeom prst="rect">
            <a:avLst/>
          </a:prstGeom>
          <a:noFill/>
        </p:spPr>
      </p:pic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323528" y="6165304"/>
            <a:ext cx="8229600" cy="3929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ja-JP" dirty="0" smtClean="0"/>
              <a:t>http://www.pref.kagawa.jp/teshima/internet/</a:t>
            </a:r>
            <a:endParaRPr kumimoji="1" lang="ja-JP" altLang="en-US" dirty="0"/>
          </a:p>
        </p:txBody>
      </p:sp>
      <p:pic>
        <p:nvPicPr>
          <p:cNvPr id="2054" name="Picture 6" descr="http://www.pref.kagawa.jp/teshima/internet/Image/Sub_hel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836712"/>
            <a:ext cx="2304256" cy="1721416"/>
          </a:xfrm>
          <a:prstGeom prst="rect">
            <a:avLst/>
          </a:prstGeom>
          <a:noFill/>
        </p:spPr>
      </p:pic>
      <p:sp>
        <p:nvSpPr>
          <p:cNvPr id="14" name="右矢印 13"/>
          <p:cNvSpPr/>
          <p:nvPr/>
        </p:nvSpPr>
        <p:spPr>
          <a:xfrm>
            <a:off x="5220072" y="4149080"/>
            <a:ext cx="1008112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940152" y="5085184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Local Government Office</a:t>
            </a:r>
          </a:p>
          <a:p>
            <a:r>
              <a:rPr lang="en-US" altLang="ja-JP" b="1" dirty="0" smtClean="0"/>
              <a:t>Checks Emission Compliance</a:t>
            </a:r>
          </a:p>
          <a:p>
            <a:r>
              <a:rPr lang="en-US" altLang="ja-JP" b="1" dirty="0" smtClean="0"/>
              <a:t> for 24 hours 365 days a year</a:t>
            </a:r>
            <a:endParaRPr lang="ja-JP" altLang="en-US" dirty="0"/>
          </a:p>
        </p:txBody>
      </p:sp>
      <p:pic>
        <p:nvPicPr>
          <p:cNvPr id="16" name="Picture 1" descr="C:\Users\Kenzo Ooka\AppData\Local\Microsoft\Windows\Temporary Internet Files\Content.IE5\2MW65TZV\MC90007907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356992"/>
            <a:ext cx="2088405" cy="1598664"/>
          </a:xfrm>
          <a:prstGeom prst="rect">
            <a:avLst/>
          </a:prstGeom>
          <a:noFill/>
        </p:spPr>
      </p:pic>
      <p:pic>
        <p:nvPicPr>
          <p:cNvPr id="2057" name="Picture 9" descr="C:\Users\Kenzo Ooka\AppData\Local\Microsoft\Windows\Temporary Internet Files\Content.IE5\HER0G0LM\MC90019848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3933056"/>
            <a:ext cx="1646302" cy="1474495"/>
          </a:xfrm>
          <a:prstGeom prst="rect">
            <a:avLst/>
          </a:prstGeom>
          <a:noFill/>
        </p:spPr>
      </p:pic>
      <p:sp>
        <p:nvSpPr>
          <p:cNvPr id="9" name="正方形/長方形 8"/>
          <p:cNvSpPr/>
          <p:nvPr/>
        </p:nvSpPr>
        <p:spPr>
          <a:xfrm>
            <a:off x="2843808" y="5229200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Data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Sending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Device</a:t>
            </a:r>
            <a:endParaRPr lang="ja-JP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History of regulated pollutants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ja-JP" dirty="0" smtClean="0"/>
              <a:t>1971: Eight substances including cadmium were regulated </a:t>
            </a:r>
          </a:p>
          <a:p>
            <a:pPr>
              <a:buNone/>
            </a:pPr>
            <a:r>
              <a:rPr lang="en-US" altLang="ja-JP" dirty="0" smtClean="0"/>
              <a:t>1975: PCB added</a:t>
            </a:r>
          </a:p>
          <a:p>
            <a:pPr>
              <a:buNone/>
            </a:pPr>
            <a:r>
              <a:rPr lang="en-US" altLang="ja-JP" dirty="0" smtClean="0"/>
              <a:t>1989:  TCE and PCE </a:t>
            </a:r>
          </a:p>
          <a:p>
            <a:pPr>
              <a:buNone/>
            </a:pPr>
            <a:r>
              <a:rPr lang="en-US" altLang="ja-JP" dirty="0" smtClean="0"/>
              <a:t> 		   Underground water was regulated under Water Control Law</a:t>
            </a:r>
          </a:p>
          <a:p>
            <a:pPr>
              <a:buNone/>
            </a:pPr>
            <a:r>
              <a:rPr lang="en-US" altLang="ja-JP" dirty="0" smtClean="0"/>
              <a:t>1993: 13 VOCs</a:t>
            </a:r>
          </a:p>
          <a:p>
            <a:pPr>
              <a:buNone/>
            </a:pPr>
            <a:r>
              <a:rPr lang="en-US" altLang="ja-JP" dirty="0" smtClean="0"/>
              <a:t>2001: Boron and Fluorine (</a:t>
            </a:r>
            <a:r>
              <a:rPr lang="en-US" altLang="ja-JP" i="1" dirty="0" err="1" smtClean="0"/>
              <a:t>Hoso</a:t>
            </a:r>
            <a:r>
              <a:rPr lang="en-US" altLang="ja-JP" i="1" dirty="0" smtClean="0"/>
              <a:t> &amp; </a:t>
            </a:r>
            <a:r>
              <a:rPr lang="en-US" altLang="ja-JP" i="1" dirty="0" err="1" smtClean="0"/>
              <a:t>fusso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), Nitrogen compounds etc. 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2010: Four chemicals were newly added to the water standards etc.</a:t>
            </a:r>
          </a:p>
          <a:p>
            <a:pPr>
              <a:buNone/>
            </a:pPr>
            <a:r>
              <a:rPr lang="en-US" altLang="ja-JP" b="1" dirty="0" smtClean="0"/>
              <a:t> 1</a:t>
            </a:r>
            <a:r>
              <a:rPr lang="en-US" altLang="ja-JP" dirty="0" smtClean="0"/>
              <a:t>,</a:t>
            </a:r>
            <a:r>
              <a:rPr lang="en-US" altLang="ja-JP" b="1" dirty="0" smtClean="0"/>
              <a:t>4</a:t>
            </a:r>
            <a:r>
              <a:rPr lang="en-US" altLang="ja-JP" dirty="0" smtClean="0"/>
              <a:t>-</a:t>
            </a:r>
            <a:r>
              <a:rPr lang="en-US" altLang="ja-JP" b="1" dirty="0" smtClean="0"/>
              <a:t>Dioxane, </a:t>
            </a:r>
          </a:p>
          <a:p>
            <a:pPr>
              <a:buNone/>
            </a:pPr>
            <a:r>
              <a:rPr lang="en-US" altLang="ja-JP" b="1" dirty="0" smtClean="0"/>
              <a:t> Vinyl Chloride  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Chloroethylene</a:t>
            </a:r>
            <a:r>
              <a:rPr lang="en-US" altLang="ja-JP" dirty="0" smtClean="0"/>
              <a:t> or </a:t>
            </a:r>
            <a:r>
              <a:rPr lang="en-US" altLang="ja-JP" i="1" dirty="0" err="1" smtClean="0"/>
              <a:t>enbimonoma</a:t>
            </a:r>
            <a:r>
              <a:rPr lang="en-US" altLang="ja-JP" dirty="0" smtClean="0"/>
              <a:t>),</a:t>
            </a:r>
          </a:p>
          <a:p>
            <a:pPr>
              <a:buNone/>
            </a:pPr>
            <a:r>
              <a:rPr lang="en-US" altLang="ja-JP" b="1" dirty="0" smtClean="0"/>
              <a:t> 1,2-Dichloroethylene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cis</a:t>
            </a:r>
            <a:r>
              <a:rPr lang="ja-JP" altLang="en-US" dirty="0" smtClean="0"/>
              <a:t> </a:t>
            </a:r>
            <a:r>
              <a:rPr lang="en-US" altLang="ja-JP" dirty="0" smtClean="0"/>
              <a:t>plus trans), </a:t>
            </a:r>
          </a:p>
          <a:p>
            <a:pPr>
              <a:buNone/>
            </a:pPr>
            <a:r>
              <a:rPr lang="en-US" altLang="ja-JP" b="1" dirty="0" smtClean="0"/>
              <a:t> 1,1-Dichloroethene</a:t>
            </a:r>
            <a:endParaRPr lang="en-US" altLang="ja-JP" dirty="0" smtClean="0"/>
          </a:p>
          <a:p>
            <a:pPr>
              <a:buNone/>
            </a:pPr>
            <a:r>
              <a:rPr lang="en-US" altLang="ja-JP" sz="2300" i="1" dirty="0" smtClean="0"/>
              <a:t>(1,4-</a:t>
            </a:r>
            <a:r>
              <a:rPr lang="ja-JP" altLang="ja-JP" sz="2300" i="1" dirty="0" smtClean="0"/>
              <a:t>ジオキサン、塩化ビニルモノマー、</a:t>
            </a:r>
            <a:r>
              <a:rPr lang="en-US" altLang="ja-JP" sz="2300" i="1" dirty="0" smtClean="0"/>
              <a:t>1,2-</a:t>
            </a:r>
            <a:r>
              <a:rPr lang="ja-JP" altLang="ja-JP" sz="2300" i="1" dirty="0" smtClean="0"/>
              <a:t>ジクロロエチレン、</a:t>
            </a:r>
            <a:r>
              <a:rPr lang="en-US" altLang="ja-JP" sz="2300" i="1" dirty="0" smtClean="0"/>
              <a:t>1,1-</a:t>
            </a:r>
            <a:r>
              <a:rPr lang="ja-JP" altLang="ja-JP" sz="2300" i="1" dirty="0" smtClean="0"/>
              <a:t>ジクロロエチレン</a:t>
            </a:r>
            <a:r>
              <a:rPr lang="en-US" altLang="ja-JP" sz="2300" i="1" dirty="0" smtClean="0"/>
              <a:t>) 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kumimoji="1" lang="en-US" altLang="ja-JP" dirty="0" smtClean="0"/>
              <a:t>Water quality Standards in Japan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Since 1971 surface water has been inspected by local government in Japan for 8 substances such as cadmium and total  cyanide etc. (human health items). </a:t>
            </a:r>
          </a:p>
          <a:p>
            <a:r>
              <a:rPr lang="en-US" altLang="ja-JP" dirty="0" smtClean="0"/>
              <a:t>Now we have 26 substances for monitoring by government.</a:t>
            </a:r>
          </a:p>
          <a:p>
            <a:r>
              <a:rPr lang="en-US" altLang="ja-JP" dirty="0" smtClean="0"/>
              <a:t>Each standard is applied for any public water bodies such as rivers, lakes, and sea (especially bays), however, fluorine  and boron are not applied for seawater.</a:t>
            </a:r>
          </a:p>
          <a:p>
            <a:pPr lvl="5"/>
            <a:endParaRPr lang="en-US" altLang="ja-JP" dirty="0" smtClean="0"/>
          </a:p>
          <a:p>
            <a:r>
              <a:rPr lang="en-US" altLang="ja-JP" dirty="0" smtClean="0"/>
              <a:t>Almost all water samples (&gt;99%) are within the standards in FY2007                   </a:t>
            </a:r>
            <a:r>
              <a:rPr lang="en-US" altLang="ja-JP" sz="2100" dirty="0" smtClean="0"/>
              <a:t>http://www.env.go.jp/water/confs/fpwq/01/mat03_1.pdf </a:t>
            </a:r>
            <a:r>
              <a:rPr lang="ja-JP" altLang="en-US" dirty="0"/>
              <a:t>　</a:t>
            </a:r>
          </a:p>
          <a:p>
            <a:pPr lvl="4"/>
            <a:endParaRPr lang="en-US" altLang="ja-JP" dirty="0" smtClean="0"/>
          </a:p>
          <a:p>
            <a:pPr lvl="2"/>
            <a:endParaRPr lang="en-US" altLang="ja-JP" dirty="0"/>
          </a:p>
          <a:p>
            <a:pPr>
              <a:buNone/>
            </a:pPr>
            <a:r>
              <a:rPr kumimoji="1" lang="en-US" altLang="ja-JP" dirty="0" smtClean="0"/>
              <a:t>Please see the graph and consider following questions:</a:t>
            </a:r>
          </a:p>
          <a:p>
            <a:r>
              <a:rPr kumimoji="1" lang="en-US" altLang="ja-JP" dirty="0" smtClean="0"/>
              <a:t>Wh</a:t>
            </a:r>
            <a:r>
              <a:rPr lang="en-US" altLang="ja-JP" dirty="0" smtClean="0"/>
              <a:t>y arsenic and lead are increased? </a:t>
            </a:r>
          </a:p>
          <a:p>
            <a:r>
              <a:rPr lang="en-US" altLang="ja-JP" dirty="0" smtClean="0"/>
              <a:t>Do they consider natural contamination levels?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052736"/>
            <a:ext cx="8712968" cy="5267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864096"/>
          </a:xfrm>
        </p:spPr>
        <p:txBody>
          <a:bodyPr>
            <a:noAutofit/>
          </a:bodyPr>
          <a:lstStyle/>
          <a:p>
            <a:r>
              <a:rPr kumimoji="1" lang="en-US" altLang="ja-JP" sz="2400" dirty="0" smtClean="0"/>
              <a:t>Samples exceeding water environmental standards in Japan (%)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FY</a:t>
            </a:r>
            <a:r>
              <a:rPr lang="en-US" altLang="ja-JP" sz="2400" dirty="0" smtClean="0"/>
              <a:t>1971 -  FY2007</a:t>
            </a:r>
            <a:endParaRPr kumimoji="1" lang="ja-JP" altLang="en-US" sz="2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88024" y="1628800"/>
            <a:ext cx="1944216" cy="27363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kumimoji="1" lang="en-US" altLang="ja-JP" sz="1700" dirty="0" smtClean="0"/>
              <a:t>Cadmium</a:t>
            </a:r>
          </a:p>
          <a:p>
            <a:pPr>
              <a:buNone/>
            </a:pPr>
            <a:endParaRPr lang="en-US" altLang="ja-JP" sz="1700" dirty="0"/>
          </a:p>
          <a:p>
            <a:pPr>
              <a:buNone/>
            </a:pPr>
            <a:r>
              <a:rPr kumimoji="1" lang="en-US" altLang="ja-JP" sz="1700" dirty="0" smtClean="0"/>
              <a:t>Total Cyanide</a:t>
            </a:r>
          </a:p>
          <a:p>
            <a:pPr>
              <a:buNone/>
            </a:pPr>
            <a:endParaRPr lang="en-US" altLang="ja-JP" sz="1700" dirty="0"/>
          </a:p>
          <a:p>
            <a:pPr>
              <a:buNone/>
            </a:pPr>
            <a:r>
              <a:rPr kumimoji="1" lang="en-US" altLang="ja-JP" sz="1700" dirty="0" smtClean="0"/>
              <a:t>Lead</a:t>
            </a:r>
          </a:p>
          <a:p>
            <a:pPr>
              <a:buNone/>
            </a:pPr>
            <a:endParaRPr lang="en-US" altLang="ja-JP" sz="1700" dirty="0" smtClean="0"/>
          </a:p>
          <a:p>
            <a:pPr>
              <a:buNone/>
            </a:pPr>
            <a:r>
              <a:rPr lang="en-US" altLang="ja-JP" sz="1700" dirty="0" smtClean="0"/>
              <a:t>Chrome 6</a:t>
            </a:r>
          </a:p>
          <a:p>
            <a:pPr>
              <a:buNone/>
            </a:pPr>
            <a:endParaRPr lang="en-US" altLang="ja-JP" sz="1700" dirty="0"/>
          </a:p>
          <a:p>
            <a:pPr>
              <a:buNone/>
            </a:pPr>
            <a:r>
              <a:rPr lang="en-US" altLang="ja-JP" sz="1700" dirty="0" smtClean="0"/>
              <a:t>Arsenic</a:t>
            </a:r>
          </a:p>
          <a:p>
            <a:pPr>
              <a:buNone/>
            </a:pPr>
            <a:endParaRPr lang="en-US" altLang="ja-JP" sz="1700" dirty="0"/>
          </a:p>
          <a:p>
            <a:pPr>
              <a:buNone/>
            </a:pPr>
            <a:r>
              <a:rPr lang="en-US" altLang="ja-JP" sz="1700" dirty="0" smtClean="0"/>
              <a:t>Total mercury</a:t>
            </a:r>
          </a:p>
          <a:p>
            <a:pPr>
              <a:buNone/>
            </a:pPr>
            <a:endParaRPr lang="en-US" altLang="ja-JP" sz="1700" dirty="0"/>
          </a:p>
          <a:p>
            <a:pPr>
              <a:buNone/>
            </a:pPr>
            <a:r>
              <a:rPr lang="en-US" altLang="ja-JP" sz="1700" dirty="0" smtClean="0"/>
              <a:t>PCB</a:t>
            </a:r>
            <a:endParaRPr lang="en-US" altLang="ja-JP" sz="1400" dirty="0"/>
          </a:p>
          <a:p>
            <a:pPr>
              <a:buNone/>
            </a:pPr>
            <a:endParaRPr kumimoji="1"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5508104" y="5805264"/>
            <a:ext cx="6527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1993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043608" y="6237312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http://www.env.go.jp/water/confs/fpwq/01/mat03_1.pdf 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853472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Annual average BOD and COD analysis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157192"/>
            <a:ext cx="8507288" cy="96897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dirty="0" smtClean="0"/>
              <a:t>90.0%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rivers, 50.3% lakes, and 78.7% seawater satisfy the standards in 2007</a:t>
            </a:r>
          </a:p>
          <a:p>
            <a:r>
              <a:rPr lang="en-US" altLang="ja-JP" i="1" dirty="0" smtClean="0"/>
              <a:t>Arsenic : from 0.05mg/L to 0.01mg/L  (1993)</a:t>
            </a:r>
          </a:p>
          <a:p>
            <a:r>
              <a:rPr lang="en-US" altLang="ja-JP" i="1" dirty="0" smtClean="0"/>
              <a:t>Lead: from 0.1mg/L to 0 </a:t>
            </a:r>
            <a:r>
              <a:rPr lang="en-US" altLang="ja-JP" i="1" dirty="0"/>
              <a:t>.</a:t>
            </a:r>
            <a:r>
              <a:rPr lang="en-US" altLang="ja-JP" i="1" dirty="0" smtClean="0"/>
              <a:t>01mg/L</a:t>
            </a:r>
            <a:r>
              <a:rPr lang="ja-JP" altLang="en-US" i="1" dirty="0"/>
              <a:t> </a:t>
            </a:r>
            <a:r>
              <a:rPr lang="en-US" altLang="ja-JP" i="1" dirty="0" smtClean="0"/>
              <a:t>(1993)</a:t>
            </a:r>
            <a:endParaRPr kumimoji="1" lang="ja-JP" altLang="en-US" i="1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7740352" y="3573016"/>
            <a:ext cx="108012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River BOD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Lake COD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 COD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43608" y="6237312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http://www.env.go.jp/water/confs/fpwq/01/mat03_1.pdf 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Groundwater contamination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Samples of 325 wells (7.0%) out of 4,631 wells are exceeding the groundwater standards in FY2007.  </a:t>
            </a:r>
          </a:p>
          <a:p>
            <a:r>
              <a:rPr lang="en-US" altLang="ja-JP" dirty="0" smtClean="0"/>
              <a:t>Among regularly monitoring wells (4,854) there are 1,999 contaminations exceeding the standards. </a:t>
            </a:r>
          </a:p>
          <a:p>
            <a:r>
              <a:rPr lang="en-US" altLang="ja-JP" dirty="0" smtClean="0"/>
              <a:t>VOCs are one of the major pollutants in Japan.</a:t>
            </a:r>
          </a:p>
          <a:p>
            <a:r>
              <a:rPr lang="en-US" altLang="ja-JP" dirty="0" smtClean="0"/>
              <a:t>T-N problems are derived from agriculture etc. </a:t>
            </a:r>
          </a:p>
          <a:p>
            <a:pPr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(livestock, manure/fertilizer, and sewage etc.)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043608" y="6237312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http://www.env.go.jp/water/confs/fpwq/01/mat03_1.pdf 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Samples exceeding </a:t>
            </a:r>
            <a:r>
              <a:rPr lang="en-US" altLang="ja-JP" sz="2800" dirty="0" smtClean="0"/>
              <a:t>groundwater standards </a:t>
            </a:r>
            <a:r>
              <a:rPr lang="en-US" altLang="ja-JP" sz="2800" dirty="0"/>
              <a:t>in Japan (%)</a:t>
            </a:r>
            <a:br>
              <a:rPr lang="en-US" altLang="ja-JP" sz="2800" dirty="0"/>
            </a:br>
            <a:r>
              <a:rPr lang="en-US" altLang="ja-JP" sz="2400" dirty="0"/>
              <a:t>FY</a:t>
            </a:r>
            <a:r>
              <a:rPr lang="en-US" altLang="ja-JP" sz="2400" dirty="0" smtClean="0"/>
              <a:t>1971 -  FY2007</a:t>
            </a:r>
            <a:endParaRPr kumimoji="1" lang="ja-JP" altLang="en-US" sz="2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8316416" cy="489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3923928" y="1988840"/>
            <a:ext cx="3024336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Nitrogen</a:t>
            </a:r>
          </a:p>
          <a:p>
            <a:pPr marL="342900" marR="0" lvl="0" indent="-342900" algn="l" defTabSz="914400" rtl="0" eaLnBrk="1" fontAlgn="auto" latinLnBrk="0" hangingPunct="1">
              <a:lnSpc>
                <a:spcPts val="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ts val="600"/>
              </a:lnSpc>
              <a:spcBef>
                <a:spcPct val="20000"/>
              </a:spcBef>
            </a:pPr>
            <a:r>
              <a:rPr lang="en-US" altLang="ja-JP" dirty="0"/>
              <a:t>Arsenic</a:t>
            </a:r>
          </a:p>
          <a:p>
            <a:pPr marL="342900" marR="0" lvl="0" indent="-342900" algn="l" defTabSz="914400" rtl="0" eaLnBrk="1" fontAlgn="auto" latinLnBrk="0" hangingPunct="1">
              <a:lnSpc>
                <a:spcPts val="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ts val="600"/>
              </a:lnSpc>
              <a:spcBef>
                <a:spcPct val="20000"/>
              </a:spcBef>
            </a:pPr>
            <a:r>
              <a:rPr lang="en-US" altLang="ja-JP" dirty="0" smtClean="0"/>
              <a:t>Fluorine</a:t>
            </a:r>
          </a:p>
          <a:p>
            <a:pPr marL="342900" lvl="0" indent="-342900">
              <a:lnSpc>
                <a:spcPts val="600"/>
              </a:lnSpc>
              <a:spcBef>
                <a:spcPct val="20000"/>
              </a:spcBef>
            </a:pPr>
            <a:endParaRPr kumimoji="1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Tetrachloroethylene</a:t>
            </a:r>
            <a:endParaRPr kumimoji="1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ja-JP" dirty="0"/>
          </a:p>
          <a:p>
            <a:pPr marL="342900" marR="0" lvl="0" indent="-342900" algn="l" defTabSz="914400" rtl="0" eaLnBrk="1" fontAlgn="auto" latinLnBrk="0" hangingPunct="1">
              <a:lnSpc>
                <a:spcPts val="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Trichloroethylene</a:t>
            </a:r>
          </a:p>
          <a:p>
            <a:pPr marL="342900" marR="0" lvl="0" indent="-342900" algn="l" defTabSz="914400" rtl="0" eaLnBrk="1" fontAlgn="auto" latinLnBrk="0" hangingPunct="1">
              <a:lnSpc>
                <a:spcPts val="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ja-JP" dirty="0"/>
          </a:p>
          <a:p>
            <a:pPr marL="342900" marR="0" lvl="0" indent="-342900" algn="l" defTabSz="914400" rtl="0" eaLnBrk="1" fontAlgn="auto" latinLnBrk="0" hangingPunct="1">
              <a:lnSpc>
                <a:spcPts val="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27584" y="623731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Arsenic : from 0.05mg/L to 0.01mg/L  and Lead: from 0.1mg/L to 0 .01mg/L  (1993)  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555776" y="5445224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1993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043608" y="5805264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http://www.env.go.jp/water/confs/fpwq/01/mat03_1.pdf </a:t>
            </a:r>
            <a:endParaRPr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848872" cy="521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Water Pollution Incidents</a:t>
            </a:r>
            <a:br>
              <a:rPr lang="en-US" altLang="ja-JP" dirty="0" smtClean="0"/>
            </a:br>
            <a:r>
              <a:rPr lang="en-US" altLang="ja-JP" sz="2200" dirty="0" smtClean="0"/>
              <a:t>1989 - 2007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940152" y="4077072"/>
            <a:ext cx="2818656" cy="5760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sz="1400" dirty="0" smtClean="0"/>
              <a:t>Number of Pollution Incidents </a:t>
            </a:r>
          </a:p>
          <a:p>
            <a:pPr>
              <a:buNone/>
            </a:pPr>
            <a:r>
              <a:rPr kumimoji="1" lang="en-US" altLang="ja-JP" sz="1400" dirty="0" smtClean="0"/>
              <a:t>related to major rivers in Japan</a:t>
            </a:r>
            <a:endParaRPr kumimoji="1" lang="ja-JP" altLang="en-US" sz="1400" dirty="0"/>
          </a:p>
        </p:txBody>
      </p:sp>
      <p:sp>
        <p:nvSpPr>
          <p:cNvPr id="6" name="正方形/長方形 5"/>
          <p:cNvSpPr/>
          <p:nvPr/>
        </p:nvSpPr>
        <p:spPr>
          <a:xfrm>
            <a:off x="1043608" y="6021288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http://www.env.go.jp/water/confs/fpwq/01/mat03_1.pdf </a:t>
            </a:r>
            <a:endParaRPr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has happened in Japan?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sz="4400" dirty="0"/>
              <a:t>A</a:t>
            </a:r>
            <a:r>
              <a:rPr kumimoji="1" lang="en-US" altLang="ja-JP" sz="4400" dirty="0" smtClean="0"/>
              <a:t>mendments </a:t>
            </a:r>
            <a:r>
              <a:rPr kumimoji="1" lang="en-US" altLang="ja-JP" sz="4400" dirty="0" smtClean="0"/>
              <a:t>for the Water Pollution Prevention Act in </a:t>
            </a:r>
            <a:r>
              <a:rPr kumimoji="1" lang="en-US" altLang="ja-JP" sz="4400" dirty="0" smtClean="0"/>
              <a:t>2011, </a:t>
            </a:r>
          </a:p>
          <a:p>
            <a:pPr marL="0" indent="0">
              <a:buNone/>
            </a:pPr>
            <a:r>
              <a:rPr kumimoji="1" lang="en-US" altLang="ja-JP" sz="4400" dirty="0" smtClean="0"/>
              <a:t>Which will be enacted 1 April 2012. </a:t>
            </a:r>
          </a:p>
          <a:p>
            <a:pPr lvl="2"/>
            <a:endParaRPr kumimoji="1" lang="en-US" altLang="ja-JP" sz="3300" dirty="0" smtClean="0"/>
          </a:p>
          <a:p>
            <a:pPr lvl="1"/>
            <a:r>
              <a:rPr lang="en-US" altLang="ja-JP" sz="4400" dirty="0" smtClean="0"/>
              <a:t>In case of pollution incidents  (discharge) the  premises managers will be legally required to do countermeasures and reporting to the authorities</a:t>
            </a:r>
            <a:r>
              <a:rPr lang="en-US" altLang="ja-JP" sz="4400" dirty="0" smtClean="0"/>
              <a:t>.</a:t>
            </a:r>
          </a:p>
          <a:p>
            <a:pPr lvl="4"/>
            <a:endParaRPr lang="en-US" altLang="ja-JP" sz="2900" dirty="0" smtClean="0"/>
          </a:p>
          <a:p>
            <a:pPr lvl="1"/>
            <a:r>
              <a:rPr lang="en-US" altLang="ja-JP" sz="4400" dirty="0" smtClean="0"/>
              <a:t>Causes of discharge will include gradual pollution such as  ‘become too old  and following leakage’ , natural disasters, heavy rain or flood, fire &amp; explosion. </a:t>
            </a:r>
            <a:endParaRPr lang="en-US" altLang="ja-JP" sz="4400" dirty="0" smtClean="0"/>
          </a:p>
          <a:p>
            <a:pPr lvl="4"/>
            <a:endParaRPr lang="en-US" altLang="ja-JP" sz="2900" dirty="0" smtClean="0"/>
          </a:p>
          <a:p>
            <a:pPr lvl="1"/>
            <a:r>
              <a:rPr lang="en-US" altLang="ja-JP" sz="4400" dirty="0" smtClean="0"/>
              <a:t>Newly selected 58 Pollutants  such as Cu, Zn, Fe, Toluene, </a:t>
            </a:r>
            <a:r>
              <a:rPr lang="en-US" altLang="ja-JP" sz="4400" dirty="0" err="1" smtClean="0"/>
              <a:t>NaOH</a:t>
            </a:r>
            <a:r>
              <a:rPr lang="en-US" altLang="ja-JP" sz="4400" dirty="0" smtClean="0"/>
              <a:t>(sodium </a:t>
            </a:r>
            <a:r>
              <a:rPr lang="en-US" altLang="ja-JP" sz="4400" dirty="0"/>
              <a:t>hydroxide</a:t>
            </a:r>
            <a:r>
              <a:rPr lang="en-US" altLang="ja-JP" sz="4400" dirty="0" smtClean="0"/>
              <a:t>), </a:t>
            </a:r>
            <a:r>
              <a:rPr lang="en-US" altLang="ja-JP" sz="4400" dirty="0" err="1" smtClean="0"/>
              <a:t>NaClO</a:t>
            </a:r>
            <a:r>
              <a:rPr lang="en-US" altLang="ja-JP" sz="4400" dirty="0" smtClean="0"/>
              <a:t> (sodium hypochlorite)etc. 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499</Words>
  <Application>Microsoft Office PowerPoint</Application>
  <PresentationFormat>画面に合わせる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Water Pollution in Japan</vt:lpstr>
      <vt:lpstr>History of regulated pollutants</vt:lpstr>
      <vt:lpstr>Water quality Standards in Japan</vt:lpstr>
      <vt:lpstr>Samples exceeding water environmental standards in Japan (%) FY1971 -  FY2007</vt:lpstr>
      <vt:lpstr>Annual average BOD and COD analysis</vt:lpstr>
      <vt:lpstr>Groundwater contamination</vt:lpstr>
      <vt:lpstr>Samples exceeding groundwater standards in Japan (%) FY1971 -  FY2007</vt:lpstr>
      <vt:lpstr>Water Pollution Incidents 1989 - 2007</vt:lpstr>
      <vt:lpstr>What has happened in Japan?</vt:lpstr>
      <vt:lpstr>Telemeter　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大岡健三</dc:creator>
  <cp:lastModifiedBy>ooka</cp:lastModifiedBy>
  <cp:revision>29</cp:revision>
  <cp:lastPrinted>2011-03-10T04:59:24Z</cp:lastPrinted>
  <dcterms:created xsi:type="dcterms:W3CDTF">2011-02-25T16:23:42Z</dcterms:created>
  <dcterms:modified xsi:type="dcterms:W3CDTF">2011-03-10T05:02:46Z</dcterms:modified>
</cp:coreProperties>
</file>