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82" r:id="rId3"/>
    <p:sldId id="271" r:id="rId4"/>
    <p:sldId id="266" r:id="rId5"/>
    <p:sldId id="273" r:id="rId6"/>
    <p:sldId id="276" r:id="rId7"/>
    <p:sldId id="278" r:id="rId8"/>
    <p:sldId id="281" r:id="rId9"/>
    <p:sldId id="285" r:id="rId10"/>
    <p:sldId id="277" r:id="rId11"/>
    <p:sldId id="272" r:id="rId12"/>
    <p:sldId id="280" r:id="rId13"/>
    <p:sldId id="279" r:id="rId14"/>
    <p:sldId id="28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2" y="4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FB7A75-357C-49BF-BF2E-48669FC9DBA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MY"/>
        </a:p>
      </dgm:t>
    </dgm:pt>
    <dgm:pt modelId="{D1DB4E86-D6CD-4B41-BF68-D6C158B8BA4E}">
      <dgm:prSet/>
      <dgm:spPr/>
      <dgm:t>
        <a:bodyPr/>
        <a:lstStyle/>
        <a:p>
          <a:pPr rtl="0"/>
          <a:r>
            <a:rPr lang="en-US"/>
            <a:t>Penetapan/ Consensus Had Nilai / Limit Kepekatan Parameter Bahan Pencemar yang Dipantau</a:t>
          </a:r>
          <a:endParaRPr lang="en-MY"/>
        </a:p>
      </dgm:t>
    </dgm:pt>
    <dgm:pt modelId="{06DDFB61-FEEB-423E-89F4-15A7C8700D50}" type="parTrans" cxnId="{6AE73154-DD5C-4241-8217-2D6BE203E3F4}">
      <dgm:prSet/>
      <dgm:spPr/>
      <dgm:t>
        <a:bodyPr/>
        <a:lstStyle/>
        <a:p>
          <a:endParaRPr lang="en-MY"/>
        </a:p>
      </dgm:t>
    </dgm:pt>
    <dgm:pt modelId="{ED897A45-A281-436D-A575-0AEA6E48CB63}" type="sibTrans" cxnId="{6AE73154-DD5C-4241-8217-2D6BE203E3F4}">
      <dgm:prSet/>
      <dgm:spPr/>
      <dgm:t>
        <a:bodyPr/>
        <a:lstStyle/>
        <a:p>
          <a:endParaRPr lang="en-MY"/>
        </a:p>
      </dgm:t>
    </dgm:pt>
    <dgm:pt modelId="{2AB45521-0B8A-4206-941A-14FF93F98A16}">
      <dgm:prSet/>
      <dgm:spPr/>
      <dgm:t>
        <a:bodyPr/>
        <a:lstStyle/>
        <a:p>
          <a:pPr rtl="0"/>
          <a:r>
            <a:rPr lang="en-US"/>
            <a:t>Trigger point utk keluarkan alert</a:t>
          </a:r>
          <a:endParaRPr lang="en-MY"/>
        </a:p>
      </dgm:t>
    </dgm:pt>
    <dgm:pt modelId="{68229AA5-AE7B-447B-AAAE-22702771B6B0}" type="parTrans" cxnId="{2B17609F-1679-4B3B-9B5B-3CD05DA6288D}">
      <dgm:prSet/>
      <dgm:spPr/>
      <dgm:t>
        <a:bodyPr/>
        <a:lstStyle/>
        <a:p>
          <a:endParaRPr lang="en-MY"/>
        </a:p>
      </dgm:t>
    </dgm:pt>
    <dgm:pt modelId="{4193EA76-3953-4043-B18B-F8165CE6DA03}" type="sibTrans" cxnId="{2B17609F-1679-4B3B-9B5B-3CD05DA6288D}">
      <dgm:prSet/>
      <dgm:spPr/>
      <dgm:t>
        <a:bodyPr/>
        <a:lstStyle/>
        <a:p>
          <a:endParaRPr lang="en-MY"/>
        </a:p>
      </dgm:t>
    </dgm:pt>
    <dgm:pt modelId="{E16119D6-E976-4804-B265-AA31A6C86D0D}">
      <dgm:prSet/>
      <dgm:spPr/>
      <dgm:t>
        <a:bodyPr/>
        <a:lstStyle/>
        <a:p>
          <a:pPr rtl="0"/>
          <a:r>
            <a:rPr lang="en-US"/>
            <a:t>Nilai untuk alert yang praktikal untuk setiap stesen bukan alert palsu</a:t>
          </a:r>
          <a:endParaRPr lang="en-MY"/>
        </a:p>
      </dgm:t>
    </dgm:pt>
    <dgm:pt modelId="{AF906528-BEF6-4CB6-BB4F-24451E75C1D3}" type="parTrans" cxnId="{F30B44D9-5499-4719-9288-9617A7F44C40}">
      <dgm:prSet/>
      <dgm:spPr/>
      <dgm:t>
        <a:bodyPr/>
        <a:lstStyle/>
        <a:p>
          <a:endParaRPr lang="en-MY"/>
        </a:p>
      </dgm:t>
    </dgm:pt>
    <dgm:pt modelId="{2C7493C5-B230-4F03-A3D6-ECF1165C0DDA}" type="sibTrans" cxnId="{F30B44D9-5499-4719-9288-9617A7F44C40}">
      <dgm:prSet/>
      <dgm:spPr/>
      <dgm:t>
        <a:bodyPr/>
        <a:lstStyle/>
        <a:p>
          <a:endParaRPr lang="en-MY"/>
        </a:p>
      </dgm:t>
    </dgm:pt>
    <dgm:pt modelId="{D4B1D3CD-EB3C-4CCB-93EF-B37BB879B818}">
      <dgm:prSet/>
      <dgm:spPr/>
      <dgm:t>
        <a:bodyPr/>
        <a:lstStyle/>
        <a:p>
          <a:pPr rtl="0"/>
          <a:r>
            <a:rPr lang="en-US"/>
            <a:t>Standard/ Nilai perbandingan utk kes exceedance level</a:t>
          </a:r>
          <a:endParaRPr lang="en-MY"/>
        </a:p>
      </dgm:t>
    </dgm:pt>
    <dgm:pt modelId="{59FC2A30-016E-45E9-974B-69C3B3D122EC}" type="parTrans" cxnId="{24D87B07-6FFD-49F0-B0B5-69BE0E08D719}">
      <dgm:prSet/>
      <dgm:spPr/>
      <dgm:t>
        <a:bodyPr/>
        <a:lstStyle/>
        <a:p>
          <a:endParaRPr lang="en-MY"/>
        </a:p>
      </dgm:t>
    </dgm:pt>
    <dgm:pt modelId="{24D6152D-FB88-4CE8-95A0-017CCC61D8A6}" type="sibTrans" cxnId="{24D87B07-6FFD-49F0-B0B5-69BE0E08D719}">
      <dgm:prSet/>
      <dgm:spPr/>
      <dgm:t>
        <a:bodyPr/>
        <a:lstStyle/>
        <a:p>
          <a:endParaRPr lang="en-MY"/>
        </a:p>
      </dgm:t>
    </dgm:pt>
    <dgm:pt modelId="{D4E154CF-91EE-4B89-9541-1ADACB421B8E}">
      <dgm:prSet/>
      <dgm:spPr/>
      <dgm:t>
        <a:bodyPr/>
        <a:lstStyle/>
        <a:p>
          <a:pPr rtl="0"/>
          <a:r>
            <a:rPr lang="en-US"/>
            <a:t>Nilai untuk alert mengambilkira perkaitan parameter-parameter tertentu </a:t>
          </a:r>
          <a:endParaRPr lang="en-MY"/>
        </a:p>
      </dgm:t>
    </dgm:pt>
    <dgm:pt modelId="{929F9ED3-B88F-4F99-87B9-CE764E2FF368}" type="parTrans" cxnId="{27A8954B-C86C-4F18-A42A-49A9DAD17B30}">
      <dgm:prSet/>
      <dgm:spPr/>
      <dgm:t>
        <a:bodyPr/>
        <a:lstStyle/>
        <a:p>
          <a:endParaRPr lang="en-MY"/>
        </a:p>
      </dgm:t>
    </dgm:pt>
    <dgm:pt modelId="{90AF9B6A-ACD0-46F7-B128-DE46AE8CC493}" type="sibTrans" cxnId="{27A8954B-C86C-4F18-A42A-49A9DAD17B30}">
      <dgm:prSet/>
      <dgm:spPr/>
      <dgm:t>
        <a:bodyPr/>
        <a:lstStyle/>
        <a:p>
          <a:endParaRPr lang="en-MY"/>
        </a:p>
      </dgm:t>
    </dgm:pt>
    <dgm:pt modelId="{E8F54C5F-97AE-48E3-997E-555C00A7F22A}" type="pres">
      <dgm:prSet presAssocID="{3EFB7A75-357C-49BF-BF2E-48669FC9DBAC}" presName="Name0" presStyleCnt="0">
        <dgm:presLayoutVars>
          <dgm:dir/>
          <dgm:animLvl val="lvl"/>
          <dgm:resizeHandles val="exact"/>
        </dgm:presLayoutVars>
      </dgm:prSet>
      <dgm:spPr/>
    </dgm:pt>
    <dgm:pt modelId="{360A23FF-07C5-4718-889C-B254AC664220}" type="pres">
      <dgm:prSet presAssocID="{D1DB4E86-D6CD-4B41-BF68-D6C158B8BA4E}" presName="linNode" presStyleCnt="0"/>
      <dgm:spPr/>
    </dgm:pt>
    <dgm:pt modelId="{337A3989-F10E-45BB-AEF8-4AE43C89CFED}" type="pres">
      <dgm:prSet presAssocID="{D1DB4E86-D6CD-4B41-BF68-D6C158B8BA4E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622DB157-3A18-46E9-8265-27F82A8FD03C}" type="pres">
      <dgm:prSet presAssocID="{D1DB4E86-D6CD-4B41-BF68-D6C158B8BA4E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EB11C502-0DD1-46F4-AC48-DDDBC921FC3F}" type="presOf" srcId="{D4E154CF-91EE-4B89-9541-1ADACB421B8E}" destId="{622DB157-3A18-46E9-8265-27F82A8FD03C}" srcOrd="0" destOrd="3" presId="urn:microsoft.com/office/officeart/2005/8/layout/vList5"/>
    <dgm:cxn modelId="{24D87B07-6FFD-49F0-B0B5-69BE0E08D719}" srcId="{D1DB4E86-D6CD-4B41-BF68-D6C158B8BA4E}" destId="{D4B1D3CD-EB3C-4CCB-93EF-B37BB879B818}" srcOrd="2" destOrd="0" parTransId="{59FC2A30-016E-45E9-974B-69C3B3D122EC}" sibTransId="{24D6152D-FB88-4CE8-95A0-017CCC61D8A6}"/>
    <dgm:cxn modelId="{317A2109-C29B-4256-87FB-D9877FEF97B7}" type="presOf" srcId="{D1DB4E86-D6CD-4B41-BF68-D6C158B8BA4E}" destId="{337A3989-F10E-45BB-AEF8-4AE43C89CFED}" srcOrd="0" destOrd="0" presId="urn:microsoft.com/office/officeart/2005/8/layout/vList5"/>
    <dgm:cxn modelId="{5A16B10E-90B0-4114-B929-08FB7267DF77}" type="presOf" srcId="{2AB45521-0B8A-4206-941A-14FF93F98A16}" destId="{622DB157-3A18-46E9-8265-27F82A8FD03C}" srcOrd="0" destOrd="0" presId="urn:microsoft.com/office/officeart/2005/8/layout/vList5"/>
    <dgm:cxn modelId="{EE4B7330-22A2-460B-A372-96D06F11FE2F}" type="presOf" srcId="{D4B1D3CD-EB3C-4CCB-93EF-B37BB879B818}" destId="{622DB157-3A18-46E9-8265-27F82A8FD03C}" srcOrd="0" destOrd="2" presId="urn:microsoft.com/office/officeart/2005/8/layout/vList5"/>
    <dgm:cxn modelId="{27A8954B-C86C-4F18-A42A-49A9DAD17B30}" srcId="{D1DB4E86-D6CD-4B41-BF68-D6C158B8BA4E}" destId="{D4E154CF-91EE-4B89-9541-1ADACB421B8E}" srcOrd="3" destOrd="0" parTransId="{929F9ED3-B88F-4F99-87B9-CE764E2FF368}" sibTransId="{90AF9B6A-ACD0-46F7-B128-DE46AE8CC493}"/>
    <dgm:cxn modelId="{04F8E673-2F0B-4790-8860-0DC0C9D6C1BC}" type="presOf" srcId="{3EFB7A75-357C-49BF-BF2E-48669FC9DBAC}" destId="{E8F54C5F-97AE-48E3-997E-555C00A7F22A}" srcOrd="0" destOrd="0" presId="urn:microsoft.com/office/officeart/2005/8/layout/vList5"/>
    <dgm:cxn modelId="{6AE73154-DD5C-4241-8217-2D6BE203E3F4}" srcId="{3EFB7A75-357C-49BF-BF2E-48669FC9DBAC}" destId="{D1DB4E86-D6CD-4B41-BF68-D6C158B8BA4E}" srcOrd="0" destOrd="0" parTransId="{06DDFB61-FEEB-423E-89F4-15A7C8700D50}" sibTransId="{ED897A45-A281-436D-A575-0AEA6E48CB63}"/>
    <dgm:cxn modelId="{2B17609F-1679-4B3B-9B5B-3CD05DA6288D}" srcId="{D1DB4E86-D6CD-4B41-BF68-D6C158B8BA4E}" destId="{2AB45521-0B8A-4206-941A-14FF93F98A16}" srcOrd="0" destOrd="0" parTransId="{68229AA5-AE7B-447B-AAAE-22702771B6B0}" sibTransId="{4193EA76-3953-4043-B18B-F8165CE6DA03}"/>
    <dgm:cxn modelId="{F30B44D9-5499-4719-9288-9617A7F44C40}" srcId="{D1DB4E86-D6CD-4B41-BF68-D6C158B8BA4E}" destId="{E16119D6-E976-4804-B265-AA31A6C86D0D}" srcOrd="1" destOrd="0" parTransId="{AF906528-BEF6-4CB6-BB4F-24451E75C1D3}" sibTransId="{2C7493C5-B230-4F03-A3D6-ECF1165C0DDA}"/>
    <dgm:cxn modelId="{8DA15ADD-5C07-48F8-BB29-E974B4B361C9}" type="presOf" srcId="{E16119D6-E976-4804-B265-AA31A6C86D0D}" destId="{622DB157-3A18-46E9-8265-27F82A8FD03C}" srcOrd="0" destOrd="1" presId="urn:microsoft.com/office/officeart/2005/8/layout/vList5"/>
    <dgm:cxn modelId="{3BAD7E10-88A1-4BC2-8CD7-30D401455602}" type="presParOf" srcId="{E8F54C5F-97AE-48E3-997E-555C00A7F22A}" destId="{360A23FF-07C5-4718-889C-B254AC664220}" srcOrd="0" destOrd="0" presId="urn:microsoft.com/office/officeart/2005/8/layout/vList5"/>
    <dgm:cxn modelId="{594279BB-A747-4E99-AD10-FCB2119B25CA}" type="presParOf" srcId="{360A23FF-07C5-4718-889C-B254AC664220}" destId="{337A3989-F10E-45BB-AEF8-4AE43C89CFED}" srcOrd="0" destOrd="0" presId="urn:microsoft.com/office/officeart/2005/8/layout/vList5"/>
    <dgm:cxn modelId="{E0EB9B36-C99E-4BF3-96EF-FE438FB6A8CC}" type="presParOf" srcId="{360A23FF-07C5-4718-889C-B254AC664220}" destId="{622DB157-3A18-46E9-8265-27F82A8FD03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2DB157-3A18-46E9-8265-27F82A8FD03C}">
      <dsp:nvSpPr>
        <dsp:cNvPr id="0" name=""/>
        <dsp:cNvSpPr/>
      </dsp:nvSpPr>
      <dsp:spPr>
        <a:xfrm rot="5400000">
          <a:off x="5410072" y="-1189323"/>
          <a:ext cx="348107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Trigger point utk keluarkan alert</a:t>
          </a:r>
          <a:endParaRPr lang="en-MY" sz="2800" kern="120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Nilai untuk alert yang praktikal untuk setiap stesen bukan alert palsu</a:t>
          </a:r>
          <a:endParaRPr lang="en-MY" sz="2800" kern="120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Standard/ Nilai perbandingan utk kes exceedance level</a:t>
          </a:r>
          <a:endParaRPr lang="en-MY" sz="2800" kern="120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Nilai untuk alert mengambilkira perkaitan parameter-parameter tertentu </a:t>
          </a:r>
          <a:endParaRPr lang="en-MY" sz="2800" kern="1200"/>
        </a:p>
      </dsp:txBody>
      <dsp:txXfrm rot="-5400000">
        <a:off x="3785615" y="605066"/>
        <a:ext cx="6560052" cy="3141206"/>
      </dsp:txXfrm>
    </dsp:sp>
    <dsp:sp modelId="{337A3989-F10E-45BB-AEF8-4AE43C89CFED}">
      <dsp:nvSpPr>
        <dsp:cNvPr id="0" name=""/>
        <dsp:cNvSpPr/>
      </dsp:nvSpPr>
      <dsp:spPr>
        <a:xfrm>
          <a:off x="0" y="0"/>
          <a:ext cx="3785616" cy="4351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Penetapan/ Consensus Had Nilai / Limit Kepekatan Parameter Bahan Pencemar yang Dipantau</a:t>
          </a:r>
          <a:endParaRPr lang="en-MY" sz="3600" kern="1200"/>
        </a:p>
      </dsp:txBody>
      <dsp:txXfrm>
        <a:off x="184799" y="184799"/>
        <a:ext cx="3416018" cy="3981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44740-3099-4076-8A56-AAAB6ADA51DD}" type="datetimeFigureOut">
              <a:rPr lang="en-MY" smtClean="0"/>
              <a:t>25/8/2020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D484F-5B26-4D9F-BA46-2C512381479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7813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89436-7E18-4AB5-A66B-0A1B0A6C2C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E249C0-E086-40DA-A42F-D2C294B7F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1D93F-6AD6-4F15-A57D-64220DC92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22E3-0729-4F94-96AD-8B1018C5BEC1}" type="datetime1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BE4D4-D88A-47A8-A0AC-274F80BAF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4362F-317F-4A34-8EEE-FB1E6234C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67D-90BB-4AE7-BB51-3E2C11F1B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16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01AD6-9D6B-40BE-8C94-2BADCB75A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FED786-A720-4B56-84D9-3731959175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FF3F1-9727-4A03-A677-E7DB8ABED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215C-6726-43A7-80A2-8ED8F0433CE7}" type="datetime1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B94DF-64FD-42F3-822B-FC56ABC90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A6C3D-04DD-4736-A09A-5F4DB3266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67D-90BB-4AE7-BB51-3E2C11F1B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5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93CA3A-BDD9-4733-9465-27E26A9A7A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16850E-C51A-47CB-BB16-F12E583CCA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41492-BB19-4F50-A833-7F1AF0FEF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E6ED-05B9-427F-A87F-1D7C22F784A8}" type="datetime1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4DF38-B5EE-45FF-8D34-F7DD8E59B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B78BD-E128-4EA8-BD05-FE5A68F69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67D-90BB-4AE7-BB51-3E2C11F1B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97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638CA-0C51-414F-80CC-B7140F1F3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D0FB8-5496-4AB1-8E6F-8CE4A8864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D4F22-246B-4D91-B92D-587DD44E5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3522-435A-4A17-916F-EE9F5170967C}" type="datetime1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152B4-17FB-4D6C-98A4-D860C7900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5555F-9226-4245-B5C2-0E83F1D73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67D-90BB-4AE7-BB51-3E2C11F1B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1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D557F-C043-4CAF-9A02-651CC7A15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FEEE5-F2A4-427B-9D1F-4869C9796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C449F-E62B-4B69-828B-940F2451F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18A42-B37E-4907-B180-716D1909BABB}" type="datetime1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7DF43-5CAD-4059-B7EE-B734CC917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4963E-0A5F-4B05-8E94-C20C65C6F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67D-90BB-4AE7-BB51-3E2C11F1B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3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0F6E6-6587-4EBA-9629-9363BB1D7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1F021-79E9-40EF-9352-AAABF30C5D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24F961-892A-48BD-A27C-EEF573C92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4A09B-42DA-4EBE-91BB-A8F267881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2DD5-4C05-4771-AF90-E7E9B33297E3}" type="datetime1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64C9F5-A113-4508-9BC8-AA2CF190B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14A0D-36AF-4BD3-8FC2-FD860FC2F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67D-90BB-4AE7-BB51-3E2C11F1B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9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1EA16-E600-4D46-9EB1-AEB41069B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8892F-C2AB-4F8A-8FC0-A6CB676B5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EBA73B-5DC0-4F23-A46A-C1138B1CF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8F053C-2EA6-41B7-BAA9-9F6F7FFF51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99EFDD-1E18-4819-9650-C4B509979E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463356-8795-4468-BC56-46657991C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303B-6E6F-4297-AE55-EFA13A3FB85B}" type="datetime1">
              <a:rPr lang="en-US" smtClean="0"/>
              <a:t>8/25/2020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B411DF-5A13-4C0B-BDC9-7EA6C044A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408483-AAE0-4FA2-88D4-6CA3C6102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67D-90BB-4AE7-BB51-3E2C11F1B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43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E25A1-B0BB-4272-9DE1-BCC521F32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33A9A7-847D-45E3-997D-2C95569C4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C6B0E-F06D-42FC-B26A-442BFFF61AE4}" type="datetime1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B83653-C608-4472-8ED3-F98999CA2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A54207-45FC-4AE4-8646-9B030227C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67D-90BB-4AE7-BB51-3E2C11F1B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6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5CAAFF-F796-4D9C-A068-04347CF48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F3F6-D741-4B47-9A1C-70A04D339125}" type="datetime1">
              <a:rPr lang="en-US" smtClean="0"/>
              <a:t>8/25/2020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5BA8EE-0590-4DFF-B808-8E704248C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59E857-D7E7-42F7-8F06-0E15ED973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67D-90BB-4AE7-BB51-3E2C11F1B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97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C2008-1893-4B7E-802C-CC6109C3E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38080-C917-492E-9F95-DC681A7B1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AA17B8-93C5-48D2-839D-328752749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4A3B1-9D20-432F-BD4F-F98B63EA9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AEC6-AEBC-4F74-BFFF-72827F6D6D2E}" type="datetime1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4D905-8B24-480F-AEF0-2D2B0BD32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BF0D83-2253-4A37-87BC-7C391C319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67D-90BB-4AE7-BB51-3E2C11F1B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65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7C463-0A1A-44A8-9411-ED1A25729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8B6703-F806-4E57-B05D-164BF49598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6BD6EC-1431-4438-831F-2465C34CF7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73B1F-B1C5-40A0-8903-999029E99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0585-988C-489A-97CF-9460ED560593}" type="datetime1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10F932-4DE8-40A5-B14B-67D4E64FF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6F7D9A-910A-431F-8CA5-6E9BCC411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67D-90BB-4AE7-BB51-3E2C11F1B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2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47FEB0-0ABE-404E-8C49-80A5AD09C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69B2A-7524-4B83-BBC3-DD6C8AB04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47E8D-32ED-4FE9-B5F7-767A8BB6F2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A9DF0-3484-4375-BD72-1412E9E4A33D}" type="datetime1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FBBE5-BA12-4DAA-843C-6AB5E7F5D7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E525C-FE1E-4FEE-9752-95796083D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1367D-90BB-4AE7-BB51-3E2C11F1B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31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building, table&#10;&#10;Description automatically generated">
            <a:extLst>
              <a:ext uri="{FF2B5EF4-FFF2-40B4-BE49-F238E27FC236}">
                <a16:creationId xmlns:a16="http://schemas.microsoft.com/office/drawing/2014/main" id="{FD29A234-0808-4398-9FF7-B652CE0E29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3" r="15772"/>
          <a:stretch/>
        </p:blipFill>
        <p:spPr>
          <a:xfrm>
            <a:off x="0" y="4841493"/>
            <a:ext cx="12192000" cy="15427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682752-34C4-46DC-A88B-0DFEAECDD3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0761" y="2150725"/>
            <a:ext cx="10809176" cy="1278275"/>
          </a:xfrm>
        </p:spPr>
        <p:txBody>
          <a:bodyPr anchor="b">
            <a:noAutofit/>
          </a:bodyPr>
          <a:lstStyle/>
          <a:p>
            <a:pPr algn="l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MESYUARAT PENETAPAN HAD PENILAIAN DAN PENENTUAN SEMULA HAD AMARAN BACAAN DI STESEN PENGAWASAN KUALITI AIR SUNGAI AUTOMATIK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650408-5773-4D08-B60D-5D47FC355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5553" y="4531065"/>
            <a:ext cx="3834384" cy="990474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10 OGOS 2020</a:t>
            </a:r>
          </a:p>
          <a:p>
            <a:pPr algn="l"/>
            <a:r>
              <a:rPr lang="en-US" sz="2000" dirty="0"/>
              <a:t>ACCAPELLA SUITE, SHAH ALAM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67D-90BB-4AE7-BB51-3E2C11F1BA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83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264C15-D83B-45EE-BE3E-FAAD0B0197F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6" y="103031"/>
            <a:ext cx="5576964" cy="6645500"/>
          </a:xfrm>
          <a:prstGeom prst="rect">
            <a:avLst/>
          </a:prstGeom>
          <a:ln w="0" cap="sq" cmpd="dbl">
            <a:solidFill>
              <a:schemeClr val="tx1"/>
            </a:solidFill>
            <a:prstDash val="solid"/>
            <a:miter lim="800000"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00AA4CD-662D-46AE-A559-4A6EFACEE304}"/>
              </a:ext>
            </a:extLst>
          </p:cNvPr>
          <p:cNvSpPr/>
          <p:nvPr/>
        </p:nvSpPr>
        <p:spPr>
          <a:xfrm>
            <a:off x="6248400" y="984987"/>
            <a:ext cx="53509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</a:rPr>
              <a:t>Penetapan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 Had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</a:rPr>
              <a:t>Bagi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</a:rPr>
              <a:t>Stesen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</a:rPr>
              <a:t>Pengawasan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</a:rPr>
              <a:t>Kualiti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 Air Sungai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</a:rPr>
              <a:t>Automatik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 Yang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</a:rPr>
              <a:t>Terlibat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716FB1-6A08-4BC8-959A-7453BB09AC8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452" y="2396664"/>
            <a:ext cx="6096002" cy="435186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67D-90BB-4AE7-BB51-3E2C11F1BA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24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705A5AD-47BC-4C17-ADCA-C64C54B6CC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395777"/>
              </p:ext>
            </p:extLst>
          </p:nvPr>
        </p:nvGraphicFramePr>
        <p:xfrm>
          <a:off x="1112107" y="167731"/>
          <a:ext cx="9329353" cy="64776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7523">
                  <a:extLst>
                    <a:ext uri="{9D8B030D-6E8A-4147-A177-3AD203B41FA5}">
                      <a16:colId xmlns:a16="http://schemas.microsoft.com/office/drawing/2014/main" val="3456941322"/>
                    </a:ext>
                  </a:extLst>
                </a:gridCol>
                <a:gridCol w="1072102">
                  <a:extLst>
                    <a:ext uri="{9D8B030D-6E8A-4147-A177-3AD203B41FA5}">
                      <a16:colId xmlns:a16="http://schemas.microsoft.com/office/drawing/2014/main" val="2033898533"/>
                    </a:ext>
                  </a:extLst>
                </a:gridCol>
                <a:gridCol w="2479838">
                  <a:extLst>
                    <a:ext uri="{9D8B030D-6E8A-4147-A177-3AD203B41FA5}">
                      <a16:colId xmlns:a16="http://schemas.microsoft.com/office/drawing/2014/main" val="1111908041"/>
                    </a:ext>
                  </a:extLst>
                </a:gridCol>
                <a:gridCol w="2983016">
                  <a:extLst>
                    <a:ext uri="{9D8B030D-6E8A-4147-A177-3AD203B41FA5}">
                      <a16:colId xmlns:a16="http://schemas.microsoft.com/office/drawing/2014/main" val="37241085"/>
                    </a:ext>
                  </a:extLst>
                </a:gridCol>
                <a:gridCol w="15568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84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NEGERI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ID STESEN (CR)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SUNGAI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TAKAT PENGAMBILAN AIR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JARAK</a:t>
                      </a:r>
                      <a:r>
                        <a:rPr lang="en-US" sz="12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STESEN KE TAKAT PENGAMBILAN AIR (KM)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852511108"/>
                  </a:ext>
                </a:extLst>
              </a:tr>
              <a:tr h="1646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Perlis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01K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Terusan MADA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Arau Fasa IV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1.17</a:t>
                      </a: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886325948"/>
                  </a:ext>
                </a:extLst>
              </a:tr>
              <a:tr h="3292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Kedah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02K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03K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Terusan MADA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Sungai Muda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Bukit Jenun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Kulim Hi-Tech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2.02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1.80</a:t>
                      </a: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1952979428"/>
                  </a:ext>
                </a:extLst>
              </a:tr>
              <a:tr h="1646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Penang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04P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Sungai Kulim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Toh Along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1.12</a:t>
                      </a: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3060420462"/>
                  </a:ext>
                </a:extLst>
              </a:tr>
              <a:tr h="3292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Perak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05A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05A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Sungai Bogak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Sungai Perak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Parit Buntar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Sultan Idris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2.65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2.40</a:t>
                      </a: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85024627"/>
                  </a:ext>
                </a:extLst>
              </a:tr>
              <a:tr h="8230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Selangor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07B*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08B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09B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10B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11B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Sungai Selangor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Sungai Langat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Sungai Semenyih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Sungai </a:t>
                      </a:r>
                      <a:r>
                        <a:rPr lang="en-US" sz="1200" dirty="0" err="1">
                          <a:effectLst/>
                        </a:rPr>
                        <a:t>Labu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Sungai Langat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Sg. Selangor </a:t>
                      </a:r>
                      <a:r>
                        <a:rPr lang="en-US" sz="1200" dirty="0" err="1">
                          <a:effectLst/>
                        </a:rPr>
                        <a:t>Fasa</a:t>
                      </a:r>
                      <a:r>
                        <a:rPr lang="en-US" sz="1200" dirty="0">
                          <a:effectLst/>
                        </a:rPr>
                        <a:t> 1,2,3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Bukit </a:t>
                      </a:r>
                      <a:r>
                        <a:rPr lang="en-US" sz="1200" dirty="0" err="1">
                          <a:effectLst/>
                        </a:rPr>
                        <a:t>Tampoi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Jenderam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Labu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Lanjut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Cheras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Batu</a:t>
                      </a:r>
                      <a:r>
                        <a:rPr lang="en-US" sz="1200" dirty="0">
                          <a:effectLst/>
                        </a:rPr>
                        <a:t> 11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1.95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1.17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2.72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1.48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2.29</a:t>
                      </a: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4061688678"/>
                  </a:ext>
                </a:extLst>
              </a:tr>
              <a:tr h="3292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Wilayah Kuala Lumpur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12W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Sungai Klang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3920669741"/>
                  </a:ext>
                </a:extLst>
              </a:tr>
              <a:tr h="493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Negeri Sembilan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Sungai Linggi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Sungai Muar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Sungai Muar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Linggi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Pasir Besar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Jelai Jempol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2.26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3.71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4.79</a:t>
                      </a: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3312909151"/>
                  </a:ext>
                </a:extLst>
              </a:tr>
              <a:tr h="3292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Melaka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Sungai Melaka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Sungai Kesang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Durian Tunggal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Chin Chin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2.67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2.74</a:t>
                      </a: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397128706"/>
                  </a:ext>
                </a:extLst>
              </a:tr>
              <a:tr h="6584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Johor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18J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19J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20J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21J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Sungai Segamat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Sungai Muar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Sungai Johor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Sungai Sekudai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Segamat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Panchor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Semanggar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Skudai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5.54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7.20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3.78</a:t>
                      </a: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3674165001"/>
                  </a:ext>
                </a:extLst>
              </a:tr>
              <a:tr h="3292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Pahang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22C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23C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Sungai Pahang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Sungai Kuantan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Lubuk Kawah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Semambu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4.23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4.49</a:t>
                      </a: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1065484446"/>
                  </a:ext>
                </a:extLst>
              </a:tr>
              <a:tr h="3292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Terengganu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Sungai Paka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Sungai Besut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BuKIt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Bauk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Bukit </a:t>
                      </a:r>
                      <a:r>
                        <a:rPr lang="en-US" sz="1200" dirty="0" err="1">
                          <a:effectLst/>
                        </a:rPr>
                        <a:t>Bunga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6.50</a:t>
                      </a: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343726734"/>
                  </a:ext>
                </a:extLst>
              </a:tr>
              <a:tr h="1646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Kelantan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26D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Sungai Kelantan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Sokor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7.0</a:t>
                      </a: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1565482861"/>
                  </a:ext>
                </a:extLst>
              </a:tr>
              <a:tr h="4426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Sabah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27S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31S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Sungai </a:t>
                      </a:r>
                      <a:r>
                        <a:rPr lang="en-US" sz="1200" dirty="0" err="1">
                          <a:effectLst/>
                        </a:rPr>
                        <a:t>Tuaran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Sungai </a:t>
                      </a:r>
                      <a:r>
                        <a:rPr lang="en-US" sz="1200" dirty="0" err="1">
                          <a:effectLst/>
                        </a:rPr>
                        <a:t>Moyog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Telibong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Kasigui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2.67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3.74</a:t>
                      </a: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4087689573"/>
                  </a:ext>
                </a:extLst>
              </a:tr>
              <a:tr h="3292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Sarawak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29Q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30Q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Sungai Sarawak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Sungai Batang Sadong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Sarawak Kiri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Tebekang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6.29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3.46</a:t>
                      </a: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1274940394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67D-90BB-4AE7-BB51-3E2C11F1BA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48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1ED5E-321A-46AE-BCFC-437C627CE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534" y="211932"/>
            <a:ext cx="10515600" cy="1325563"/>
          </a:xfrm>
        </p:spPr>
        <p:txBody>
          <a:bodyPr/>
          <a:lstStyle/>
          <a:p>
            <a:r>
              <a:rPr lang="en-US" dirty="0" err="1"/>
              <a:t>Implikasi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Had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Tepat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ED5CC-28DA-4914-A8E9-AF49FD1D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773" y="1690688"/>
            <a:ext cx="499593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rendah</a:t>
            </a:r>
            <a:endParaRPr lang="en-US" dirty="0"/>
          </a:p>
          <a:p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sensitif</a:t>
            </a:r>
            <a:endParaRPr lang="en-US" dirty="0"/>
          </a:p>
          <a:p>
            <a:r>
              <a:rPr lang="en-US" dirty="0"/>
              <a:t>“alert’ </a:t>
            </a:r>
            <a:r>
              <a:rPr lang="en-US" dirty="0" err="1"/>
              <a:t>palsu</a:t>
            </a:r>
            <a:r>
              <a:rPr lang="en-US" dirty="0"/>
              <a:t> </a:t>
            </a:r>
            <a:r>
              <a:rPr lang="en-US" dirty="0" err="1"/>
              <a:t>dikeluarkan</a:t>
            </a:r>
            <a:endParaRPr lang="en-US" dirty="0"/>
          </a:p>
          <a:p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aduan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endParaRPr lang="en-US" dirty="0"/>
          </a:p>
          <a:p>
            <a:r>
              <a:rPr lang="en-US" dirty="0" err="1"/>
              <a:t>Punca</a:t>
            </a:r>
            <a:r>
              <a:rPr lang="en-US" dirty="0"/>
              <a:t> </a:t>
            </a:r>
            <a:r>
              <a:rPr lang="en-US" dirty="0" err="1"/>
              <a:t>pencemaran</a:t>
            </a:r>
            <a:r>
              <a:rPr lang="en-US" dirty="0"/>
              <a:t> </a:t>
            </a:r>
            <a:r>
              <a:rPr lang="en-US" dirty="0" err="1"/>
              <a:t>sukar</a:t>
            </a:r>
            <a:r>
              <a:rPr lang="en-US" dirty="0"/>
              <a:t> </a:t>
            </a:r>
            <a:r>
              <a:rPr lang="en-US" dirty="0" err="1"/>
              <a:t>dikesan</a:t>
            </a:r>
            <a:r>
              <a:rPr lang="en-US" dirty="0"/>
              <a:t> </a:t>
            </a:r>
          </a:p>
          <a:p>
            <a:r>
              <a:rPr lang="en-US" dirty="0"/>
              <a:t>‘trigger’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siasatan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tiada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yang </a:t>
            </a:r>
            <a:r>
              <a:rPr lang="en-US" dirty="0" err="1"/>
              <a:t>menjejaskan</a:t>
            </a:r>
            <a:r>
              <a:rPr lang="en-US" dirty="0"/>
              <a:t> </a:t>
            </a:r>
            <a:r>
              <a:rPr lang="en-US" dirty="0" err="1"/>
              <a:t>siasatan</a:t>
            </a:r>
            <a:r>
              <a:rPr lang="en-US" dirty="0"/>
              <a:t> </a:t>
            </a:r>
            <a:r>
              <a:rPr lang="en-US" dirty="0" err="1"/>
              <a:t>kes</a:t>
            </a:r>
            <a:r>
              <a:rPr lang="en-US" dirty="0"/>
              <a:t> </a:t>
            </a:r>
            <a:r>
              <a:rPr lang="en-US" dirty="0" err="1"/>
              <a:t>aduan</a:t>
            </a:r>
            <a:r>
              <a:rPr lang="en-US" dirty="0"/>
              <a:t> lain</a:t>
            </a:r>
          </a:p>
          <a:p>
            <a:r>
              <a:rPr lang="en-US" dirty="0" err="1"/>
              <a:t>merugikan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(masa, </a:t>
            </a:r>
            <a:r>
              <a:rPr lang="en-US" dirty="0" err="1"/>
              <a:t>tenaga</a:t>
            </a:r>
            <a:r>
              <a:rPr lang="en-US" dirty="0"/>
              <a:t>, kos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api</a:t>
            </a:r>
            <a:r>
              <a:rPr lang="en-US" dirty="0"/>
              <a:t> </a:t>
            </a:r>
            <a:r>
              <a:rPr lang="en-US" dirty="0" err="1"/>
              <a:t>kenderaan</a:t>
            </a:r>
            <a:r>
              <a:rPr lang="en-US" dirty="0"/>
              <a:t> </a:t>
            </a:r>
            <a:r>
              <a:rPr lang="en-US" dirty="0" err="1"/>
              <a:t>dll</a:t>
            </a:r>
            <a:r>
              <a:rPr lang="en-US" dirty="0"/>
              <a:t>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38F3A66-4EB8-4F29-AB7F-09D356760C09}"/>
              </a:ext>
            </a:extLst>
          </p:cNvPr>
          <p:cNvSpPr txBox="1">
            <a:spLocks/>
          </p:cNvSpPr>
          <p:nvPr/>
        </p:nvSpPr>
        <p:spPr>
          <a:xfrm>
            <a:off x="6711681" y="1690688"/>
            <a:ext cx="499593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terlalu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endParaRPr lang="en-US" sz="2400" dirty="0"/>
          </a:p>
          <a:p>
            <a:r>
              <a:rPr lang="en-US" sz="2400" dirty="0" err="1"/>
              <a:t>terlewat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tindakan</a:t>
            </a:r>
            <a:r>
              <a:rPr lang="en-US" sz="2400" dirty="0"/>
              <a:t> operator LRA</a:t>
            </a:r>
          </a:p>
          <a:p>
            <a:r>
              <a:rPr lang="en-US" sz="2400" dirty="0" err="1"/>
              <a:t>Kemasukan</a:t>
            </a:r>
            <a:r>
              <a:rPr lang="en-US" sz="2400" dirty="0"/>
              <a:t> air </a:t>
            </a:r>
            <a:r>
              <a:rPr lang="en-US" sz="2400" dirty="0" err="1"/>
              <a:t>mentah</a:t>
            </a:r>
            <a:r>
              <a:rPr lang="en-US" sz="2400" dirty="0"/>
              <a:t> </a:t>
            </a:r>
            <a:r>
              <a:rPr lang="en-US" sz="2400" dirty="0" err="1"/>
              <a:t>tercemar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LRA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melibatkan</a:t>
            </a:r>
            <a:r>
              <a:rPr lang="en-US" sz="2400" dirty="0"/>
              <a:t> kos dan masa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perbersihan</a:t>
            </a:r>
            <a:endParaRPr lang="en-US" sz="2400" dirty="0"/>
          </a:p>
          <a:p>
            <a:r>
              <a:rPr lang="en-US" sz="2400" dirty="0" err="1"/>
              <a:t>tempoh</a:t>
            </a:r>
            <a:r>
              <a:rPr lang="en-US" sz="2400" dirty="0"/>
              <a:t> masa </a:t>
            </a:r>
            <a:r>
              <a:rPr lang="en-US" sz="2400" dirty="0" err="1"/>
              <a:t>untuk</a:t>
            </a:r>
            <a:r>
              <a:rPr lang="en-US" sz="2400" dirty="0"/>
              <a:t> proses “dilution”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mencukupi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aliran</a:t>
            </a:r>
            <a:r>
              <a:rPr lang="en-US" sz="2400" dirty="0"/>
              <a:t> </a:t>
            </a:r>
            <a:r>
              <a:rPr lang="en-US" sz="2400" dirty="0" err="1"/>
              <a:t>sungai</a:t>
            </a:r>
            <a:r>
              <a:rPr lang="en-US" sz="2400" dirty="0"/>
              <a:t> yang </a:t>
            </a:r>
            <a:r>
              <a:rPr lang="en-US" sz="2400" dirty="0" err="1"/>
              <a:t>tercemar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kualiti</a:t>
            </a:r>
            <a:r>
              <a:rPr lang="en-US" sz="2400" dirty="0"/>
              <a:t> air </a:t>
            </a:r>
            <a:r>
              <a:rPr lang="en-US" sz="2400" dirty="0" err="1"/>
              <a:t>mentah</a:t>
            </a:r>
            <a:r>
              <a:rPr lang="en-US" sz="2400" dirty="0"/>
              <a:t> yang </a:t>
            </a:r>
            <a:r>
              <a:rPr lang="en-US" sz="2400" dirty="0" err="1"/>
              <a:t>sesuai</a:t>
            </a:r>
            <a:r>
              <a:rPr lang="en-US" sz="2400" dirty="0"/>
              <a:t> di </a:t>
            </a:r>
            <a:r>
              <a:rPr lang="en-US" sz="2400" dirty="0" err="1"/>
              <a:t>muka</a:t>
            </a:r>
            <a:r>
              <a:rPr lang="en-US" sz="2400" dirty="0"/>
              <a:t> </a:t>
            </a:r>
            <a:r>
              <a:rPr lang="en-US" sz="2400" dirty="0" err="1"/>
              <a:t>sauk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5" name="Content Placeholder 4" descr="A picture containing building, table&#10;&#10;Description automatically generated">
            <a:extLst>
              <a:ext uri="{FF2B5EF4-FFF2-40B4-BE49-F238E27FC236}">
                <a16:creationId xmlns:a16="http://schemas.microsoft.com/office/drawing/2014/main" id="{2FE6888B-E887-4E85-B8EC-C1265A81A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8" r="15198"/>
          <a:stretch/>
        </p:blipFill>
        <p:spPr>
          <a:xfrm>
            <a:off x="5285703" y="10"/>
            <a:ext cx="1290080" cy="6857990"/>
          </a:xfrm>
          <a:custGeom>
            <a:avLst/>
            <a:gdLst/>
            <a:ahLst/>
            <a:cxnLst/>
            <a:rect l="l" t="t" r="r" b="b"/>
            <a:pathLst>
              <a:path w="8436340" h="6858000">
                <a:moveTo>
                  <a:pt x="6950358" y="3911316"/>
                </a:moveTo>
                <a:lnTo>
                  <a:pt x="6950358" y="3925503"/>
                </a:lnTo>
                <a:lnTo>
                  <a:pt x="6948404" y="3918409"/>
                </a:lnTo>
                <a:close/>
                <a:moveTo>
                  <a:pt x="890899" y="2071857"/>
                </a:moveTo>
                <a:cubicBezTo>
                  <a:pt x="890899" y="2071857"/>
                  <a:pt x="890899" y="2071857"/>
                  <a:pt x="4934362" y="2071857"/>
                </a:cubicBezTo>
                <a:cubicBezTo>
                  <a:pt x="5187625" y="2071857"/>
                  <a:pt x="5432153" y="2211072"/>
                  <a:pt x="5554418" y="2437296"/>
                </a:cubicBezTo>
                <a:cubicBezTo>
                  <a:pt x="5554418" y="2437296"/>
                  <a:pt x="5554418" y="2437296"/>
                  <a:pt x="7580515" y="5926372"/>
                </a:cubicBezTo>
                <a:cubicBezTo>
                  <a:pt x="7711513" y="6143896"/>
                  <a:pt x="7711513" y="6422327"/>
                  <a:pt x="7580515" y="6639850"/>
                </a:cubicBezTo>
                <a:cubicBezTo>
                  <a:pt x="7580515" y="6639850"/>
                  <a:pt x="7580515" y="6639850"/>
                  <a:pt x="7473670" y="6823844"/>
                </a:cubicBezTo>
                <a:lnTo>
                  <a:pt x="7453836" y="6858000"/>
                </a:lnTo>
                <a:lnTo>
                  <a:pt x="0" y="6858000"/>
                </a:lnTo>
                <a:lnTo>
                  <a:pt x="0" y="2890622"/>
                </a:lnTo>
                <a:lnTo>
                  <a:pt x="78831" y="2754282"/>
                </a:lnTo>
                <a:cubicBezTo>
                  <a:pt x="137995" y="2651956"/>
                  <a:pt x="199068" y="2546330"/>
                  <a:pt x="262110" y="2437296"/>
                </a:cubicBezTo>
                <a:cubicBezTo>
                  <a:pt x="393108" y="2211072"/>
                  <a:pt x="628904" y="2071857"/>
                  <a:pt x="890899" y="2071857"/>
                </a:cubicBezTo>
                <a:close/>
                <a:moveTo>
                  <a:pt x="6355444" y="753840"/>
                </a:moveTo>
                <a:cubicBezTo>
                  <a:pt x="6355444" y="753840"/>
                  <a:pt x="6355444" y="753840"/>
                  <a:pt x="7595013" y="753840"/>
                </a:cubicBezTo>
                <a:cubicBezTo>
                  <a:pt x="7672653" y="753840"/>
                  <a:pt x="7747616" y="796518"/>
                  <a:pt x="7785098" y="865869"/>
                </a:cubicBezTo>
                <a:cubicBezTo>
                  <a:pt x="7785098" y="865869"/>
                  <a:pt x="7785098" y="865869"/>
                  <a:pt x="8406222" y="1935484"/>
                </a:cubicBezTo>
                <a:cubicBezTo>
                  <a:pt x="8446380" y="2002169"/>
                  <a:pt x="8446380" y="2087523"/>
                  <a:pt x="8406222" y="2154207"/>
                </a:cubicBezTo>
                <a:cubicBezTo>
                  <a:pt x="8406222" y="2154207"/>
                  <a:pt x="8406222" y="2154207"/>
                  <a:pt x="7785098" y="3223823"/>
                </a:cubicBezTo>
                <a:cubicBezTo>
                  <a:pt x="7747616" y="3293174"/>
                  <a:pt x="7672653" y="3335852"/>
                  <a:pt x="7595013" y="3335852"/>
                </a:cubicBezTo>
                <a:cubicBezTo>
                  <a:pt x="7595013" y="3335852"/>
                  <a:pt x="7595013" y="3335852"/>
                  <a:pt x="6355444" y="3335852"/>
                </a:cubicBezTo>
                <a:cubicBezTo>
                  <a:pt x="6275127" y="3335852"/>
                  <a:pt x="6202841" y="3293174"/>
                  <a:pt x="6162682" y="3223823"/>
                </a:cubicBezTo>
                <a:cubicBezTo>
                  <a:pt x="6162682" y="3223823"/>
                  <a:pt x="6162682" y="3223823"/>
                  <a:pt x="5544237" y="2154207"/>
                </a:cubicBezTo>
                <a:cubicBezTo>
                  <a:pt x="5504078" y="2087523"/>
                  <a:pt x="5504078" y="2002169"/>
                  <a:pt x="5544237" y="1935484"/>
                </a:cubicBezTo>
                <a:cubicBezTo>
                  <a:pt x="5544237" y="1935484"/>
                  <a:pt x="5544237" y="1935484"/>
                  <a:pt x="6162682" y="865869"/>
                </a:cubicBezTo>
                <a:cubicBezTo>
                  <a:pt x="6202841" y="796518"/>
                  <a:pt x="6275127" y="753840"/>
                  <a:pt x="6355444" y="753840"/>
                </a:cubicBezTo>
                <a:close/>
                <a:moveTo>
                  <a:pt x="0" y="0"/>
                </a:moveTo>
                <a:lnTo>
                  <a:pt x="6535339" y="0"/>
                </a:lnTo>
                <a:lnTo>
                  <a:pt x="6421432" y="196155"/>
                </a:lnTo>
                <a:cubicBezTo>
                  <a:pt x="6196056" y="584267"/>
                  <a:pt x="5928944" y="1044253"/>
                  <a:pt x="5612367" y="1589421"/>
                </a:cubicBezTo>
                <a:cubicBezTo>
                  <a:pt x="5490102" y="1815646"/>
                  <a:pt x="5245573" y="1954861"/>
                  <a:pt x="4992310" y="1954861"/>
                </a:cubicBezTo>
                <a:cubicBezTo>
                  <a:pt x="4992310" y="1954861"/>
                  <a:pt x="4992310" y="1954861"/>
                  <a:pt x="948847" y="1954861"/>
                </a:cubicBezTo>
                <a:cubicBezTo>
                  <a:pt x="686852" y="1954861"/>
                  <a:pt x="451057" y="1815646"/>
                  <a:pt x="320058" y="1589421"/>
                </a:cubicBezTo>
                <a:cubicBezTo>
                  <a:pt x="320058" y="1589421"/>
                  <a:pt x="320058" y="1589421"/>
                  <a:pt x="4048" y="1042874"/>
                </a:cubicBezTo>
                <a:lnTo>
                  <a:pt x="0" y="1035874"/>
                </a:lnTo>
                <a:close/>
              </a:path>
            </a:pathLst>
          </a:cu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67D-90BB-4AE7-BB51-3E2C11F1BA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48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830D4-F6E2-4398-8740-D8ECB9292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888" y="27432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5. </a:t>
            </a:r>
            <a:r>
              <a:rPr lang="en-US" sz="3600" dirty="0" err="1"/>
              <a:t>Syor</a:t>
            </a:r>
            <a:r>
              <a:rPr lang="en-US" sz="3600" dirty="0"/>
              <a:t> </a:t>
            </a:r>
            <a:r>
              <a:rPr lang="en-US" sz="3600" dirty="0" err="1"/>
              <a:t>Pemantauan</a:t>
            </a:r>
            <a:r>
              <a:rPr lang="en-US" sz="3600" dirty="0"/>
              <a:t> &amp; </a:t>
            </a:r>
            <a:r>
              <a:rPr lang="en-US" sz="3600" dirty="0" err="1"/>
              <a:t>Tindakan</a:t>
            </a:r>
            <a:r>
              <a:rPr lang="en-US" sz="3600" dirty="0"/>
              <a:t> </a:t>
            </a:r>
            <a:r>
              <a:rPr lang="en-US" sz="3600" dirty="0" err="1"/>
              <a:t>Kes</a:t>
            </a:r>
            <a:r>
              <a:rPr lang="en-US" sz="3600" dirty="0"/>
              <a:t> </a:t>
            </a:r>
            <a:r>
              <a:rPr lang="en-US" sz="3600" dirty="0" err="1"/>
              <a:t>Pencemaran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(Dari Program EQMP)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1F41B-A071-490B-8A36-E556CD009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2071" y="1874211"/>
            <a:ext cx="9941417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Maklumat </a:t>
            </a:r>
            <a:r>
              <a:rPr lang="en-US" dirty="0" err="1"/>
              <a:t>kes</a:t>
            </a:r>
            <a:r>
              <a:rPr lang="en-US" dirty="0"/>
              <a:t> </a:t>
            </a:r>
            <a:r>
              <a:rPr lang="en-US" dirty="0" err="1"/>
              <a:t>pencemaran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di </a:t>
            </a:r>
            <a:r>
              <a:rPr lang="en-US" dirty="0" err="1"/>
              <a:t>stesen</a:t>
            </a:r>
            <a:r>
              <a:rPr lang="en-US" dirty="0"/>
              <a:t> </a:t>
            </a:r>
            <a:r>
              <a:rPr lang="en-US" dirty="0" err="1"/>
              <a:t>pemantauan</a:t>
            </a:r>
            <a:r>
              <a:rPr lang="en-US" dirty="0"/>
              <a:t> yang </a:t>
            </a:r>
            <a:r>
              <a:rPr lang="en-US" dirty="0" err="1"/>
              <a:t>terletak</a:t>
            </a:r>
            <a:r>
              <a:rPr lang="en-US" dirty="0"/>
              <a:t> di </a:t>
            </a:r>
            <a:r>
              <a:rPr lang="en-US" dirty="0" err="1"/>
              <a:t>hulu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sauk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SPAN.  </a:t>
            </a:r>
          </a:p>
          <a:p>
            <a:pPr marL="0" indent="0">
              <a:buNone/>
            </a:pPr>
            <a:r>
              <a:rPr lang="en-US" dirty="0" err="1"/>
              <a:t>Siasatan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oleh JAS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SPAN </a:t>
            </a:r>
            <a:r>
              <a:rPr lang="en-US" dirty="0" err="1"/>
              <a:t>untuk</a:t>
            </a:r>
            <a:r>
              <a:rPr lang="en-US" dirty="0"/>
              <a:t> :</a:t>
            </a:r>
          </a:p>
          <a:p>
            <a:r>
              <a:rPr lang="en-US" dirty="0"/>
              <a:t>Maklumat </a:t>
            </a:r>
            <a:r>
              <a:rPr lang="en-US" dirty="0" err="1"/>
              <a:t>kes</a:t>
            </a:r>
            <a:r>
              <a:rPr lang="en-US" dirty="0"/>
              <a:t> </a:t>
            </a:r>
            <a:r>
              <a:rPr lang="en-US" dirty="0" err="1"/>
              <a:t>pencemaran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operator LRA</a:t>
            </a:r>
          </a:p>
          <a:p>
            <a:r>
              <a:rPr lang="en-US" dirty="0"/>
              <a:t>Operator LRA </a:t>
            </a:r>
            <a:r>
              <a:rPr lang="en-US" dirty="0" err="1"/>
              <a:t>memantau</a:t>
            </a:r>
            <a:r>
              <a:rPr lang="en-US" dirty="0"/>
              <a:t>, </a:t>
            </a:r>
            <a:r>
              <a:rPr lang="en-US" dirty="0" err="1"/>
              <a:t>merekod</a:t>
            </a:r>
            <a:r>
              <a:rPr lang="en-US" dirty="0"/>
              <a:t> dan </a:t>
            </a:r>
            <a:r>
              <a:rPr lang="en-US" dirty="0" err="1"/>
              <a:t>berkongsi</a:t>
            </a:r>
            <a:r>
              <a:rPr lang="en-US" dirty="0"/>
              <a:t> data </a:t>
            </a:r>
            <a:r>
              <a:rPr lang="en-US" dirty="0" err="1"/>
              <a:t>kepekatan</a:t>
            </a:r>
            <a:r>
              <a:rPr lang="en-US" dirty="0"/>
              <a:t> </a:t>
            </a:r>
            <a:r>
              <a:rPr lang="en-US" dirty="0" err="1"/>
              <a:t>pencemaran</a:t>
            </a:r>
            <a:r>
              <a:rPr lang="en-US" dirty="0"/>
              <a:t> pada point of sampling” dan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sauk</a:t>
            </a:r>
            <a:r>
              <a:rPr lang="en-US" dirty="0"/>
              <a:t> 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maklumat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dan </a:t>
            </a:r>
            <a:r>
              <a:rPr lang="en-US" dirty="0" err="1"/>
              <a:t>tempoh</a:t>
            </a:r>
            <a:r>
              <a:rPr lang="en-US" dirty="0"/>
              <a:t> </a:t>
            </a:r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sungai</a:t>
            </a:r>
            <a:endParaRPr lang="en-US" dirty="0"/>
          </a:p>
          <a:p>
            <a:pPr algn="just"/>
            <a:r>
              <a:rPr lang="en-US" dirty="0" err="1"/>
              <a:t>Berkongsi</a:t>
            </a:r>
            <a:r>
              <a:rPr lang="en-US" dirty="0"/>
              <a:t> data </a:t>
            </a:r>
            <a:r>
              <a:rPr lang="en-US" dirty="0" err="1"/>
              <a:t>pemantauan</a:t>
            </a:r>
            <a:r>
              <a:rPr lang="en-US" dirty="0"/>
              <a:t> </a:t>
            </a:r>
            <a:r>
              <a:rPr lang="en-US" dirty="0" err="1"/>
              <a:t>berkala</a:t>
            </a:r>
            <a:r>
              <a:rPr lang="en-US" dirty="0"/>
              <a:t> yang </a:t>
            </a:r>
            <a:r>
              <a:rPr lang="en-US" dirty="0" err="1"/>
              <a:t>dijalankan</a:t>
            </a:r>
            <a:r>
              <a:rPr lang="en-US" dirty="0"/>
              <a:t> oleh </a:t>
            </a:r>
            <a:r>
              <a:rPr lang="en-US" dirty="0" err="1"/>
              <a:t>pihak</a:t>
            </a:r>
            <a:r>
              <a:rPr lang="en-US" dirty="0"/>
              <a:t> operator LRA </a:t>
            </a:r>
            <a:r>
              <a:rPr lang="en-US" dirty="0" err="1"/>
              <a:t>khususnya</a:t>
            </a:r>
            <a:r>
              <a:rPr lang="en-US" dirty="0"/>
              <a:t> data-data </a:t>
            </a:r>
            <a:r>
              <a:rPr lang="en-US" dirty="0" err="1"/>
              <a:t>kualiti</a:t>
            </a:r>
            <a:r>
              <a:rPr lang="en-US" dirty="0"/>
              <a:t> air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julat</a:t>
            </a:r>
            <a:r>
              <a:rPr lang="en-US" dirty="0"/>
              <a:t> parameter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. </a:t>
            </a:r>
          </a:p>
          <a:p>
            <a:r>
              <a:rPr lang="en-US" dirty="0" err="1"/>
              <a:t>Berkongsi</a:t>
            </a:r>
            <a:r>
              <a:rPr lang="en-US" dirty="0"/>
              <a:t> data </a:t>
            </a:r>
            <a:r>
              <a:rPr lang="en-US" dirty="0" err="1"/>
              <a:t>hentitugas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LRA 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sebenar</a:t>
            </a:r>
            <a:r>
              <a:rPr lang="en-US" dirty="0"/>
              <a:t> parameter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hentitugas</a:t>
            </a:r>
            <a:r>
              <a:rPr lang="en-US" dirty="0"/>
              <a:t>.</a:t>
            </a:r>
          </a:p>
          <a:p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dipohon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dan </a:t>
            </a:r>
            <a:r>
              <a:rPr lang="en-US" dirty="0" err="1"/>
              <a:t>semakan</a:t>
            </a:r>
            <a:r>
              <a:rPr lang="en-US" dirty="0"/>
              <a:t> </a:t>
            </a:r>
            <a:r>
              <a:rPr lang="en-US" dirty="0" err="1"/>
              <a:t>semula</a:t>
            </a:r>
            <a:r>
              <a:rPr lang="en-US" dirty="0"/>
              <a:t> (fine tuning) had/ limit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stesen</a:t>
            </a:r>
            <a:r>
              <a:rPr lang="en-US" dirty="0"/>
              <a:t> </a:t>
            </a:r>
            <a:r>
              <a:rPr lang="en-US" dirty="0" err="1"/>
              <a:t>pemantauan</a:t>
            </a:r>
            <a:endParaRPr lang="en-US" dirty="0"/>
          </a:p>
        </p:txBody>
      </p:sp>
      <p:pic>
        <p:nvPicPr>
          <p:cNvPr id="4" name="Content Placeholder 4" descr="A picture containing building, table&#10;&#10;Description automatically generated">
            <a:extLst>
              <a:ext uri="{FF2B5EF4-FFF2-40B4-BE49-F238E27FC236}">
                <a16:creationId xmlns:a16="http://schemas.microsoft.com/office/drawing/2014/main" id="{6261ED91-EAF9-477D-AD74-01E169CD91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8" r="15198"/>
          <a:stretch/>
        </p:blipFill>
        <p:spPr>
          <a:xfrm>
            <a:off x="-2192" y="10"/>
            <a:ext cx="1290080" cy="6857990"/>
          </a:xfrm>
          <a:custGeom>
            <a:avLst/>
            <a:gdLst/>
            <a:ahLst/>
            <a:cxnLst/>
            <a:rect l="l" t="t" r="r" b="b"/>
            <a:pathLst>
              <a:path w="8436340" h="6858000">
                <a:moveTo>
                  <a:pt x="6950358" y="3911316"/>
                </a:moveTo>
                <a:lnTo>
                  <a:pt x="6950358" y="3925503"/>
                </a:lnTo>
                <a:lnTo>
                  <a:pt x="6948404" y="3918409"/>
                </a:lnTo>
                <a:close/>
                <a:moveTo>
                  <a:pt x="890899" y="2071857"/>
                </a:moveTo>
                <a:cubicBezTo>
                  <a:pt x="890899" y="2071857"/>
                  <a:pt x="890899" y="2071857"/>
                  <a:pt x="4934362" y="2071857"/>
                </a:cubicBezTo>
                <a:cubicBezTo>
                  <a:pt x="5187625" y="2071857"/>
                  <a:pt x="5432153" y="2211072"/>
                  <a:pt x="5554418" y="2437296"/>
                </a:cubicBezTo>
                <a:cubicBezTo>
                  <a:pt x="5554418" y="2437296"/>
                  <a:pt x="5554418" y="2437296"/>
                  <a:pt x="7580515" y="5926372"/>
                </a:cubicBezTo>
                <a:cubicBezTo>
                  <a:pt x="7711513" y="6143896"/>
                  <a:pt x="7711513" y="6422327"/>
                  <a:pt x="7580515" y="6639850"/>
                </a:cubicBezTo>
                <a:cubicBezTo>
                  <a:pt x="7580515" y="6639850"/>
                  <a:pt x="7580515" y="6639850"/>
                  <a:pt x="7473670" y="6823844"/>
                </a:cubicBezTo>
                <a:lnTo>
                  <a:pt x="7453836" y="6858000"/>
                </a:lnTo>
                <a:lnTo>
                  <a:pt x="0" y="6858000"/>
                </a:lnTo>
                <a:lnTo>
                  <a:pt x="0" y="2890622"/>
                </a:lnTo>
                <a:lnTo>
                  <a:pt x="78831" y="2754282"/>
                </a:lnTo>
                <a:cubicBezTo>
                  <a:pt x="137995" y="2651956"/>
                  <a:pt x="199068" y="2546330"/>
                  <a:pt x="262110" y="2437296"/>
                </a:cubicBezTo>
                <a:cubicBezTo>
                  <a:pt x="393108" y="2211072"/>
                  <a:pt x="628904" y="2071857"/>
                  <a:pt x="890899" y="2071857"/>
                </a:cubicBezTo>
                <a:close/>
                <a:moveTo>
                  <a:pt x="6355444" y="753840"/>
                </a:moveTo>
                <a:cubicBezTo>
                  <a:pt x="6355444" y="753840"/>
                  <a:pt x="6355444" y="753840"/>
                  <a:pt x="7595013" y="753840"/>
                </a:cubicBezTo>
                <a:cubicBezTo>
                  <a:pt x="7672653" y="753840"/>
                  <a:pt x="7747616" y="796518"/>
                  <a:pt x="7785098" y="865869"/>
                </a:cubicBezTo>
                <a:cubicBezTo>
                  <a:pt x="7785098" y="865869"/>
                  <a:pt x="7785098" y="865869"/>
                  <a:pt x="8406222" y="1935484"/>
                </a:cubicBezTo>
                <a:cubicBezTo>
                  <a:pt x="8446380" y="2002169"/>
                  <a:pt x="8446380" y="2087523"/>
                  <a:pt x="8406222" y="2154207"/>
                </a:cubicBezTo>
                <a:cubicBezTo>
                  <a:pt x="8406222" y="2154207"/>
                  <a:pt x="8406222" y="2154207"/>
                  <a:pt x="7785098" y="3223823"/>
                </a:cubicBezTo>
                <a:cubicBezTo>
                  <a:pt x="7747616" y="3293174"/>
                  <a:pt x="7672653" y="3335852"/>
                  <a:pt x="7595013" y="3335852"/>
                </a:cubicBezTo>
                <a:cubicBezTo>
                  <a:pt x="7595013" y="3335852"/>
                  <a:pt x="7595013" y="3335852"/>
                  <a:pt x="6355444" y="3335852"/>
                </a:cubicBezTo>
                <a:cubicBezTo>
                  <a:pt x="6275127" y="3335852"/>
                  <a:pt x="6202841" y="3293174"/>
                  <a:pt x="6162682" y="3223823"/>
                </a:cubicBezTo>
                <a:cubicBezTo>
                  <a:pt x="6162682" y="3223823"/>
                  <a:pt x="6162682" y="3223823"/>
                  <a:pt x="5544237" y="2154207"/>
                </a:cubicBezTo>
                <a:cubicBezTo>
                  <a:pt x="5504078" y="2087523"/>
                  <a:pt x="5504078" y="2002169"/>
                  <a:pt x="5544237" y="1935484"/>
                </a:cubicBezTo>
                <a:cubicBezTo>
                  <a:pt x="5544237" y="1935484"/>
                  <a:pt x="5544237" y="1935484"/>
                  <a:pt x="6162682" y="865869"/>
                </a:cubicBezTo>
                <a:cubicBezTo>
                  <a:pt x="6202841" y="796518"/>
                  <a:pt x="6275127" y="753840"/>
                  <a:pt x="6355444" y="753840"/>
                </a:cubicBezTo>
                <a:close/>
                <a:moveTo>
                  <a:pt x="0" y="0"/>
                </a:moveTo>
                <a:lnTo>
                  <a:pt x="6535339" y="0"/>
                </a:lnTo>
                <a:lnTo>
                  <a:pt x="6421432" y="196155"/>
                </a:lnTo>
                <a:cubicBezTo>
                  <a:pt x="6196056" y="584267"/>
                  <a:pt x="5928944" y="1044253"/>
                  <a:pt x="5612367" y="1589421"/>
                </a:cubicBezTo>
                <a:cubicBezTo>
                  <a:pt x="5490102" y="1815646"/>
                  <a:pt x="5245573" y="1954861"/>
                  <a:pt x="4992310" y="1954861"/>
                </a:cubicBezTo>
                <a:cubicBezTo>
                  <a:pt x="4992310" y="1954861"/>
                  <a:pt x="4992310" y="1954861"/>
                  <a:pt x="948847" y="1954861"/>
                </a:cubicBezTo>
                <a:cubicBezTo>
                  <a:pt x="686852" y="1954861"/>
                  <a:pt x="451057" y="1815646"/>
                  <a:pt x="320058" y="1589421"/>
                </a:cubicBezTo>
                <a:cubicBezTo>
                  <a:pt x="320058" y="1589421"/>
                  <a:pt x="320058" y="1589421"/>
                  <a:pt x="4048" y="1042874"/>
                </a:cubicBezTo>
                <a:lnTo>
                  <a:pt x="0" y="1035874"/>
                </a:lnTo>
                <a:close/>
              </a:path>
            </a:pathLst>
          </a:cu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67D-90BB-4AE7-BB51-3E2C11F1BAA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11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picture containing building, table&#10;&#10;Description automatically generated">
            <a:extLst>
              <a:ext uri="{FF2B5EF4-FFF2-40B4-BE49-F238E27FC236}">
                <a16:creationId xmlns:a16="http://schemas.microsoft.com/office/drawing/2014/main" id="{3019D0E1-2CFD-45C3-B99F-426D6DCDA4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17"/>
          <a:stretch/>
        </p:blipFill>
        <p:spPr>
          <a:xfrm>
            <a:off x="20" y="16932"/>
            <a:ext cx="12191980" cy="684106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C2A793-1900-4F91-9125-8914909ECEFA}"/>
              </a:ext>
            </a:extLst>
          </p:cNvPr>
          <p:cNvSpPr txBox="1"/>
          <p:nvPr/>
        </p:nvSpPr>
        <p:spPr>
          <a:xfrm>
            <a:off x="3734873" y="2504056"/>
            <a:ext cx="49583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TERIMA KASIH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67D-90BB-4AE7-BB51-3E2C11F1BAA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98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95037-2AC8-40B5-A7A5-AF30C1C5F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4266" y="720725"/>
            <a:ext cx="8263467" cy="1325563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KANDUNGAN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A05D9-3D53-4CA8-849A-723962B21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4266" y="2181225"/>
            <a:ext cx="9381067" cy="435133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Pengawasan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EQMP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Keperluan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Memperluas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Mempelbagai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Penggunaan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Program EQMP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Objektif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Mesyuarat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Penetapan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Had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Amaran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Parameter 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Syor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Pemantauan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Tindakan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Pencemaran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4" descr="A picture containing building, table&#10;&#10;Description automatically generated">
            <a:extLst>
              <a:ext uri="{FF2B5EF4-FFF2-40B4-BE49-F238E27FC236}">
                <a16:creationId xmlns:a16="http://schemas.microsoft.com/office/drawing/2014/main" id="{C3DCB87F-4589-4116-B06F-AD640AEA65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8" r="15198"/>
          <a:stretch/>
        </p:blipFill>
        <p:spPr>
          <a:xfrm>
            <a:off x="-2192" y="10"/>
            <a:ext cx="1290080" cy="6857990"/>
          </a:xfrm>
          <a:custGeom>
            <a:avLst/>
            <a:gdLst/>
            <a:ahLst/>
            <a:cxnLst/>
            <a:rect l="l" t="t" r="r" b="b"/>
            <a:pathLst>
              <a:path w="8436340" h="6858000">
                <a:moveTo>
                  <a:pt x="6950358" y="3911316"/>
                </a:moveTo>
                <a:lnTo>
                  <a:pt x="6950358" y="3925503"/>
                </a:lnTo>
                <a:lnTo>
                  <a:pt x="6948404" y="3918409"/>
                </a:lnTo>
                <a:close/>
                <a:moveTo>
                  <a:pt x="890899" y="2071857"/>
                </a:moveTo>
                <a:cubicBezTo>
                  <a:pt x="890899" y="2071857"/>
                  <a:pt x="890899" y="2071857"/>
                  <a:pt x="4934362" y="2071857"/>
                </a:cubicBezTo>
                <a:cubicBezTo>
                  <a:pt x="5187625" y="2071857"/>
                  <a:pt x="5432153" y="2211072"/>
                  <a:pt x="5554418" y="2437296"/>
                </a:cubicBezTo>
                <a:cubicBezTo>
                  <a:pt x="5554418" y="2437296"/>
                  <a:pt x="5554418" y="2437296"/>
                  <a:pt x="7580515" y="5926372"/>
                </a:cubicBezTo>
                <a:cubicBezTo>
                  <a:pt x="7711513" y="6143896"/>
                  <a:pt x="7711513" y="6422327"/>
                  <a:pt x="7580515" y="6639850"/>
                </a:cubicBezTo>
                <a:cubicBezTo>
                  <a:pt x="7580515" y="6639850"/>
                  <a:pt x="7580515" y="6639850"/>
                  <a:pt x="7473670" y="6823844"/>
                </a:cubicBezTo>
                <a:lnTo>
                  <a:pt x="7453836" y="6858000"/>
                </a:lnTo>
                <a:lnTo>
                  <a:pt x="0" y="6858000"/>
                </a:lnTo>
                <a:lnTo>
                  <a:pt x="0" y="2890622"/>
                </a:lnTo>
                <a:lnTo>
                  <a:pt x="78831" y="2754282"/>
                </a:lnTo>
                <a:cubicBezTo>
                  <a:pt x="137995" y="2651956"/>
                  <a:pt x="199068" y="2546330"/>
                  <a:pt x="262110" y="2437296"/>
                </a:cubicBezTo>
                <a:cubicBezTo>
                  <a:pt x="393108" y="2211072"/>
                  <a:pt x="628904" y="2071857"/>
                  <a:pt x="890899" y="2071857"/>
                </a:cubicBezTo>
                <a:close/>
                <a:moveTo>
                  <a:pt x="6355444" y="753840"/>
                </a:moveTo>
                <a:cubicBezTo>
                  <a:pt x="6355444" y="753840"/>
                  <a:pt x="6355444" y="753840"/>
                  <a:pt x="7595013" y="753840"/>
                </a:cubicBezTo>
                <a:cubicBezTo>
                  <a:pt x="7672653" y="753840"/>
                  <a:pt x="7747616" y="796518"/>
                  <a:pt x="7785098" y="865869"/>
                </a:cubicBezTo>
                <a:cubicBezTo>
                  <a:pt x="7785098" y="865869"/>
                  <a:pt x="7785098" y="865869"/>
                  <a:pt x="8406222" y="1935484"/>
                </a:cubicBezTo>
                <a:cubicBezTo>
                  <a:pt x="8446380" y="2002169"/>
                  <a:pt x="8446380" y="2087523"/>
                  <a:pt x="8406222" y="2154207"/>
                </a:cubicBezTo>
                <a:cubicBezTo>
                  <a:pt x="8406222" y="2154207"/>
                  <a:pt x="8406222" y="2154207"/>
                  <a:pt x="7785098" y="3223823"/>
                </a:cubicBezTo>
                <a:cubicBezTo>
                  <a:pt x="7747616" y="3293174"/>
                  <a:pt x="7672653" y="3335852"/>
                  <a:pt x="7595013" y="3335852"/>
                </a:cubicBezTo>
                <a:cubicBezTo>
                  <a:pt x="7595013" y="3335852"/>
                  <a:pt x="7595013" y="3335852"/>
                  <a:pt x="6355444" y="3335852"/>
                </a:cubicBezTo>
                <a:cubicBezTo>
                  <a:pt x="6275127" y="3335852"/>
                  <a:pt x="6202841" y="3293174"/>
                  <a:pt x="6162682" y="3223823"/>
                </a:cubicBezTo>
                <a:cubicBezTo>
                  <a:pt x="6162682" y="3223823"/>
                  <a:pt x="6162682" y="3223823"/>
                  <a:pt x="5544237" y="2154207"/>
                </a:cubicBezTo>
                <a:cubicBezTo>
                  <a:pt x="5504078" y="2087523"/>
                  <a:pt x="5504078" y="2002169"/>
                  <a:pt x="5544237" y="1935484"/>
                </a:cubicBezTo>
                <a:cubicBezTo>
                  <a:pt x="5544237" y="1935484"/>
                  <a:pt x="5544237" y="1935484"/>
                  <a:pt x="6162682" y="865869"/>
                </a:cubicBezTo>
                <a:cubicBezTo>
                  <a:pt x="6202841" y="796518"/>
                  <a:pt x="6275127" y="753840"/>
                  <a:pt x="6355444" y="753840"/>
                </a:cubicBezTo>
                <a:close/>
                <a:moveTo>
                  <a:pt x="0" y="0"/>
                </a:moveTo>
                <a:lnTo>
                  <a:pt x="6535339" y="0"/>
                </a:lnTo>
                <a:lnTo>
                  <a:pt x="6421432" y="196155"/>
                </a:lnTo>
                <a:cubicBezTo>
                  <a:pt x="6196056" y="584267"/>
                  <a:pt x="5928944" y="1044253"/>
                  <a:pt x="5612367" y="1589421"/>
                </a:cubicBezTo>
                <a:cubicBezTo>
                  <a:pt x="5490102" y="1815646"/>
                  <a:pt x="5245573" y="1954861"/>
                  <a:pt x="4992310" y="1954861"/>
                </a:cubicBezTo>
                <a:cubicBezTo>
                  <a:pt x="4992310" y="1954861"/>
                  <a:pt x="4992310" y="1954861"/>
                  <a:pt x="948847" y="1954861"/>
                </a:cubicBezTo>
                <a:cubicBezTo>
                  <a:pt x="686852" y="1954861"/>
                  <a:pt x="451057" y="1815646"/>
                  <a:pt x="320058" y="1589421"/>
                </a:cubicBezTo>
                <a:cubicBezTo>
                  <a:pt x="320058" y="1589421"/>
                  <a:pt x="320058" y="1589421"/>
                  <a:pt x="4048" y="1042874"/>
                </a:cubicBezTo>
                <a:lnTo>
                  <a:pt x="0" y="1035874"/>
                </a:lnTo>
                <a:close/>
              </a:path>
            </a:pathLst>
          </a:cu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67D-90BB-4AE7-BB51-3E2C11F1BA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36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picture containing building, table&#10;&#10;Description automatically generated">
            <a:extLst>
              <a:ext uri="{FF2B5EF4-FFF2-40B4-BE49-F238E27FC236}">
                <a16:creationId xmlns:a16="http://schemas.microsoft.com/office/drawing/2014/main" id="{BCEE2004-9167-46F5-9949-7D4B3669FB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3" r="15772"/>
          <a:stretch/>
        </p:blipFill>
        <p:spPr>
          <a:xfrm>
            <a:off x="0" y="4841493"/>
            <a:ext cx="12192000" cy="15427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DC4125-08A6-4E7A-A949-9E19CF175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10363" cy="1325563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/>
              <a:t>1. Program </a:t>
            </a:r>
            <a:r>
              <a:rPr lang="en-GB" sz="3600" b="1" dirty="0" err="1"/>
              <a:t>Pengawasan</a:t>
            </a:r>
            <a:r>
              <a:rPr lang="en-GB" sz="3600" b="1" dirty="0"/>
              <a:t> </a:t>
            </a:r>
            <a:r>
              <a:rPr lang="en-GB" sz="3600" b="1" dirty="0" err="1"/>
              <a:t>Kualiti</a:t>
            </a:r>
            <a:r>
              <a:rPr lang="en-GB" sz="3600" b="1" dirty="0"/>
              <a:t> </a:t>
            </a:r>
            <a:r>
              <a:rPr lang="en-GB" sz="3600" b="1" dirty="0" err="1"/>
              <a:t>Alam</a:t>
            </a:r>
            <a:r>
              <a:rPr lang="en-GB" sz="3600" b="1" dirty="0"/>
              <a:t> </a:t>
            </a:r>
            <a:r>
              <a:rPr lang="en-GB" sz="3600" b="1" dirty="0" err="1"/>
              <a:t>Sekitar</a:t>
            </a:r>
            <a:br>
              <a:rPr lang="en-GB" sz="3600" b="1" dirty="0"/>
            </a:br>
            <a:r>
              <a:rPr lang="en-GB" sz="3600" dirty="0"/>
              <a:t>(Environmental Quality Monitoring Programme (EQMP))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295C2-CF6A-4C8A-86AF-45A0A5D88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586443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 </a:t>
            </a:r>
            <a:endParaRPr lang="en-US" dirty="0"/>
          </a:p>
          <a:p>
            <a:r>
              <a:rPr lang="en-GB" dirty="0" err="1"/>
              <a:t>merupakan</a:t>
            </a:r>
            <a:r>
              <a:rPr lang="en-GB" dirty="0"/>
              <a:t> </a:t>
            </a:r>
            <a:r>
              <a:rPr lang="en-GB" dirty="0" err="1"/>
              <a:t>satu</a:t>
            </a:r>
            <a:r>
              <a:rPr lang="en-GB" dirty="0"/>
              <a:t> program </a:t>
            </a:r>
            <a:r>
              <a:rPr lang="en-GB" dirty="0" err="1"/>
              <a:t>inisiatif</a:t>
            </a:r>
            <a:r>
              <a:rPr lang="en-GB" dirty="0"/>
              <a:t> </a:t>
            </a:r>
            <a:r>
              <a:rPr lang="en-GB" dirty="0" err="1"/>
              <a:t>kerajaan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memantapkan</a:t>
            </a:r>
            <a:r>
              <a:rPr lang="en-GB" dirty="0"/>
              <a:t> </a:t>
            </a:r>
            <a:r>
              <a:rPr lang="en-GB" dirty="0" err="1"/>
              <a:t>pemantauan</a:t>
            </a:r>
            <a:r>
              <a:rPr lang="en-GB" dirty="0"/>
              <a:t> </a:t>
            </a:r>
            <a:r>
              <a:rPr lang="en-GB" dirty="0" err="1"/>
              <a:t>kualiti</a:t>
            </a:r>
            <a:r>
              <a:rPr lang="en-GB" dirty="0"/>
              <a:t> </a:t>
            </a:r>
            <a:r>
              <a:rPr lang="en-GB" dirty="0" err="1"/>
              <a:t>alam</a:t>
            </a:r>
            <a:r>
              <a:rPr lang="en-GB" dirty="0"/>
              <a:t> </a:t>
            </a:r>
            <a:r>
              <a:rPr lang="en-GB" dirty="0" err="1"/>
              <a:t>sekitar</a:t>
            </a:r>
            <a:r>
              <a:rPr lang="en-GB" dirty="0"/>
              <a:t>. </a:t>
            </a:r>
          </a:p>
          <a:p>
            <a:r>
              <a:rPr lang="en-GB" dirty="0" err="1"/>
              <a:t>merangkumi</a:t>
            </a:r>
            <a:r>
              <a:rPr lang="en-GB" dirty="0"/>
              <a:t> </a:t>
            </a:r>
            <a:r>
              <a:rPr lang="en-GB" dirty="0" err="1"/>
              <a:t>pengumpulan</a:t>
            </a:r>
            <a:r>
              <a:rPr lang="en-GB" dirty="0"/>
              <a:t> data </a:t>
            </a:r>
            <a:r>
              <a:rPr lang="en-GB" dirty="0" err="1"/>
              <a:t>bagi</a:t>
            </a:r>
            <a:r>
              <a:rPr lang="en-GB" dirty="0"/>
              <a:t> </a:t>
            </a:r>
            <a:r>
              <a:rPr lang="en-GB" dirty="0" err="1"/>
              <a:t>kualiti</a:t>
            </a:r>
            <a:r>
              <a:rPr lang="en-GB" dirty="0"/>
              <a:t> </a:t>
            </a:r>
            <a:r>
              <a:rPr lang="en-GB" dirty="0" err="1"/>
              <a:t>udara</a:t>
            </a:r>
            <a:r>
              <a:rPr lang="en-GB" dirty="0"/>
              <a:t>, </a:t>
            </a:r>
            <a:r>
              <a:rPr lang="en-GB" dirty="0" err="1"/>
              <a:t>kualiti</a:t>
            </a:r>
            <a:r>
              <a:rPr lang="en-GB" dirty="0"/>
              <a:t> air </a:t>
            </a:r>
            <a:r>
              <a:rPr lang="en-GB" dirty="0" err="1"/>
              <a:t>sungai</a:t>
            </a:r>
            <a:r>
              <a:rPr lang="en-GB" dirty="0"/>
              <a:t> dan </a:t>
            </a:r>
            <a:r>
              <a:rPr lang="en-GB" dirty="0" err="1"/>
              <a:t>kualiti</a:t>
            </a:r>
            <a:r>
              <a:rPr lang="en-GB" dirty="0"/>
              <a:t> air </a:t>
            </a:r>
            <a:r>
              <a:rPr lang="en-GB" dirty="0" err="1"/>
              <a:t>marin</a:t>
            </a:r>
            <a:r>
              <a:rPr lang="en-GB" dirty="0"/>
              <a:t> di </a:t>
            </a:r>
            <a:r>
              <a:rPr lang="en-GB" dirty="0" err="1"/>
              <a:t>seluruh</a:t>
            </a:r>
            <a:r>
              <a:rPr lang="en-GB" dirty="0"/>
              <a:t> Malaysia </a:t>
            </a:r>
          </a:p>
          <a:p>
            <a:endParaRPr lang="en-US" dirty="0"/>
          </a:p>
          <a:p>
            <a:r>
              <a:rPr lang="en-GB" dirty="0" err="1"/>
              <a:t>penambahbaikan</a:t>
            </a:r>
            <a:r>
              <a:rPr lang="en-GB" dirty="0"/>
              <a:t> </a:t>
            </a:r>
            <a:r>
              <a:rPr lang="en-GB" dirty="0" err="1"/>
              <a:t>daripada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 </a:t>
            </a:r>
            <a:r>
              <a:rPr lang="en-GB" dirty="0" err="1"/>
              <a:t>pengawasan</a:t>
            </a:r>
            <a:r>
              <a:rPr lang="en-GB" dirty="0"/>
              <a:t> </a:t>
            </a:r>
            <a:r>
              <a:rPr lang="en-GB" dirty="0" err="1"/>
              <a:t>kualiti</a:t>
            </a:r>
            <a:r>
              <a:rPr lang="en-GB" dirty="0"/>
              <a:t> </a:t>
            </a:r>
            <a:r>
              <a:rPr lang="en-GB" dirty="0" err="1"/>
              <a:t>alam</a:t>
            </a:r>
            <a:r>
              <a:rPr lang="en-GB" dirty="0"/>
              <a:t> </a:t>
            </a:r>
            <a:r>
              <a:rPr lang="en-GB" dirty="0" err="1"/>
              <a:t>sekitar</a:t>
            </a:r>
            <a:r>
              <a:rPr lang="en-GB" dirty="0"/>
              <a:t> yang </a:t>
            </a:r>
            <a:r>
              <a:rPr lang="en-GB" dirty="0" err="1"/>
              <a:t>telah</a:t>
            </a:r>
            <a:r>
              <a:rPr lang="en-GB" dirty="0"/>
              <a:t> </a:t>
            </a:r>
            <a:r>
              <a:rPr lang="en-GB" dirty="0" err="1"/>
              <a:t>digunapakai</a:t>
            </a:r>
            <a:r>
              <a:rPr lang="en-GB" dirty="0"/>
              <a:t> oleh </a:t>
            </a:r>
            <a:r>
              <a:rPr lang="en-GB" dirty="0" err="1"/>
              <a:t>Jabatan</a:t>
            </a:r>
            <a:r>
              <a:rPr lang="en-GB" dirty="0"/>
              <a:t> </a:t>
            </a:r>
            <a:r>
              <a:rPr lang="en-GB" dirty="0" err="1"/>
              <a:t>Alam</a:t>
            </a:r>
            <a:r>
              <a:rPr lang="en-GB" dirty="0"/>
              <a:t> </a:t>
            </a:r>
            <a:r>
              <a:rPr lang="en-GB" dirty="0" err="1"/>
              <a:t>Sekitar</a:t>
            </a:r>
            <a:r>
              <a:rPr lang="en-GB" dirty="0"/>
              <a:t> </a:t>
            </a:r>
            <a:r>
              <a:rPr lang="en-GB" dirty="0" err="1"/>
              <a:t>sejak</a:t>
            </a:r>
            <a:r>
              <a:rPr lang="en-GB" dirty="0"/>
              <a:t> </a:t>
            </a:r>
            <a:r>
              <a:rPr lang="en-GB" dirty="0" err="1"/>
              <a:t>tahun</a:t>
            </a:r>
            <a:r>
              <a:rPr lang="en-GB" dirty="0"/>
              <a:t> 1995 </a:t>
            </a:r>
            <a:r>
              <a:rPr lang="en-GB" dirty="0" err="1"/>
              <a:t>sehingga</a:t>
            </a:r>
            <a:r>
              <a:rPr lang="en-GB" dirty="0"/>
              <a:t> 2015 </a:t>
            </a:r>
            <a:r>
              <a:rPr lang="en-GB" dirty="0" err="1"/>
              <a:t>bagi</a:t>
            </a:r>
            <a:r>
              <a:rPr lang="en-GB" dirty="0"/>
              <a:t> </a:t>
            </a:r>
            <a:r>
              <a:rPr lang="en-GB" dirty="0" err="1"/>
              <a:t>pengawasan</a:t>
            </a:r>
            <a:r>
              <a:rPr lang="en-GB" dirty="0"/>
              <a:t> </a:t>
            </a:r>
            <a:r>
              <a:rPr lang="en-GB" dirty="0" err="1"/>
              <a:t>kualiti</a:t>
            </a:r>
            <a:r>
              <a:rPr lang="en-GB" dirty="0"/>
              <a:t> air </a:t>
            </a:r>
            <a:r>
              <a:rPr lang="en-GB" dirty="0" err="1"/>
              <a:t>sungai</a:t>
            </a:r>
            <a:r>
              <a:rPr lang="en-GB" dirty="0"/>
              <a:t>.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 </a:t>
            </a:r>
            <a:endParaRPr lang="en-US" dirty="0"/>
          </a:p>
          <a:p>
            <a:r>
              <a:rPr lang="en-GB" dirty="0"/>
              <a:t>Syarikat </a:t>
            </a:r>
            <a:r>
              <a:rPr lang="en-GB" dirty="0" err="1"/>
              <a:t>Pakar</a:t>
            </a:r>
            <a:r>
              <a:rPr lang="en-GB" dirty="0"/>
              <a:t> </a:t>
            </a:r>
            <a:r>
              <a:rPr lang="en-GB" dirty="0" err="1"/>
              <a:t>Scieno</a:t>
            </a:r>
            <a:r>
              <a:rPr lang="en-GB" dirty="0"/>
              <a:t> TW </a:t>
            </a:r>
            <a:r>
              <a:rPr lang="en-GB" dirty="0" err="1"/>
              <a:t>Sdn</a:t>
            </a:r>
            <a:r>
              <a:rPr lang="en-GB" dirty="0"/>
              <a:t> </a:t>
            </a:r>
            <a:r>
              <a:rPr lang="en-GB" dirty="0" err="1"/>
              <a:t>Bhd</a:t>
            </a:r>
            <a:r>
              <a:rPr lang="en-GB" dirty="0"/>
              <a:t> </a:t>
            </a:r>
            <a:r>
              <a:rPr lang="en-GB" dirty="0" err="1"/>
              <a:t>telah</a:t>
            </a:r>
            <a:r>
              <a:rPr lang="en-GB" dirty="0"/>
              <a:t> </a:t>
            </a:r>
            <a:r>
              <a:rPr lang="en-GB" dirty="0" err="1"/>
              <a:t>dilantik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syarikat</a:t>
            </a:r>
            <a:r>
              <a:rPr lang="en-GB" dirty="0"/>
              <a:t> </a:t>
            </a:r>
            <a:r>
              <a:rPr lang="en-GB" dirty="0" err="1"/>
              <a:t>konsesi</a:t>
            </a:r>
            <a:r>
              <a:rPr lang="en-GB" dirty="0"/>
              <a:t> yang </a:t>
            </a:r>
            <a:r>
              <a:rPr lang="en-GB" dirty="0" err="1"/>
              <a:t>menjalankan</a:t>
            </a:r>
            <a:r>
              <a:rPr lang="en-GB" dirty="0"/>
              <a:t> Program </a:t>
            </a:r>
            <a:r>
              <a:rPr lang="en-GB" dirty="0" err="1"/>
              <a:t>Pengawasan</a:t>
            </a:r>
            <a:r>
              <a:rPr lang="en-GB" dirty="0"/>
              <a:t> </a:t>
            </a:r>
            <a:r>
              <a:rPr lang="en-GB" dirty="0" err="1"/>
              <a:t>Kualiti</a:t>
            </a:r>
            <a:r>
              <a:rPr lang="en-GB" dirty="0"/>
              <a:t> </a:t>
            </a:r>
            <a:r>
              <a:rPr lang="en-GB" dirty="0" err="1"/>
              <a:t>Alam</a:t>
            </a:r>
            <a:r>
              <a:rPr lang="en-GB" dirty="0"/>
              <a:t> </a:t>
            </a:r>
            <a:r>
              <a:rPr lang="en-GB" dirty="0" err="1"/>
              <a:t>Sekitar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67D-90BB-4AE7-BB51-3E2C11F1BA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17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F7515-929F-48C0-A01F-218037B53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err="1"/>
              <a:t>Stesen</a:t>
            </a:r>
            <a:r>
              <a:rPr lang="en-US" sz="3600" b="1" dirty="0"/>
              <a:t> </a:t>
            </a:r>
            <a:r>
              <a:rPr lang="en-US" sz="3600" b="1" dirty="0" err="1"/>
              <a:t>Pengawasan</a:t>
            </a:r>
            <a:r>
              <a:rPr lang="en-US" sz="3600" b="1" dirty="0"/>
              <a:t>  Sungai </a:t>
            </a:r>
            <a:r>
              <a:rPr lang="en-US" sz="3600" b="1" dirty="0" err="1"/>
              <a:t>dan</a:t>
            </a:r>
            <a:r>
              <a:rPr lang="en-US" sz="3600" b="1" dirty="0"/>
              <a:t> Marin </a:t>
            </a:r>
            <a:r>
              <a:rPr lang="en-US" sz="3600" b="1" dirty="0" err="1"/>
              <a:t>Bagi</a:t>
            </a:r>
            <a:r>
              <a:rPr lang="en-US" sz="3600" b="1" dirty="0"/>
              <a:t> Program EQMP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684C0-1152-444E-AA75-77C8854BB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8684" y="1700011"/>
            <a:ext cx="473835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Stesen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pengawasan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air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sungai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/>
              <a:t> 1353 </a:t>
            </a:r>
            <a:r>
              <a:rPr lang="en-US" sz="2400" dirty="0" err="1"/>
              <a:t>Stesen</a:t>
            </a:r>
            <a:r>
              <a:rPr lang="en-US" sz="2400" dirty="0"/>
              <a:t> Manual</a:t>
            </a:r>
          </a:p>
          <a:p>
            <a:r>
              <a:rPr lang="en-US" sz="2400" dirty="0"/>
              <a:t>29 </a:t>
            </a:r>
            <a:r>
              <a:rPr lang="en-US" sz="2400" dirty="0" err="1"/>
              <a:t>Stesen</a:t>
            </a:r>
            <a:r>
              <a:rPr lang="en-US" sz="2400" dirty="0"/>
              <a:t> </a:t>
            </a:r>
            <a:r>
              <a:rPr lang="en-US" sz="2400" dirty="0" err="1"/>
              <a:t>Automatik</a:t>
            </a:r>
            <a:r>
              <a:rPr lang="en-US" sz="2400" dirty="0"/>
              <a:t> </a:t>
            </a:r>
            <a:r>
              <a:rPr lang="en-US" sz="2400" dirty="0" err="1"/>
              <a:t>Muka</a:t>
            </a:r>
            <a:r>
              <a:rPr lang="en-US" sz="2400" dirty="0"/>
              <a:t> Sauk (Hulu LRA)</a:t>
            </a:r>
          </a:p>
          <a:p>
            <a:r>
              <a:rPr lang="en-US" sz="2400" dirty="0"/>
              <a:t>1 </a:t>
            </a:r>
            <a:r>
              <a:rPr lang="en-US" sz="2400" dirty="0" err="1"/>
              <a:t>Stesen</a:t>
            </a:r>
            <a:r>
              <a:rPr lang="en-US" sz="2400" dirty="0"/>
              <a:t> </a:t>
            </a:r>
            <a:r>
              <a:rPr lang="en-US" sz="2400" dirty="0" err="1"/>
              <a:t>Automatik</a:t>
            </a:r>
            <a:r>
              <a:rPr lang="en-US" sz="2400" dirty="0"/>
              <a:t> (Sg. Klang)</a:t>
            </a:r>
          </a:p>
          <a:p>
            <a:endParaRPr lang="en-US" sz="2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74B2D9A-A37A-4A1A-A9B7-FF947E0754F3}"/>
              </a:ext>
            </a:extLst>
          </p:cNvPr>
          <p:cNvSpPr txBox="1">
            <a:spLocks/>
          </p:cNvSpPr>
          <p:nvPr/>
        </p:nvSpPr>
        <p:spPr>
          <a:xfrm>
            <a:off x="6373969" y="1690688"/>
            <a:ext cx="395274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BE93D8E-CC79-488F-95A8-35019C4310CE}"/>
              </a:ext>
            </a:extLst>
          </p:cNvPr>
          <p:cNvSpPr txBox="1">
            <a:spLocks/>
          </p:cNvSpPr>
          <p:nvPr/>
        </p:nvSpPr>
        <p:spPr>
          <a:xfrm>
            <a:off x="6876484" y="2991643"/>
            <a:ext cx="473835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Stesen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pengawasan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air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marin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/>
              <a:t>388 </a:t>
            </a:r>
            <a:r>
              <a:rPr lang="en-US" sz="2400" dirty="0" err="1"/>
              <a:t>Stesen</a:t>
            </a:r>
            <a:r>
              <a:rPr lang="en-US" sz="2400" dirty="0"/>
              <a:t> Manual</a:t>
            </a:r>
          </a:p>
          <a:p>
            <a:r>
              <a:rPr lang="en-US" sz="2400" dirty="0"/>
              <a:t>10 </a:t>
            </a:r>
            <a:r>
              <a:rPr lang="en-US" sz="2400" dirty="0" err="1"/>
              <a:t>Stesen</a:t>
            </a:r>
            <a:r>
              <a:rPr lang="en-US" sz="2400" dirty="0"/>
              <a:t> </a:t>
            </a:r>
            <a:r>
              <a:rPr lang="en-US" sz="2400" dirty="0" err="1"/>
              <a:t>Automatik</a:t>
            </a:r>
            <a:endParaRPr lang="en-US" sz="2400" dirty="0"/>
          </a:p>
        </p:txBody>
      </p:sp>
      <p:pic>
        <p:nvPicPr>
          <p:cNvPr id="6" name="Content Placeholder 4" descr="A picture containing building, table&#10;&#10;Description automatically generated">
            <a:extLst>
              <a:ext uri="{FF2B5EF4-FFF2-40B4-BE49-F238E27FC236}">
                <a16:creationId xmlns:a16="http://schemas.microsoft.com/office/drawing/2014/main" id="{967B0789-E299-4101-908B-F34D6A9DEB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8" r="15198"/>
          <a:stretch/>
        </p:blipFill>
        <p:spPr>
          <a:xfrm>
            <a:off x="-2192" y="10"/>
            <a:ext cx="1290080" cy="6857990"/>
          </a:xfrm>
          <a:custGeom>
            <a:avLst/>
            <a:gdLst/>
            <a:ahLst/>
            <a:cxnLst/>
            <a:rect l="l" t="t" r="r" b="b"/>
            <a:pathLst>
              <a:path w="8436340" h="6858000">
                <a:moveTo>
                  <a:pt x="6950358" y="3911316"/>
                </a:moveTo>
                <a:lnTo>
                  <a:pt x="6950358" y="3925503"/>
                </a:lnTo>
                <a:lnTo>
                  <a:pt x="6948404" y="3918409"/>
                </a:lnTo>
                <a:close/>
                <a:moveTo>
                  <a:pt x="890899" y="2071857"/>
                </a:moveTo>
                <a:cubicBezTo>
                  <a:pt x="890899" y="2071857"/>
                  <a:pt x="890899" y="2071857"/>
                  <a:pt x="4934362" y="2071857"/>
                </a:cubicBezTo>
                <a:cubicBezTo>
                  <a:pt x="5187625" y="2071857"/>
                  <a:pt x="5432153" y="2211072"/>
                  <a:pt x="5554418" y="2437296"/>
                </a:cubicBezTo>
                <a:cubicBezTo>
                  <a:pt x="5554418" y="2437296"/>
                  <a:pt x="5554418" y="2437296"/>
                  <a:pt x="7580515" y="5926372"/>
                </a:cubicBezTo>
                <a:cubicBezTo>
                  <a:pt x="7711513" y="6143896"/>
                  <a:pt x="7711513" y="6422327"/>
                  <a:pt x="7580515" y="6639850"/>
                </a:cubicBezTo>
                <a:cubicBezTo>
                  <a:pt x="7580515" y="6639850"/>
                  <a:pt x="7580515" y="6639850"/>
                  <a:pt x="7473670" y="6823844"/>
                </a:cubicBezTo>
                <a:lnTo>
                  <a:pt x="7453836" y="6858000"/>
                </a:lnTo>
                <a:lnTo>
                  <a:pt x="0" y="6858000"/>
                </a:lnTo>
                <a:lnTo>
                  <a:pt x="0" y="2890622"/>
                </a:lnTo>
                <a:lnTo>
                  <a:pt x="78831" y="2754282"/>
                </a:lnTo>
                <a:cubicBezTo>
                  <a:pt x="137995" y="2651956"/>
                  <a:pt x="199068" y="2546330"/>
                  <a:pt x="262110" y="2437296"/>
                </a:cubicBezTo>
                <a:cubicBezTo>
                  <a:pt x="393108" y="2211072"/>
                  <a:pt x="628904" y="2071857"/>
                  <a:pt x="890899" y="2071857"/>
                </a:cubicBezTo>
                <a:close/>
                <a:moveTo>
                  <a:pt x="6355444" y="753840"/>
                </a:moveTo>
                <a:cubicBezTo>
                  <a:pt x="6355444" y="753840"/>
                  <a:pt x="6355444" y="753840"/>
                  <a:pt x="7595013" y="753840"/>
                </a:cubicBezTo>
                <a:cubicBezTo>
                  <a:pt x="7672653" y="753840"/>
                  <a:pt x="7747616" y="796518"/>
                  <a:pt x="7785098" y="865869"/>
                </a:cubicBezTo>
                <a:cubicBezTo>
                  <a:pt x="7785098" y="865869"/>
                  <a:pt x="7785098" y="865869"/>
                  <a:pt x="8406222" y="1935484"/>
                </a:cubicBezTo>
                <a:cubicBezTo>
                  <a:pt x="8446380" y="2002169"/>
                  <a:pt x="8446380" y="2087523"/>
                  <a:pt x="8406222" y="2154207"/>
                </a:cubicBezTo>
                <a:cubicBezTo>
                  <a:pt x="8406222" y="2154207"/>
                  <a:pt x="8406222" y="2154207"/>
                  <a:pt x="7785098" y="3223823"/>
                </a:cubicBezTo>
                <a:cubicBezTo>
                  <a:pt x="7747616" y="3293174"/>
                  <a:pt x="7672653" y="3335852"/>
                  <a:pt x="7595013" y="3335852"/>
                </a:cubicBezTo>
                <a:cubicBezTo>
                  <a:pt x="7595013" y="3335852"/>
                  <a:pt x="7595013" y="3335852"/>
                  <a:pt x="6355444" y="3335852"/>
                </a:cubicBezTo>
                <a:cubicBezTo>
                  <a:pt x="6275127" y="3335852"/>
                  <a:pt x="6202841" y="3293174"/>
                  <a:pt x="6162682" y="3223823"/>
                </a:cubicBezTo>
                <a:cubicBezTo>
                  <a:pt x="6162682" y="3223823"/>
                  <a:pt x="6162682" y="3223823"/>
                  <a:pt x="5544237" y="2154207"/>
                </a:cubicBezTo>
                <a:cubicBezTo>
                  <a:pt x="5504078" y="2087523"/>
                  <a:pt x="5504078" y="2002169"/>
                  <a:pt x="5544237" y="1935484"/>
                </a:cubicBezTo>
                <a:cubicBezTo>
                  <a:pt x="5544237" y="1935484"/>
                  <a:pt x="5544237" y="1935484"/>
                  <a:pt x="6162682" y="865869"/>
                </a:cubicBezTo>
                <a:cubicBezTo>
                  <a:pt x="6202841" y="796518"/>
                  <a:pt x="6275127" y="753840"/>
                  <a:pt x="6355444" y="753840"/>
                </a:cubicBezTo>
                <a:close/>
                <a:moveTo>
                  <a:pt x="0" y="0"/>
                </a:moveTo>
                <a:lnTo>
                  <a:pt x="6535339" y="0"/>
                </a:lnTo>
                <a:lnTo>
                  <a:pt x="6421432" y="196155"/>
                </a:lnTo>
                <a:cubicBezTo>
                  <a:pt x="6196056" y="584267"/>
                  <a:pt x="5928944" y="1044253"/>
                  <a:pt x="5612367" y="1589421"/>
                </a:cubicBezTo>
                <a:cubicBezTo>
                  <a:pt x="5490102" y="1815646"/>
                  <a:pt x="5245573" y="1954861"/>
                  <a:pt x="4992310" y="1954861"/>
                </a:cubicBezTo>
                <a:cubicBezTo>
                  <a:pt x="4992310" y="1954861"/>
                  <a:pt x="4992310" y="1954861"/>
                  <a:pt x="948847" y="1954861"/>
                </a:cubicBezTo>
                <a:cubicBezTo>
                  <a:pt x="686852" y="1954861"/>
                  <a:pt x="451057" y="1815646"/>
                  <a:pt x="320058" y="1589421"/>
                </a:cubicBezTo>
                <a:cubicBezTo>
                  <a:pt x="320058" y="1589421"/>
                  <a:pt x="320058" y="1589421"/>
                  <a:pt x="4048" y="1042874"/>
                </a:cubicBezTo>
                <a:lnTo>
                  <a:pt x="0" y="1035874"/>
                </a:lnTo>
                <a:close/>
              </a:path>
            </a:pathLst>
          </a:cu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67D-90BB-4AE7-BB51-3E2C11F1BA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42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picture containing building, table&#10;&#10;Description automatically generated">
            <a:extLst>
              <a:ext uri="{FF2B5EF4-FFF2-40B4-BE49-F238E27FC236}">
                <a16:creationId xmlns:a16="http://schemas.microsoft.com/office/drawing/2014/main" id="{F27F15A0-CA63-42DA-B0A7-26C2EF72D2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92" r="26971" b="-1"/>
          <a:stretch/>
        </p:blipFill>
        <p:spPr>
          <a:xfrm>
            <a:off x="-9527" y="3725"/>
            <a:ext cx="1482727" cy="68505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B43687-446C-41AC-BDBC-AFD3AA05E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466" y="626950"/>
            <a:ext cx="10656102" cy="809846"/>
          </a:xfrm>
        </p:spPr>
        <p:txBody>
          <a:bodyPr anchor="b">
            <a:normAutofit/>
          </a:bodyPr>
          <a:lstStyle/>
          <a:p>
            <a:r>
              <a:rPr lang="en-GB" sz="3600" b="1" dirty="0" err="1">
                <a:solidFill>
                  <a:schemeClr val="tx2"/>
                </a:solidFill>
              </a:rPr>
              <a:t>Penggunaan</a:t>
            </a:r>
            <a:r>
              <a:rPr lang="en-GB" sz="3600" b="1" dirty="0">
                <a:solidFill>
                  <a:schemeClr val="tx2"/>
                </a:solidFill>
              </a:rPr>
              <a:t> Data </a:t>
            </a:r>
            <a:r>
              <a:rPr lang="en-GB" sz="3600" b="1" dirty="0" err="1">
                <a:solidFill>
                  <a:schemeClr val="tx2"/>
                </a:solidFill>
              </a:rPr>
              <a:t>Rangkaian</a:t>
            </a:r>
            <a:r>
              <a:rPr lang="en-GB" sz="3600" b="1" dirty="0">
                <a:solidFill>
                  <a:schemeClr val="tx2"/>
                </a:solidFill>
              </a:rPr>
              <a:t> </a:t>
            </a:r>
            <a:r>
              <a:rPr lang="en-GB" sz="3600" b="1" dirty="0" err="1">
                <a:solidFill>
                  <a:schemeClr val="tx2"/>
                </a:solidFill>
              </a:rPr>
              <a:t>Stesen</a:t>
            </a:r>
            <a:r>
              <a:rPr lang="en-GB" sz="3600" b="1" dirty="0">
                <a:solidFill>
                  <a:schemeClr val="tx2"/>
                </a:solidFill>
              </a:rPr>
              <a:t> </a:t>
            </a:r>
            <a:r>
              <a:rPr lang="en-GB" sz="3600" b="1" dirty="0" err="1">
                <a:solidFill>
                  <a:schemeClr val="tx2"/>
                </a:solidFill>
              </a:rPr>
              <a:t>Pengawasan</a:t>
            </a:r>
            <a:r>
              <a:rPr lang="en-GB" sz="3600" b="1" dirty="0">
                <a:solidFill>
                  <a:schemeClr val="tx2"/>
                </a:solidFill>
              </a:rPr>
              <a:t> EQMP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3071D-61A8-48DC-9EE0-60CC90D84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19" y="2652823"/>
            <a:ext cx="9124748" cy="3639289"/>
          </a:xfrm>
        </p:spPr>
        <p:txBody>
          <a:bodyPr anchor="ctr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200" dirty="0" err="1">
                <a:solidFill>
                  <a:schemeClr val="tx2"/>
                </a:solidFill>
              </a:rPr>
              <a:t>Pengumpulan</a:t>
            </a:r>
            <a:r>
              <a:rPr lang="en-GB" sz="2200" dirty="0">
                <a:solidFill>
                  <a:schemeClr val="tx2"/>
                </a:solidFill>
              </a:rPr>
              <a:t> data </a:t>
            </a:r>
            <a:r>
              <a:rPr lang="en-GB" sz="2200" dirty="0" err="1">
                <a:solidFill>
                  <a:schemeClr val="tx2"/>
                </a:solidFill>
              </a:rPr>
              <a:t>kualiti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alam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sekitar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bagi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membolehkan</a:t>
            </a:r>
            <a:r>
              <a:rPr lang="en-GB" sz="2200" dirty="0">
                <a:solidFill>
                  <a:schemeClr val="tx2"/>
                </a:solidFill>
              </a:rPr>
              <a:t> JAS </a:t>
            </a:r>
            <a:r>
              <a:rPr lang="en-GB" sz="2200" dirty="0" err="1">
                <a:solidFill>
                  <a:schemeClr val="tx2"/>
                </a:solidFill>
              </a:rPr>
              <a:t>memenuhi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keperluan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berikut</a:t>
            </a:r>
            <a:r>
              <a:rPr lang="en-GB" sz="2200" dirty="0">
                <a:solidFill>
                  <a:schemeClr val="tx2"/>
                </a:solidFill>
              </a:rPr>
              <a:t>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 err="1">
                <a:solidFill>
                  <a:schemeClr val="tx2"/>
                </a:solidFill>
              </a:rPr>
              <a:t>Melaporkan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tahap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sebenar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kualiti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alam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sekitar</a:t>
            </a:r>
            <a:r>
              <a:rPr lang="en-GB" sz="2200" dirty="0">
                <a:solidFill>
                  <a:schemeClr val="tx2"/>
                </a:solidFill>
              </a:rPr>
              <a:t> Negara (</a:t>
            </a:r>
            <a:r>
              <a:rPr lang="en-GB" sz="2200" dirty="0" err="1">
                <a:solidFill>
                  <a:schemeClr val="tx2"/>
                </a:solidFill>
              </a:rPr>
              <a:t>kualiti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ambien</a:t>
            </a:r>
            <a:r>
              <a:rPr lang="en-GB" sz="2200" dirty="0">
                <a:solidFill>
                  <a:schemeClr val="tx2"/>
                </a:solidFill>
              </a:rPr>
              <a:t>) </a:t>
            </a:r>
            <a:r>
              <a:rPr lang="en-GB" sz="2200" dirty="0" err="1">
                <a:solidFill>
                  <a:schemeClr val="tx2"/>
                </a:solidFill>
              </a:rPr>
              <a:t>melalui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penerbitan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Laporan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Kualiti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Alam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Sekeliling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tahunan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tidak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lewat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dari</a:t>
            </a:r>
            <a:r>
              <a:rPr lang="en-GB" sz="2200" dirty="0">
                <a:solidFill>
                  <a:schemeClr val="tx2"/>
                </a:solidFill>
              </a:rPr>
              <a:t> 30 September </a:t>
            </a:r>
            <a:r>
              <a:rPr lang="en-GB" sz="2200" dirty="0" err="1">
                <a:solidFill>
                  <a:schemeClr val="tx2"/>
                </a:solidFill>
              </a:rPr>
              <a:t>tahun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berikutnya</a:t>
            </a:r>
            <a:r>
              <a:rPr lang="en-GB" sz="2200" dirty="0">
                <a:solidFill>
                  <a:schemeClr val="tx2"/>
                </a:solidFill>
              </a:rPr>
              <a:t>  </a:t>
            </a:r>
            <a:r>
              <a:rPr lang="en-GB" sz="2200" dirty="0" err="1">
                <a:solidFill>
                  <a:schemeClr val="tx2"/>
                </a:solidFill>
              </a:rPr>
              <a:t>sepertimana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kehendak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Seksyen</a:t>
            </a:r>
            <a:r>
              <a:rPr lang="en-GB" sz="2200" dirty="0">
                <a:solidFill>
                  <a:schemeClr val="tx2"/>
                </a:solidFill>
              </a:rPr>
              <a:t> 3(1)(</a:t>
            </a:r>
            <a:r>
              <a:rPr lang="en-GB" sz="2200" dirty="0" err="1">
                <a:solidFill>
                  <a:schemeClr val="tx2"/>
                </a:solidFill>
              </a:rPr>
              <a:t>i</a:t>
            </a:r>
            <a:r>
              <a:rPr lang="en-GB" sz="2200" dirty="0">
                <a:solidFill>
                  <a:schemeClr val="tx2"/>
                </a:solidFill>
              </a:rPr>
              <a:t>) </a:t>
            </a:r>
            <a:r>
              <a:rPr lang="en-GB" sz="2200" dirty="0" err="1">
                <a:solidFill>
                  <a:schemeClr val="tx2"/>
                </a:solidFill>
              </a:rPr>
              <a:t>Akta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Kualiti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Alam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Sekeliling</a:t>
            </a:r>
            <a:r>
              <a:rPr lang="en-GB" sz="2200" dirty="0">
                <a:solidFill>
                  <a:schemeClr val="tx2"/>
                </a:solidFill>
              </a:rPr>
              <a:t>, 1974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22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200" dirty="0" err="1">
                <a:solidFill>
                  <a:schemeClr val="tx2"/>
                </a:solidFill>
              </a:rPr>
              <a:t>Penggunaan</a:t>
            </a:r>
            <a:r>
              <a:rPr lang="en-GB" sz="2200" dirty="0">
                <a:solidFill>
                  <a:schemeClr val="tx2"/>
                </a:solidFill>
              </a:rPr>
              <a:t> Data (</a:t>
            </a:r>
            <a:r>
              <a:rPr lang="en-GB" sz="2200" dirty="0" err="1">
                <a:solidFill>
                  <a:schemeClr val="tx2"/>
                </a:solidFill>
              </a:rPr>
              <a:t>masakini</a:t>
            </a:r>
            <a:r>
              <a:rPr lang="en-GB" sz="2200" dirty="0">
                <a:solidFill>
                  <a:schemeClr val="tx2"/>
                </a:solidFill>
              </a:rPr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 err="1">
                <a:solidFill>
                  <a:schemeClr val="tx2"/>
                </a:solidFill>
              </a:rPr>
              <a:t>Penggunaan</a:t>
            </a:r>
            <a:r>
              <a:rPr lang="en-GB" sz="2200" dirty="0">
                <a:solidFill>
                  <a:schemeClr val="tx2"/>
                </a:solidFill>
              </a:rPr>
              <a:t> data-data </a:t>
            </a:r>
            <a:r>
              <a:rPr lang="en-GB" sz="2200" dirty="0" err="1">
                <a:solidFill>
                  <a:schemeClr val="tx2"/>
                </a:solidFill>
              </a:rPr>
              <a:t>bagi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membantu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perancangan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pembangunan</a:t>
            </a:r>
            <a:r>
              <a:rPr lang="en-GB" sz="2200" dirty="0">
                <a:solidFill>
                  <a:schemeClr val="tx2"/>
                </a:solidFill>
              </a:rPr>
              <a:t> dan </a:t>
            </a:r>
            <a:r>
              <a:rPr lang="en-GB" sz="2200" dirty="0" err="1">
                <a:solidFill>
                  <a:schemeClr val="tx2"/>
                </a:solidFill>
              </a:rPr>
              <a:t>merancang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strategi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penguatkuasaan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 err="1">
                <a:solidFill>
                  <a:schemeClr val="tx2"/>
                </a:solidFill>
                <a:cs typeface="Arial" panose="020B0604020202020204" pitchFamily="34" charset="0"/>
              </a:rPr>
              <a:t>Penggunaan</a:t>
            </a:r>
            <a:r>
              <a:rPr lang="en-US" sz="2200" dirty="0">
                <a:solidFill>
                  <a:schemeClr val="tx2"/>
                </a:solidFill>
                <a:cs typeface="Arial" panose="020B0604020202020204" pitchFamily="34" charset="0"/>
              </a:rPr>
              <a:t> data </a:t>
            </a:r>
            <a:r>
              <a:rPr lang="en-US" sz="2200" dirty="0" err="1">
                <a:solidFill>
                  <a:schemeClr val="tx2"/>
                </a:solidFill>
                <a:cs typeface="Arial" panose="020B0604020202020204" pitchFamily="34" charset="0"/>
              </a:rPr>
              <a:t>kualiti</a:t>
            </a:r>
            <a:r>
              <a:rPr lang="en-US" sz="2200" dirty="0">
                <a:solidFill>
                  <a:schemeClr val="tx2"/>
                </a:solidFill>
                <a:cs typeface="Arial" panose="020B0604020202020204" pitchFamily="34" charset="0"/>
              </a:rPr>
              <a:t> air di Malaysia </a:t>
            </a:r>
            <a:r>
              <a:rPr lang="en-US" sz="2200" dirty="0" err="1">
                <a:solidFill>
                  <a:schemeClr val="tx2"/>
                </a:solidFill>
                <a:cs typeface="Arial" panose="020B0604020202020204" pitchFamily="34" charset="0"/>
              </a:rPr>
              <a:t>untuk</a:t>
            </a:r>
            <a:r>
              <a:rPr lang="en-US" sz="22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2"/>
                </a:solidFill>
                <a:cs typeface="Arial" panose="020B0604020202020204" pitchFamily="34" charset="0"/>
              </a:rPr>
              <a:t>digunakan</a:t>
            </a:r>
            <a:r>
              <a:rPr lang="en-US" sz="22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2"/>
                </a:solidFill>
                <a:cs typeface="Arial" panose="020B0604020202020204" pitchFamily="34" charset="0"/>
              </a:rPr>
              <a:t>bagi</a:t>
            </a:r>
            <a:r>
              <a:rPr lang="en-US" sz="22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2"/>
                </a:solidFill>
                <a:cs typeface="Arial" panose="020B0604020202020204" pitchFamily="34" charset="0"/>
              </a:rPr>
              <a:t>kajian</a:t>
            </a:r>
            <a:r>
              <a:rPr lang="en-US" sz="22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en-GB" sz="2200" dirty="0">
                <a:solidFill>
                  <a:schemeClr val="tx2"/>
                </a:solidFill>
              </a:rPr>
              <a:t>oleh </a:t>
            </a:r>
            <a:r>
              <a:rPr lang="en-GB" sz="2200" dirty="0" err="1">
                <a:solidFill>
                  <a:schemeClr val="tx2"/>
                </a:solidFill>
              </a:rPr>
              <a:t>agensi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kerajaan</a:t>
            </a:r>
            <a:r>
              <a:rPr lang="en-GB" sz="2200" dirty="0">
                <a:solidFill>
                  <a:schemeClr val="tx2"/>
                </a:solidFill>
              </a:rPr>
              <a:t>, </a:t>
            </a:r>
            <a:r>
              <a:rPr lang="en-GB" sz="2200" dirty="0" err="1">
                <a:solidFill>
                  <a:schemeClr val="tx2"/>
                </a:solidFill>
              </a:rPr>
              <a:t>perunding</a:t>
            </a:r>
            <a:r>
              <a:rPr lang="en-GB" sz="2200" dirty="0">
                <a:solidFill>
                  <a:schemeClr val="tx2"/>
                </a:solidFill>
              </a:rPr>
              <a:t> EIA, Ahli </a:t>
            </a:r>
            <a:r>
              <a:rPr lang="en-GB" sz="2200" dirty="0" err="1">
                <a:solidFill>
                  <a:schemeClr val="tx2"/>
                </a:solidFill>
              </a:rPr>
              <a:t>Akademik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Universiti</a:t>
            </a:r>
            <a:r>
              <a:rPr lang="en-GB" sz="2200" dirty="0">
                <a:solidFill>
                  <a:schemeClr val="tx2"/>
                </a:solidFill>
              </a:rPr>
              <a:t> dan </a:t>
            </a:r>
            <a:r>
              <a:rPr lang="en-GB" sz="2200" dirty="0" err="1">
                <a:solidFill>
                  <a:schemeClr val="tx2"/>
                </a:solidFill>
              </a:rPr>
              <a:t>pelajar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endParaRPr lang="en-US" sz="22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>
                <a:solidFill>
                  <a:schemeClr val="tx2"/>
                </a:solidFill>
              </a:rPr>
              <a:t>Data-data </a:t>
            </a:r>
            <a:r>
              <a:rPr lang="en-GB" sz="2200" dirty="0" err="1">
                <a:solidFill>
                  <a:schemeClr val="tx2"/>
                </a:solidFill>
              </a:rPr>
              <a:t>digunakan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secara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dalaman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untuk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penilaian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laporan</a:t>
            </a:r>
            <a:r>
              <a:rPr lang="en-GB" sz="2200" dirty="0">
                <a:solidFill>
                  <a:schemeClr val="tx2"/>
                </a:solidFill>
              </a:rPr>
              <a:t> EIA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>
                <a:solidFill>
                  <a:schemeClr val="tx2"/>
                </a:solidFill>
              </a:rPr>
              <a:t>Data-data </a:t>
            </a:r>
            <a:r>
              <a:rPr lang="en-GB" sz="2200" dirty="0" err="1">
                <a:solidFill>
                  <a:schemeClr val="tx2"/>
                </a:solidFill>
              </a:rPr>
              <a:t>digunakan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untuk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kajian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kes-kes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pencemaran</a:t>
            </a:r>
            <a:endParaRPr lang="en-GB" sz="22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br>
              <a:rPr lang="en-US" sz="2200" dirty="0">
                <a:solidFill>
                  <a:schemeClr val="tx2"/>
                </a:solidFill>
              </a:rPr>
            </a:b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67D-90BB-4AE7-BB51-3E2C11F1BA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4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6BB8B-C091-4421-8445-5D012AC28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Keperluan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Memperluas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Mempelbagai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Penggunaan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Data Program EQMP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9985F-14A3-4EA0-98E4-5A98EC176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0932" y="2014583"/>
            <a:ext cx="10058401" cy="46740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sz="2400" dirty="0" err="1"/>
              <a:t>Melalui</a:t>
            </a:r>
            <a:r>
              <a:rPr lang="en-GB" sz="2400" dirty="0"/>
              <a:t> </a:t>
            </a:r>
            <a:r>
              <a:rPr lang="en-GB" sz="2400" dirty="0" err="1"/>
              <a:t>inisiatif</a:t>
            </a:r>
            <a:r>
              <a:rPr lang="en-GB" sz="2400" dirty="0"/>
              <a:t> </a:t>
            </a:r>
            <a:r>
              <a:rPr lang="en-GB" sz="2400" dirty="0" err="1"/>
              <a:t>Sistem</a:t>
            </a:r>
            <a:r>
              <a:rPr lang="en-GB" sz="2400" dirty="0"/>
              <a:t> “Alert” </a:t>
            </a:r>
            <a:r>
              <a:rPr lang="en-GB" sz="2400" dirty="0" err="1"/>
              <a:t>akan</a:t>
            </a:r>
            <a:r>
              <a:rPr lang="en-GB" sz="2400" dirty="0"/>
              <a:t> </a:t>
            </a:r>
            <a:r>
              <a:rPr lang="en-GB" sz="2400" dirty="0" err="1"/>
              <a:t>mewujudkan</a:t>
            </a:r>
            <a:r>
              <a:rPr lang="en-GB" sz="2400" dirty="0"/>
              <a:t> </a:t>
            </a:r>
            <a:r>
              <a:rPr lang="en-GB" sz="2400" dirty="0" err="1"/>
              <a:t>satu</a:t>
            </a:r>
            <a:r>
              <a:rPr lang="en-GB" sz="2400" dirty="0"/>
              <a:t> </a:t>
            </a:r>
            <a:r>
              <a:rPr lang="en-GB" sz="2400" dirty="0" err="1"/>
              <a:t>sistem</a:t>
            </a:r>
            <a:r>
              <a:rPr lang="en-GB" sz="2400" dirty="0"/>
              <a:t> yang </a:t>
            </a:r>
            <a:r>
              <a:rPr lang="en-GB" sz="2400" dirty="0" err="1"/>
              <a:t>holistik</a:t>
            </a:r>
            <a:r>
              <a:rPr lang="en-GB" sz="2400" dirty="0"/>
              <a:t>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memantau</a:t>
            </a:r>
            <a:r>
              <a:rPr lang="en-GB" sz="2400" dirty="0"/>
              <a:t>, </a:t>
            </a:r>
            <a:r>
              <a:rPr lang="en-GB" sz="2400" dirty="0" err="1"/>
              <a:t>mencegah</a:t>
            </a:r>
            <a:r>
              <a:rPr lang="en-GB" sz="2400" dirty="0"/>
              <a:t> dan </a:t>
            </a:r>
            <a:r>
              <a:rPr lang="en-GB" sz="2400" dirty="0" err="1"/>
              <a:t>mengawal</a:t>
            </a:r>
            <a:r>
              <a:rPr lang="en-GB" sz="2400" dirty="0"/>
              <a:t> </a:t>
            </a:r>
            <a:r>
              <a:rPr lang="en-GB" sz="2400" dirty="0" err="1"/>
              <a:t>pencemaran</a:t>
            </a:r>
            <a:r>
              <a:rPr lang="en-GB" sz="2400" dirty="0"/>
              <a:t>. </a:t>
            </a:r>
            <a:r>
              <a:rPr lang="en-GB" sz="2400" dirty="0" err="1"/>
              <a:t>Sistem</a:t>
            </a:r>
            <a:r>
              <a:rPr lang="en-GB" sz="2400" dirty="0"/>
              <a:t> alert </a:t>
            </a:r>
            <a:r>
              <a:rPr lang="en-GB" sz="2400" dirty="0" err="1"/>
              <a:t>akan</a:t>
            </a:r>
            <a:r>
              <a:rPr lang="en-GB" sz="2400" dirty="0"/>
              <a:t>: -</a:t>
            </a:r>
          </a:p>
          <a:p>
            <a:pPr lvl="0" algn="just"/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membolehkan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data-data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kualiti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air yang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dicerap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membantu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mengenalpasti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punca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pencemaran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;</a:t>
            </a:r>
          </a:p>
          <a:p>
            <a:pPr lvl="0" algn="just"/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membantu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memulihara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dan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meningkatkan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kualiti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air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permukaan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melalui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pengesanan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awal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pencemaran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dari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pelbagai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aktiviti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;</a:t>
            </a:r>
          </a:p>
          <a:p>
            <a:pPr lvl="0" algn="just"/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membantu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mengurangkan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kos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pemulihan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terhadap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pencemaran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alam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sekitar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ke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atas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air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permukaan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;</a:t>
            </a:r>
          </a:p>
          <a:p>
            <a:pPr lvl="0" algn="just"/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dapat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meningkatkan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keyakinan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rakyat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terhadap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kredibiliti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sektor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awam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kaedah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pengesanan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awal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kes-kes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pencemaran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alam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sekitar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selari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“demand” dan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harapan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rakyat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 pada masa </a:t>
            </a:r>
            <a:r>
              <a:rPr lang="en-MY" sz="2400" dirty="0" err="1">
                <a:ea typeface="Cambria" panose="02040503050406030204" pitchFamily="18" charset="0"/>
                <a:cs typeface="Arial" panose="020B0604020202020204" pitchFamily="34" charset="0"/>
              </a:rPr>
              <a:t>kini</a:t>
            </a:r>
            <a:r>
              <a:rPr lang="en-MY" sz="2400" dirty="0">
                <a:ea typeface="Cambria" panose="02040503050406030204" pitchFamily="18" charset="0"/>
                <a:cs typeface="Arial" panose="020B0604020202020204" pitchFamily="34" charset="0"/>
              </a:rPr>
              <a:t>; dan </a:t>
            </a:r>
          </a:p>
          <a:p>
            <a:pPr algn="just"/>
            <a:r>
              <a:rPr lang="en-US" sz="2400" dirty="0" err="1">
                <a:cs typeface="Arial" panose="020B0604020202020204" pitchFamily="34" charset="0"/>
              </a:rPr>
              <a:t>dapat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meningkatkan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reputasi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sektor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awam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dalam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pengurusan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kualiti</a:t>
            </a:r>
            <a:r>
              <a:rPr lang="en-US" sz="2400" dirty="0">
                <a:cs typeface="Arial" panose="020B0604020202020204" pitchFamily="34" charset="0"/>
              </a:rPr>
              <a:t> air.</a:t>
            </a:r>
          </a:p>
          <a:p>
            <a:endParaRPr lang="en-US" sz="2400" dirty="0">
              <a:cs typeface="Arial" panose="020B0604020202020204" pitchFamily="34" charset="0"/>
            </a:endParaRPr>
          </a:p>
          <a:p>
            <a:endParaRPr lang="en-US" sz="2400" dirty="0"/>
          </a:p>
        </p:txBody>
      </p:sp>
      <p:pic>
        <p:nvPicPr>
          <p:cNvPr id="4" name="Content Placeholder 4" descr="A picture containing building, table&#10;&#10;Description automatically generated">
            <a:extLst>
              <a:ext uri="{FF2B5EF4-FFF2-40B4-BE49-F238E27FC236}">
                <a16:creationId xmlns:a16="http://schemas.microsoft.com/office/drawing/2014/main" id="{00F287E1-3394-4764-91BF-BE7F1AFF37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8" r="15198"/>
          <a:stretch/>
        </p:blipFill>
        <p:spPr>
          <a:xfrm>
            <a:off x="-2192" y="10"/>
            <a:ext cx="1290080" cy="6857990"/>
          </a:xfrm>
          <a:custGeom>
            <a:avLst/>
            <a:gdLst/>
            <a:ahLst/>
            <a:cxnLst/>
            <a:rect l="l" t="t" r="r" b="b"/>
            <a:pathLst>
              <a:path w="8436340" h="6858000">
                <a:moveTo>
                  <a:pt x="6950358" y="3911316"/>
                </a:moveTo>
                <a:lnTo>
                  <a:pt x="6950358" y="3925503"/>
                </a:lnTo>
                <a:lnTo>
                  <a:pt x="6948404" y="3918409"/>
                </a:lnTo>
                <a:close/>
                <a:moveTo>
                  <a:pt x="890899" y="2071857"/>
                </a:moveTo>
                <a:cubicBezTo>
                  <a:pt x="890899" y="2071857"/>
                  <a:pt x="890899" y="2071857"/>
                  <a:pt x="4934362" y="2071857"/>
                </a:cubicBezTo>
                <a:cubicBezTo>
                  <a:pt x="5187625" y="2071857"/>
                  <a:pt x="5432153" y="2211072"/>
                  <a:pt x="5554418" y="2437296"/>
                </a:cubicBezTo>
                <a:cubicBezTo>
                  <a:pt x="5554418" y="2437296"/>
                  <a:pt x="5554418" y="2437296"/>
                  <a:pt x="7580515" y="5926372"/>
                </a:cubicBezTo>
                <a:cubicBezTo>
                  <a:pt x="7711513" y="6143896"/>
                  <a:pt x="7711513" y="6422327"/>
                  <a:pt x="7580515" y="6639850"/>
                </a:cubicBezTo>
                <a:cubicBezTo>
                  <a:pt x="7580515" y="6639850"/>
                  <a:pt x="7580515" y="6639850"/>
                  <a:pt x="7473670" y="6823844"/>
                </a:cubicBezTo>
                <a:lnTo>
                  <a:pt x="7453836" y="6858000"/>
                </a:lnTo>
                <a:lnTo>
                  <a:pt x="0" y="6858000"/>
                </a:lnTo>
                <a:lnTo>
                  <a:pt x="0" y="2890622"/>
                </a:lnTo>
                <a:lnTo>
                  <a:pt x="78831" y="2754282"/>
                </a:lnTo>
                <a:cubicBezTo>
                  <a:pt x="137995" y="2651956"/>
                  <a:pt x="199068" y="2546330"/>
                  <a:pt x="262110" y="2437296"/>
                </a:cubicBezTo>
                <a:cubicBezTo>
                  <a:pt x="393108" y="2211072"/>
                  <a:pt x="628904" y="2071857"/>
                  <a:pt x="890899" y="2071857"/>
                </a:cubicBezTo>
                <a:close/>
                <a:moveTo>
                  <a:pt x="6355444" y="753840"/>
                </a:moveTo>
                <a:cubicBezTo>
                  <a:pt x="6355444" y="753840"/>
                  <a:pt x="6355444" y="753840"/>
                  <a:pt x="7595013" y="753840"/>
                </a:cubicBezTo>
                <a:cubicBezTo>
                  <a:pt x="7672653" y="753840"/>
                  <a:pt x="7747616" y="796518"/>
                  <a:pt x="7785098" y="865869"/>
                </a:cubicBezTo>
                <a:cubicBezTo>
                  <a:pt x="7785098" y="865869"/>
                  <a:pt x="7785098" y="865869"/>
                  <a:pt x="8406222" y="1935484"/>
                </a:cubicBezTo>
                <a:cubicBezTo>
                  <a:pt x="8446380" y="2002169"/>
                  <a:pt x="8446380" y="2087523"/>
                  <a:pt x="8406222" y="2154207"/>
                </a:cubicBezTo>
                <a:cubicBezTo>
                  <a:pt x="8406222" y="2154207"/>
                  <a:pt x="8406222" y="2154207"/>
                  <a:pt x="7785098" y="3223823"/>
                </a:cubicBezTo>
                <a:cubicBezTo>
                  <a:pt x="7747616" y="3293174"/>
                  <a:pt x="7672653" y="3335852"/>
                  <a:pt x="7595013" y="3335852"/>
                </a:cubicBezTo>
                <a:cubicBezTo>
                  <a:pt x="7595013" y="3335852"/>
                  <a:pt x="7595013" y="3335852"/>
                  <a:pt x="6355444" y="3335852"/>
                </a:cubicBezTo>
                <a:cubicBezTo>
                  <a:pt x="6275127" y="3335852"/>
                  <a:pt x="6202841" y="3293174"/>
                  <a:pt x="6162682" y="3223823"/>
                </a:cubicBezTo>
                <a:cubicBezTo>
                  <a:pt x="6162682" y="3223823"/>
                  <a:pt x="6162682" y="3223823"/>
                  <a:pt x="5544237" y="2154207"/>
                </a:cubicBezTo>
                <a:cubicBezTo>
                  <a:pt x="5504078" y="2087523"/>
                  <a:pt x="5504078" y="2002169"/>
                  <a:pt x="5544237" y="1935484"/>
                </a:cubicBezTo>
                <a:cubicBezTo>
                  <a:pt x="5544237" y="1935484"/>
                  <a:pt x="5544237" y="1935484"/>
                  <a:pt x="6162682" y="865869"/>
                </a:cubicBezTo>
                <a:cubicBezTo>
                  <a:pt x="6202841" y="796518"/>
                  <a:pt x="6275127" y="753840"/>
                  <a:pt x="6355444" y="753840"/>
                </a:cubicBezTo>
                <a:close/>
                <a:moveTo>
                  <a:pt x="0" y="0"/>
                </a:moveTo>
                <a:lnTo>
                  <a:pt x="6535339" y="0"/>
                </a:lnTo>
                <a:lnTo>
                  <a:pt x="6421432" y="196155"/>
                </a:lnTo>
                <a:cubicBezTo>
                  <a:pt x="6196056" y="584267"/>
                  <a:pt x="5928944" y="1044253"/>
                  <a:pt x="5612367" y="1589421"/>
                </a:cubicBezTo>
                <a:cubicBezTo>
                  <a:pt x="5490102" y="1815646"/>
                  <a:pt x="5245573" y="1954861"/>
                  <a:pt x="4992310" y="1954861"/>
                </a:cubicBezTo>
                <a:cubicBezTo>
                  <a:pt x="4992310" y="1954861"/>
                  <a:pt x="4992310" y="1954861"/>
                  <a:pt x="948847" y="1954861"/>
                </a:cubicBezTo>
                <a:cubicBezTo>
                  <a:pt x="686852" y="1954861"/>
                  <a:pt x="451057" y="1815646"/>
                  <a:pt x="320058" y="1589421"/>
                </a:cubicBezTo>
                <a:cubicBezTo>
                  <a:pt x="320058" y="1589421"/>
                  <a:pt x="320058" y="1589421"/>
                  <a:pt x="4048" y="1042874"/>
                </a:cubicBezTo>
                <a:lnTo>
                  <a:pt x="0" y="1035874"/>
                </a:lnTo>
                <a:close/>
              </a:path>
            </a:pathLst>
          </a:cu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67D-90BB-4AE7-BB51-3E2C11F1BA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27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building, table&#10;&#10;Description automatically generated">
            <a:extLst>
              <a:ext uri="{FF2B5EF4-FFF2-40B4-BE49-F238E27FC236}">
                <a16:creationId xmlns:a16="http://schemas.microsoft.com/office/drawing/2014/main" id="{565585B0-24A4-40E4-8CD7-A369BECBD3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8" r="15198"/>
          <a:stretch/>
        </p:blipFill>
        <p:spPr>
          <a:xfrm>
            <a:off x="-2192" y="4436533"/>
            <a:ext cx="12194192" cy="2573866"/>
          </a:xfrm>
          <a:custGeom>
            <a:avLst/>
            <a:gdLst/>
            <a:ahLst/>
            <a:cxnLst/>
            <a:rect l="l" t="t" r="r" b="b"/>
            <a:pathLst>
              <a:path w="8436340" h="6858000">
                <a:moveTo>
                  <a:pt x="6950358" y="3911316"/>
                </a:moveTo>
                <a:lnTo>
                  <a:pt x="6950358" y="3925503"/>
                </a:lnTo>
                <a:lnTo>
                  <a:pt x="6948404" y="3918409"/>
                </a:lnTo>
                <a:close/>
                <a:moveTo>
                  <a:pt x="890899" y="2071857"/>
                </a:moveTo>
                <a:cubicBezTo>
                  <a:pt x="890899" y="2071857"/>
                  <a:pt x="890899" y="2071857"/>
                  <a:pt x="4934362" y="2071857"/>
                </a:cubicBezTo>
                <a:cubicBezTo>
                  <a:pt x="5187625" y="2071857"/>
                  <a:pt x="5432153" y="2211072"/>
                  <a:pt x="5554418" y="2437296"/>
                </a:cubicBezTo>
                <a:cubicBezTo>
                  <a:pt x="5554418" y="2437296"/>
                  <a:pt x="5554418" y="2437296"/>
                  <a:pt x="7580515" y="5926372"/>
                </a:cubicBezTo>
                <a:cubicBezTo>
                  <a:pt x="7711513" y="6143896"/>
                  <a:pt x="7711513" y="6422327"/>
                  <a:pt x="7580515" y="6639850"/>
                </a:cubicBezTo>
                <a:cubicBezTo>
                  <a:pt x="7580515" y="6639850"/>
                  <a:pt x="7580515" y="6639850"/>
                  <a:pt x="7473670" y="6823844"/>
                </a:cubicBezTo>
                <a:lnTo>
                  <a:pt x="7453836" y="6858000"/>
                </a:lnTo>
                <a:lnTo>
                  <a:pt x="0" y="6858000"/>
                </a:lnTo>
                <a:lnTo>
                  <a:pt x="0" y="2890622"/>
                </a:lnTo>
                <a:lnTo>
                  <a:pt x="78831" y="2754282"/>
                </a:lnTo>
                <a:cubicBezTo>
                  <a:pt x="137995" y="2651956"/>
                  <a:pt x="199068" y="2546330"/>
                  <a:pt x="262110" y="2437296"/>
                </a:cubicBezTo>
                <a:cubicBezTo>
                  <a:pt x="393108" y="2211072"/>
                  <a:pt x="628904" y="2071857"/>
                  <a:pt x="890899" y="2071857"/>
                </a:cubicBezTo>
                <a:close/>
                <a:moveTo>
                  <a:pt x="6355444" y="753840"/>
                </a:moveTo>
                <a:cubicBezTo>
                  <a:pt x="6355444" y="753840"/>
                  <a:pt x="6355444" y="753840"/>
                  <a:pt x="7595013" y="753840"/>
                </a:cubicBezTo>
                <a:cubicBezTo>
                  <a:pt x="7672653" y="753840"/>
                  <a:pt x="7747616" y="796518"/>
                  <a:pt x="7785098" y="865869"/>
                </a:cubicBezTo>
                <a:cubicBezTo>
                  <a:pt x="7785098" y="865869"/>
                  <a:pt x="7785098" y="865869"/>
                  <a:pt x="8406222" y="1935484"/>
                </a:cubicBezTo>
                <a:cubicBezTo>
                  <a:pt x="8446380" y="2002169"/>
                  <a:pt x="8446380" y="2087523"/>
                  <a:pt x="8406222" y="2154207"/>
                </a:cubicBezTo>
                <a:cubicBezTo>
                  <a:pt x="8406222" y="2154207"/>
                  <a:pt x="8406222" y="2154207"/>
                  <a:pt x="7785098" y="3223823"/>
                </a:cubicBezTo>
                <a:cubicBezTo>
                  <a:pt x="7747616" y="3293174"/>
                  <a:pt x="7672653" y="3335852"/>
                  <a:pt x="7595013" y="3335852"/>
                </a:cubicBezTo>
                <a:cubicBezTo>
                  <a:pt x="7595013" y="3335852"/>
                  <a:pt x="7595013" y="3335852"/>
                  <a:pt x="6355444" y="3335852"/>
                </a:cubicBezTo>
                <a:cubicBezTo>
                  <a:pt x="6275127" y="3335852"/>
                  <a:pt x="6202841" y="3293174"/>
                  <a:pt x="6162682" y="3223823"/>
                </a:cubicBezTo>
                <a:cubicBezTo>
                  <a:pt x="6162682" y="3223823"/>
                  <a:pt x="6162682" y="3223823"/>
                  <a:pt x="5544237" y="2154207"/>
                </a:cubicBezTo>
                <a:cubicBezTo>
                  <a:pt x="5504078" y="2087523"/>
                  <a:pt x="5504078" y="2002169"/>
                  <a:pt x="5544237" y="1935484"/>
                </a:cubicBezTo>
                <a:cubicBezTo>
                  <a:pt x="5544237" y="1935484"/>
                  <a:pt x="5544237" y="1935484"/>
                  <a:pt x="6162682" y="865869"/>
                </a:cubicBezTo>
                <a:cubicBezTo>
                  <a:pt x="6202841" y="796518"/>
                  <a:pt x="6275127" y="753840"/>
                  <a:pt x="6355444" y="753840"/>
                </a:cubicBezTo>
                <a:close/>
                <a:moveTo>
                  <a:pt x="0" y="0"/>
                </a:moveTo>
                <a:lnTo>
                  <a:pt x="6535339" y="0"/>
                </a:lnTo>
                <a:lnTo>
                  <a:pt x="6421432" y="196155"/>
                </a:lnTo>
                <a:cubicBezTo>
                  <a:pt x="6196056" y="584267"/>
                  <a:pt x="5928944" y="1044253"/>
                  <a:pt x="5612367" y="1589421"/>
                </a:cubicBezTo>
                <a:cubicBezTo>
                  <a:pt x="5490102" y="1815646"/>
                  <a:pt x="5245573" y="1954861"/>
                  <a:pt x="4992310" y="1954861"/>
                </a:cubicBezTo>
                <a:cubicBezTo>
                  <a:pt x="4992310" y="1954861"/>
                  <a:pt x="4992310" y="1954861"/>
                  <a:pt x="948847" y="1954861"/>
                </a:cubicBezTo>
                <a:cubicBezTo>
                  <a:pt x="686852" y="1954861"/>
                  <a:pt x="451057" y="1815646"/>
                  <a:pt x="320058" y="1589421"/>
                </a:cubicBezTo>
                <a:cubicBezTo>
                  <a:pt x="320058" y="1589421"/>
                  <a:pt x="320058" y="1589421"/>
                  <a:pt x="4048" y="1042874"/>
                </a:cubicBezTo>
                <a:lnTo>
                  <a:pt x="0" y="1035874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6F02BE-9318-496B-9663-3E3E12846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718" y="352246"/>
            <a:ext cx="8949744" cy="1325563"/>
          </a:xfrm>
        </p:spPr>
        <p:txBody>
          <a:bodyPr/>
          <a:lstStyle/>
          <a:p>
            <a:pPr algn="ctr"/>
            <a:r>
              <a:rPr lang="en-US" dirty="0"/>
              <a:t>3.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Mesyuarat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9394688"/>
              </p:ext>
            </p:extLst>
          </p:nvPr>
        </p:nvGraphicFramePr>
        <p:xfrm>
          <a:off x="1041400" y="195968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67D-90BB-4AE7-BB51-3E2C11F1BA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16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F9052-0CD3-4060-802A-C21A54721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947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4. </a:t>
            </a:r>
            <a:r>
              <a:rPr lang="en-US" dirty="0" err="1"/>
              <a:t>Penetapan</a:t>
            </a:r>
            <a:r>
              <a:rPr lang="en-US" dirty="0"/>
              <a:t> Had </a:t>
            </a:r>
            <a:r>
              <a:rPr lang="en-US" dirty="0" err="1"/>
              <a:t>Amaran</a:t>
            </a:r>
            <a:r>
              <a:rPr lang="en-US" dirty="0"/>
              <a:t> Parameter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27FA8-AE3F-427C-B82B-578F9BBAC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888" y="2004509"/>
            <a:ext cx="4943579" cy="415017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200" dirty="0" err="1"/>
              <a:t>Cabaran</a:t>
            </a:r>
            <a:r>
              <a:rPr lang="en-US" sz="2200" dirty="0"/>
              <a:t> </a:t>
            </a:r>
          </a:p>
          <a:p>
            <a:pPr marL="0" indent="0">
              <a:buNone/>
            </a:pPr>
            <a:r>
              <a:rPr lang="en-US" sz="2200" dirty="0" err="1"/>
              <a:t>Mengambilkira</a:t>
            </a:r>
            <a:r>
              <a:rPr lang="en-US" sz="2200" dirty="0"/>
              <a:t> </a:t>
            </a:r>
            <a:r>
              <a:rPr lang="en-US" sz="2200" dirty="0" err="1"/>
              <a:t>kualiti</a:t>
            </a:r>
            <a:r>
              <a:rPr lang="en-US" sz="2200" dirty="0"/>
              <a:t> air </a:t>
            </a:r>
            <a:r>
              <a:rPr lang="en-US" sz="2200" dirty="0" err="1"/>
              <a:t>sediada</a:t>
            </a:r>
            <a:r>
              <a:rPr lang="en-US" sz="2200" dirty="0"/>
              <a:t>, </a:t>
            </a:r>
            <a:r>
              <a:rPr lang="en-US" sz="2200" dirty="0" err="1"/>
              <a:t>penetapan</a:t>
            </a:r>
            <a:r>
              <a:rPr lang="en-US" sz="2200" dirty="0"/>
              <a:t> had TIDAK BOLEH </a:t>
            </a:r>
            <a:r>
              <a:rPr lang="en-US" sz="2200" dirty="0" err="1"/>
              <a:t>dibuat</a:t>
            </a:r>
            <a:r>
              <a:rPr lang="en-US" sz="2200" dirty="0"/>
              <a:t> </a:t>
            </a:r>
            <a:r>
              <a:rPr lang="en-US" sz="2200" dirty="0" err="1"/>
              <a:t>secara</a:t>
            </a:r>
            <a:r>
              <a:rPr lang="en-US" sz="2200" dirty="0"/>
              <a:t> </a:t>
            </a:r>
            <a:r>
              <a:rPr lang="en-US" sz="2200" dirty="0" err="1"/>
              <a:t>umum</a:t>
            </a:r>
            <a:r>
              <a:rPr lang="en-US" sz="2200" dirty="0"/>
              <a:t> </a:t>
            </a:r>
            <a:r>
              <a:rPr lang="en-US" sz="2200" dirty="0" err="1"/>
              <a:t>hanya</a:t>
            </a:r>
            <a:r>
              <a:rPr lang="en-US" sz="2200" dirty="0"/>
              <a:t> </a:t>
            </a:r>
            <a:r>
              <a:rPr lang="en-US" sz="2200" dirty="0" err="1"/>
              <a:t>berdasarkan</a:t>
            </a:r>
            <a:r>
              <a:rPr lang="en-US" sz="2200" dirty="0"/>
              <a:t> -</a:t>
            </a:r>
          </a:p>
          <a:p>
            <a:r>
              <a:rPr lang="en-US" sz="2200" dirty="0" err="1"/>
              <a:t>kelas</a:t>
            </a:r>
            <a:r>
              <a:rPr lang="en-US" sz="2200" dirty="0"/>
              <a:t> air (I, II, III, IV, V) (</a:t>
            </a:r>
            <a:r>
              <a:rPr lang="en-US" sz="2200" dirty="0" err="1"/>
              <a:t>terdapat</a:t>
            </a:r>
            <a:r>
              <a:rPr lang="en-US" sz="2200" dirty="0"/>
              <a:t> </a:t>
            </a:r>
            <a:r>
              <a:rPr lang="en-US" sz="2200" dirty="0" err="1"/>
              <a:t>sungai</a:t>
            </a:r>
            <a:r>
              <a:rPr lang="en-US" sz="2200" dirty="0"/>
              <a:t> yang </a:t>
            </a:r>
            <a:r>
              <a:rPr lang="en-US" sz="2200" dirty="0" err="1"/>
              <a:t>kepekatan</a:t>
            </a:r>
            <a:r>
              <a:rPr lang="en-US" sz="2200" dirty="0"/>
              <a:t> AN </a:t>
            </a:r>
            <a:r>
              <a:rPr lang="en-US" sz="2200" dirty="0" err="1"/>
              <a:t>melebihi</a:t>
            </a:r>
            <a:r>
              <a:rPr lang="en-US" sz="2200" dirty="0"/>
              <a:t> </a:t>
            </a:r>
            <a:r>
              <a:rPr lang="en-US" sz="2200" dirty="0" err="1"/>
              <a:t>kepekatan</a:t>
            </a:r>
            <a:r>
              <a:rPr lang="en-US" sz="2200" dirty="0"/>
              <a:t> Kelas V)</a:t>
            </a:r>
          </a:p>
          <a:p>
            <a:r>
              <a:rPr lang="en-US" sz="2200" dirty="0" err="1"/>
              <a:t>Kualiti</a:t>
            </a:r>
            <a:r>
              <a:rPr lang="en-US" sz="2200" dirty="0"/>
              <a:t> air </a:t>
            </a:r>
            <a:r>
              <a:rPr lang="en-US" sz="2200" dirty="0" err="1"/>
              <a:t>mentah</a:t>
            </a:r>
            <a:r>
              <a:rPr lang="en-US" sz="2200" dirty="0"/>
              <a:t> yang </a:t>
            </a:r>
            <a:r>
              <a:rPr lang="en-US" sz="2200" dirty="0" err="1"/>
              <a:t>ditetapkan</a:t>
            </a:r>
            <a:r>
              <a:rPr lang="en-US" sz="2200" dirty="0"/>
              <a:t> oleh KKM (LRA </a:t>
            </a:r>
            <a:r>
              <a:rPr lang="en-US" sz="2200" dirty="0" err="1"/>
              <a:t>masih</a:t>
            </a:r>
            <a:r>
              <a:rPr lang="en-US" sz="2200" dirty="0"/>
              <a:t> </a:t>
            </a:r>
            <a:r>
              <a:rPr lang="en-US" sz="2200" dirty="0" err="1"/>
              <a:t>boleh</a:t>
            </a:r>
            <a:r>
              <a:rPr lang="en-US" sz="2200" dirty="0"/>
              <a:t> </a:t>
            </a:r>
            <a:r>
              <a:rPr lang="en-US" sz="2200" dirty="0" err="1"/>
              <a:t>beroperasi</a:t>
            </a:r>
            <a:r>
              <a:rPr lang="en-US" sz="2200" dirty="0"/>
              <a:t> </a:t>
            </a:r>
            <a:r>
              <a:rPr lang="en-US" sz="2200" dirty="0" err="1"/>
              <a:t>walaupun</a:t>
            </a:r>
            <a:r>
              <a:rPr lang="en-US" sz="2200" dirty="0"/>
              <a:t> </a:t>
            </a:r>
            <a:r>
              <a:rPr lang="en-US" sz="2200" dirty="0" err="1"/>
              <a:t>kepekatan</a:t>
            </a:r>
            <a:r>
              <a:rPr lang="en-US" sz="2200" dirty="0"/>
              <a:t> AN </a:t>
            </a:r>
            <a:r>
              <a:rPr lang="en-US" sz="2200" dirty="0" err="1"/>
              <a:t>melepasi</a:t>
            </a:r>
            <a:r>
              <a:rPr lang="en-US" sz="2200" dirty="0"/>
              <a:t> 1.5mg/l </a:t>
            </a:r>
            <a:r>
              <a:rPr lang="en-US" sz="2200" dirty="0" err="1"/>
              <a:t>bagi</a:t>
            </a:r>
            <a:r>
              <a:rPr lang="en-US" sz="2200" dirty="0"/>
              <a:t> </a:t>
            </a:r>
            <a:r>
              <a:rPr lang="en-US" sz="2200" dirty="0" err="1"/>
              <a:t>kebanyakan</a:t>
            </a:r>
            <a:r>
              <a:rPr lang="en-US" sz="2200" dirty="0"/>
              <a:t> LRA)</a:t>
            </a:r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813D33-E29F-449B-B6D3-4AC11F53B4B3}"/>
              </a:ext>
            </a:extLst>
          </p:cNvPr>
          <p:cNvSpPr txBox="1"/>
          <p:nvPr/>
        </p:nvSpPr>
        <p:spPr>
          <a:xfrm>
            <a:off x="6730283" y="1957949"/>
            <a:ext cx="5300850" cy="41549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/>
              <a:t>Cadangan</a:t>
            </a:r>
            <a:r>
              <a:rPr lang="en-US" sz="2200" dirty="0"/>
              <a:t> </a:t>
            </a:r>
          </a:p>
          <a:p>
            <a:r>
              <a:rPr lang="en-US" sz="2200" dirty="0" err="1"/>
              <a:t>Penetapan</a:t>
            </a:r>
            <a:r>
              <a:rPr lang="en-US" sz="2200" dirty="0"/>
              <a:t> had </a:t>
            </a:r>
            <a:r>
              <a:rPr lang="en-US" sz="2200" dirty="0" err="1"/>
              <a:t>hendaklah</a:t>
            </a:r>
            <a:r>
              <a:rPr lang="en-US" sz="2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/>
              <a:t>nilai</a:t>
            </a:r>
            <a:r>
              <a:rPr lang="en-US" sz="2200" dirty="0"/>
              <a:t> yang </a:t>
            </a:r>
            <a:r>
              <a:rPr lang="en-US" sz="2200" dirty="0" err="1"/>
              <a:t>praktikal</a:t>
            </a:r>
            <a:r>
              <a:rPr lang="en-US" sz="2200" dirty="0"/>
              <a:t> (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terlalu</a:t>
            </a:r>
            <a:r>
              <a:rPr lang="en-US" sz="2200" dirty="0"/>
              <a:t> </a:t>
            </a:r>
            <a:r>
              <a:rPr lang="en-US" sz="2200" dirty="0" err="1"/>
              <a:t>rendah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terlalu</a:t>
            </a:r>
            <a:r>
              <a:rPr lang="en-US" sz="2200" dirty="0"/>
              <a:t> </a:t>
            </a:r>
            <a:r>
              <a:rPr lang="en-US" sz="2200" dirty="0" err="1"/>
              <a:t>tinggi</a:t>
            </a:r>
            <a:r>
              <a:rPr lang="en-US" sz="22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/>
              <a:t>nilai</a:t>
            </a:r>
            <a:r>
              <a:rPr lang="en-US" sz="2200" dirty="0"/>
              <a:t> </a:t>
            </a:r>
            <a:r>
              <a:rPr lang="en-US" sz="2200" dirty="0" err="1"/>
              <a:t>ditetapkan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berdasarkan</a:t>
            </a:r>
            <a:r>
              <a:rPr lang="en-US" sz="2200" dirty="0"/>
              <a:t> </a:t>
            </a:r>
            <a:r>
              <a:rPr lang="en-US" sz="2200" dirty="0" err="1"/>
              <a:t>keupayaan</a:t>
            </a:r>
            <a:r>
              <a:rPr lang="en-US" sz="2200" dirty="0"/>
              <a:t>/ </a:t>
            </a:r>
            <a:r>
              <a:rPr lang="en-US" sz="2200" dirty="0" err="1"/>
              <a:t>teknologi</a:t>
            </a:r>
            <a:r>
              <a:rPr lang="en-US" sz="2200" dirty="0"/>
              <a:t> </a:t>
            </a:r>
            <a:r>
              <a:rPr lang="en-US" sz="2200" dirty="0" err="1"/>
              <a:t>rawatan</a:t>
            </a:r>
            <a:r>
              <a:rPr lang="en-US" sz="2200" dirty="0"/>
              <a:t> </a:t>
            </a:r>
            <a:r>
              <a:rPr lang="en-US" sz="2200" dirty="0" err="1"/>
              <a:t>setiap</a:t>
            </a:r>
            <a:r>
              <a:rPr lang="en-US" sz="2200" dirty="0"/>
              <a:t> LRA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Nilai </a:t>
            </a:r>
            <a:r>
              <a:rPr lang="en-US" sz="2200" dirty="0" err="1"/>
              <a:t>kepekatan</a:t>
            </a:r>
            <a:r>
              <a:rPr lang="en-US" sz="2200" dirty="0"/>
              <a:t> </a:t>
            </a:r>
            <a:r>
              <a:rPr lang="en-US" sz="2200" dirty="0" err="1"/>
              <a:t>sebenar</a:t>
            </a:r>
            <a:r>
              <a:rPr lang="en-US" sz="2200" dirty="0"/>
              <a:t> LRA </a:t>
            </a:r>
            <a:r>
              <a:rPr lang="en-US" sz="2200" dirty="0" err="1"/>
              <a:t>boleh</a:t>
            </a:r>
            <a:r>
              <a:rPr lang="en-US" sz="2200" dirty="0"/>
              <a:t> </a:t>
            </a:r>
            <a:r>
              <a:rPr lang="en-US" sz="2200" dirty="0" err="1"/>
              <a:t>meneruskan</a:t>
            </a:r>
            <a:r>
              <a:rPr lang="en-US" sz="2200" dirty="0"/>
              <a:t> </a:t>
            </a:r>
            <a:r>
              <a:rPr lang="en-US" sz="2200" dirty="0" err="1"/>
              <a:t>operasi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/>
              <a:t>Merujuk</a:t>
            </a:r>
            <a:r>
              <a:rPr lang="en-US" sz="2200" dirty="0"/>
              <a:t> </a:t>
            </a:r>
            <a:r>
              <a:rPr lang="en-US" sz="2200" dirty="0" err="1"/>
              <a:t>kepada</a:t>
            </a:r>
            <a:r>
              <a:rPr lang="en-US" sz="2200" dirty="0"/>
              <a:t> SOP </a:t>
            </a:r>
            <a:r>
              <a:rPr lang="en-US" sz="2200" dirty="0" err="1"/>
              <a:t>penutupan</a:t>
            </a:r>
            <a:r>
              <a:rPr lang="en-US" sz="2200" dirty="0"/>
              <a:t> </a:t>
            </a:r>
            <a:r>
              <a:rPr lang="en-US" sz="2200" dirty="0" err="1"/>
              <a:t>loji</a:t>
            </a:r>
            <a:r>
              <a:rPr lang="en-US" sz="2200" dirty="0"/>
              <a:t> LRA (</a:t>
            </a:r>
            <a:r>
              <a:rPr lang="en-US" sz="2200" dirty="0" err="1"/>
              <a:t>bahan</a:t>
            </a:r>
            <a:r>
              <a:rPr lang="en-US" sz="2200" dirty="0"/>
              <a:t> </a:t>
            </a:r>
            <a:r>
              <a:rPr lang="en-US" sz="2200" dirty="0" err="1"/>
              <a:t>pencemar</a:t>
            </a:r>
            <a:r>
              <a:rPr lang="en-US" sz="2200" dirty="0"/>
              <a:t> &amp; had yang </a:t>
            </a:r>
            <a:r>
              <a:rPr lang="en-US" sz="2200" dirty="0" err="1"/>
              <a:t>boleh</a:t>
            </a:r>
            <a:r>
              <a:rPr lang="en-US" sz="2200" dirty="0"/>
              <a:t> </a:t>
            </a:r>
            <a:r>
              <a:rPr lang="en-US" sz="2200" dirty="0" err="1"/>
              <a:t>diterima</a:t>
            </a:r>
            <a:r>
              <a:rPr lang="en-US" sz="2200" dirty="0"/>
              <a:t>) </a:t>
            </a:r>
          </a:p>
          <a:p>
            <a:endParaRPr lang="en-US" sz="2200" dirty="0"/>
          </a:p>
        </p:txBody>
      </p:sp>
      <p:pic>
        <p:nvPicPr>
          <p:cNvPr id="6" name="Content Placeholder 4" descr="A picture containing building, table&#10;&#10;Description automatically generated">
            <a:extLst>
              <a:ext uri="{FF2B5EF4-FFF2-40B4-BE49-F238E27FC236}">
                <a16:creationId xmlns:a16="http://schemas.microsoft.com/office/drawing/2014/main" id="{B07F0181-B1DB-456B-8065-22709B4D39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8" r="15198"/>
          <a:stretch/>
        </p:blipFill>
        <p:spPr>
          <a:xfrm>
            <a:off x="-2192" y="10"/>
            <a:ext cx="1290080" cy="6857990"/>
          </a:xfrm>
          <a:custGeom>
            <a:avLst/>
            <a:gdLst/>
            <a:ahLst/>
            <a:cxnLst/>
            <a:rect l="l" t="t" r="r" b="b"/>
            <a:pathLst>
              <a:path w="8436340" h="6858000">
                <a:moveTo>
                  <a:pt x="6950358" y="3911316"/>
                </a:moveTo>
                <a:lnTo>
                  <a:pt x="6950358" y="3925503"/>
                </a:lnTo>
                <a:lnTo>
                  <a:pt x="6948404" y="3918409"/>
                </a:lnTo>
                <a:close/>
                <a:moveTo>
                  <a:pt x="890899" y="2071857"/>
                </a:moveTo>
                <a:cubicBezTo>
                  <a:pt x="890899" y="2071857"/>
                  <a:pt x="890899" y="2071857"/>
                  <a:pt x="4934362" y="2071857"/>
                </a:cubicBezTo>
                <a:cubicBezTo>
                  <a:pt x="5187625" y="2071857"/>
                  <a:pt x="5432153" y="2211072"/>
                  <a:pt x="5554418" y="2437296"/>
                </a:cubicBezTo>
                <a:cubicBezTo>
                  <a:pt x="5554418" y="2437296"/>
                  <a:pt x="5554418" y="2437296"/>
                  <a:pt x="7580515" y="5926372"/>
                </a:cubicBezTo>
                <a:cubicBezTo>
                  <a:pt x="7711513" y="6143896"/>
                  <a:pt x="7711513" y="6422327"/>
                  <a:pt x="7580515" y="6639850"/>
                </a:cubicBezTo>
                <a:cubicBezTo>
                  <a:pt x="7580515" y="6639850"/>
                  <a:pt x="7580515" y="6639850"/>
                  <a:pt x="7473670" y="6823844"/>
                </a:cubicBezTo>
                <a:lnTo>
                  <a:pt x="7453836" y="6858000"/>
                </a:lnTo>
                <a:lnTo>
                  <a:pt x="0" y="6858000"/>
                </a:lnTo>
                <a:lnTo>
                  <a:pt x="0" y="2890622"/>
                </a:lnTo>
                <a:lnTo>
                  <a:pt x="78831" y="2754282"/>
                </a:lnTo>
                <a:cubicBezTo>
                  <a:pt x="137995" y="2651956"/>
                  <a:pt x="199068" y="2546330"/>
                  <a:pt x="262110" y="2437296"/>
                </a:cubicBezTo>
                <a:cubicBezTo>
                  <a:pt x="393108" y="2211072"/>
                  <a:pt x="628904" y="2071857"/>
                  <a:pt x="890899" y="2071857"/>
                </a:cubicBezTo>
                <a:close/>
                <a:moveTo>
                  <a:pt x="6355444" y="753840"/>
                </a:moveTo>
                <a:cubicBezTo>
                  <a:pt x="6355444" y="753840"/>
                  <a:pt x="6355444" y="753840"/>
                  <a:pt x="7595013" y="753840"/>
                </a:cubicBezTo>
                <a:cubicBezTo>
                  <a:pt x="7672653" y="753840"/>
                  <a:pt x="7747616" y="796518"/>
                  <a:pt x="7785098" y="865869"/>
                </a:cubicBezTo>
                <a:cubicBezTo>
                  <a:pt x="7785098" y="865869"/>
                  <a:pt x="7785098" y="865869"/>
                  <a:pt x="8406222" y="1935484"/>
                </a:cubicBezTo>
                <a:cubicBezTo>
                  <a:pt x="8446380" y="2002169"/>
                  <a:pt x="8446380" y="2087523"/>
                  <a:pt x="8406222" y="2154207"/>
                </a:cubicBezTo>
                <a:cubicBezTo>
                  <a:pt x="8406222" y="2154207"/>
                  <a:pt x="8406222" y="2154207"/>
                  <a:pt x="7785098" y="3223823"/>
                </a:cubicBezTo>
                <a:cubicBezTo>
                  <a:pt x="7747616" y="3293174"/>
                  <a:pt x="7672653" y="3335852"/>
                  <a:pt x="7595013" y="3335852"/>
                </a:cubicBezTo>
                <a:cubicBezTo>
                  <a:pt x="7595013" y="3335852"/>
                  <a:pt x="7595013" y="3335852"/>
                  <a:pt x="6355444" y="3335852"/>
                </a:cubicBezTo>
                <a:cubicBezTo>
                  <a:pt x="6275127" y="3335852"/>
                  <a:pt x="6202841" y="3293174"/>
                  <a:pt x="6162682" y="3223823"/>
                </a:cubicBezTo>
                <a:cubicBezTo>
                  <a:pt x="6162682" y="3223823"/>
                  <a:pt x="6162682" y="3223823"/>
                  <a:pt x="5544237" y="2154207"/>
                </a:cubicBezTo>
                <a:cubicBezTo>
                  <a:pt x="5504078" y="2087523"/>
                  <a:pt x="5504078" y="2002169"/>
                  <a:pt x="5544237" y="1935484"/>
                </a:cubicBezTo>
                <a:cubicBezTo>
                  <a:pt x="5544237" y="1935484"/>
                  <a:pt x="5544237" y="1935484"/>
                  <a:pt x="6162682" y="865869"/>
                </a:cubicBezTo>
                <a:cubicBezTo>
                  <a:pt x="6202841" y="796518"/>
                  <a:pt x="6275127" y="753840"/>
                  <a:pt x="6355444" y="753840"/>
                </a:cubicBezTo>
                <a:close/>
                <a:moveTo>
                  <a:pt x="0" y="0"/>
                </a:moveTo>
                <a:lnTo>
                  <a:pt x="6535339" y="0"/>
                </a:lnTo>
                <a:lnTo>
                  <a:pt x="6421432" y="196155"/>
                </a:lnTo>
                <a:cubicBezTo>
                  <a:pt x="6196056" y="584267"/>
                  <a:pt x="5928944" y="1044253"/>
                  <a:pt x="5612367" y="1589421"/>
                </a:cubicBezTo>
                <a:cubicBezTo>
                  <a:pt x="5490102" y="1815646"/>
                  <a:pt x="5245573" y="1954861"/>
                  <a:pt x="4992310" y="1954861"/>
                </a:cubicBezTo>
                <a:cubicBezTo>
                  <a:pt x="4992310" y="1954861"/>
                  <a:pt x="4992310" y="1954861"/>
                  <a:pt x="948847" y="1954861"/>
                </a:cubicBezTo>
                <a:cubicBezTo>
                  <a:pt x="686852" y="1954861"/>
                  <a:pt x="451057" y="1815646"/>
                  <a:pt x="320058" y="1589421"/>
                </a:cubicBezTo>
                <a:cubicBezTo>
                  <a:pt x="320058" y="1589421"/>
                  <a:pt x="320058" y="1589421"/>
                  <a:pt x="4048" y="1042874"/>
                </a:cubicBezTo>
                <a:lnTo>
                  <a:pt x="0" y="1035874"/>
                </a:lnTo>
                <a:close/>
              </a:path>
            </a:pathLst>
          </a:cu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67D-90BB-4AE7-BB51-3E2C11F1BA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78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>
            <a:extLst>
              <a:ext uri="{FF2B5EF4-FFF2-40B4-BE49-F238E27FC236}">
                <a16:creationId xmlns:a16="http://schemas.microsoft.com/office/drawing/2014/main" id="{F6253E84-7D8B-4843-87B8-5E41463EB0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A close up of a map&#10;&#10;Description automatically generated">
            <a:extLst>
              <a:ext uri="{FF2B5EF4-FFF2-40B4-BE49-F238E27FC236}">
                <a16:creationId xmlns:a16="http://schemas.microsoft.com/office/drawing/2014/main" id="{88F59E8A-4D51-4785-BAB5-8F6DB9B550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33" name="Content Placeholder 4" descr="A picture containing building, table&#10;&#10;Description automatically generated">
            <a:extLst>
              <a:ext uri="{FF2B5EF4-FFF2-40B4-BE49-F238E27FC236}">
                <a16:creationId xmlns:a16="http://schemas.microsoft.com/office/drawing/2014/main" id="{D230D7A5-328E-4DBE-9B4A-C262D9DC62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8" r="15198"/>
          <a:stretch/>
        </p:blipFill>
        <p:spPr>
          <a:xfrm>
            <a:off x="-2192" y="0"/>
            <a:ext cx="730325" cy="6858000"/>
          </a:xfrm>
          <a:custGeom>
            <a:avLst/>
            <a:gdLst/>
            <a:ahLst/>
            <a:cxnLst/>
            <a:rect l="l" t="t" r="r" b="b"/>
            <a:pathLst>
              <a:path w="8436340" h="6858000">
                <a:moveTo>
                  <a:pt x="6950358" y="3911316"/>
                </a:moveTo>
                <a:lnTo>
                  <a:pt x="6950358" y="3925503"/>
                </a:lnTo>
                <a:lnTo>
                  <a:pt x="6948404" y="3918409"/>
                </a:lnTo>
                <a:close/>
                <a:moveTo>
                  <a:pt x="890899" y="2071857"/>
                </a:moveTo>
                <a:cubicBezTo>
                  <a:pt x="890899" y="2071857"/>
                  <a:pt x="890899" y="2071857"/>
                  <a:pt x="4934362" y="2071857"/>
                </a:cubicBezTo>
                <a:cubicBezTo>
                  <a:pt x="5187625" y="2071857"/>
                  <a:pt x="5432153" y="2211072"/>
                  <a:pt x="5554418" y="2437296"/>
                </a:cubicBezTo>
                <a:cubicBezTo>
                  <a:pt x="5554418" y="2437296"/>
                  <a:pt x="5554418" y="2437296"/>
                  <a:pt x="7580515" y="5926372"/>
                </a:cubicBezTo>
                <a:cubicBezTo>
                  <a:pt x="7711513" y="6143896"/>
                  <a:pt x="7711513" y="6422327"/>
                  <a:pt x="7580515" y="6639850"/>
                </a:cubicBezTo>
                <a:cubicBezTo>
                  <a:pt x="7580515" y="6639850"/>
                  <a:pt x="7580515" y="6639850"/>
                  <a:pt x="7473670" y="6823844"/>
                </a:cubicBezTo>
                <a:lnTo>
                  <a:pt x="7453836" y="6858000"/>
                </a:lnTo>
                <a:lnTo>
                  <a:pt x="0" y="6858000"/>
                </a:lnTo>
                <a:lnTo>
                  <a:pt x="0" y="2890622"/>
                </a:lnTo>
                <a:lnTo>
                  <a:pt x="78831" y="2754282"/>
                </a:lnTo>
                <a:cubicBezTo>
                  <a:pt x="137995" y="2651956"/>
                  <a:pt x="199068" y="2546330"/>
                  <a:pt x="262110" y="2437296"/>
                </a:cubicBezTo>
                <a:cubicBezTo>
                  <a:pt x="393108" y="2211072"/>
                  <a:pt x="628904" y="2071857"/>
                  <a:pt x="890899" y="2071857"/>
                </a:cubicBezTo>
                <a:close/>
                <a:moveTo>
                  <a:pt x="6355444" y="753840"/>
                </a:moveTo>
                <a:cubicBezTo>
                  <a:pt x="6355444" y="753840"/>
                  <a:pt x="6355444" y="753840"/>
                  <a:pt x="7595013" y="753840"/>
                </a:cubicBezTo>
                <a:cubicBezTo>
                  <a:pt x="7672653" y="753840"/>
                  <a:pt x="7747616" y="796518"/>
                  <a:pt x="7785098" y="865869"/>
                </a:cubicBezTo>
                <a:cubicBezTo>
                  <a:pt x="7785098" y="865869"/>
                  <a:pt x="7785098" y="865869"/>
                  <a:pt x="8406222" y="1935484"/>
                </a:cubicBezTo>
                <a:cubicBezTo>
                  <a:pt x="8446380" y="2002169"/>
                  <a:pt x="8446380" y="2087523"/>
                  <a:pt x="8406222" y="2154207"/>
                </a:cubicBezTo>
                <a:cubicBezTo>
                  <a:pt x="8406222" y="2154207"/>
                  <a:pt x="8406222" y="2154207"/>
                  <a:pt x="7785098" y="3223823"/>
                </a:cubicBezTo>
                <a:cubicBezTo>
                  <a:pt x="7747616" y="3293174"/>
                  <a:pt x="7672653" y="3335852"/>
                  <a:pt x="7595013" y="3335852"/>
                </a:cubicBezTo>
                <a:cubicBezTo>
                  <a:pt x="7595013" y="3335852"/>
                  <a:pt x="7595013" y="3335852"/>
                  <a:pt x="6355444" y="3335852"/>
                </a:cubicBezTo>
                <a:cubicBezTo>
                  <a:pt x="6275127" y="3335852"/>
                  <a:pt x="6202841" y="3293174"/>
                  <a:pt x="6162682" y="3223823"/>
                </a:cubicBezTo>
                <a:cubicBezTo>
                  <a:pt x="6162682" y="3223823"/>
                  <a:pt x="6162682" y="3223823"/>
                  <a:pt x="5544237" y="2154207"/>
                </a:cubicBezTo>
                <a:cubicBezTo>
                  <a:pt x="5504078" y="2087523"/>
                  <a:pt x="5504078" y="2002169"/>
                  <a:pt x="5544237" y="1935484"/>
                </a:cubicBezTo>
                <a:cubicBezTo>
                  <a:pt x="5544237" y="1935484"/>
                  <a:pt x="5544237" y="1935484"/>
                  <a:pt x="6162682" y="865869"/>
                </a:cubicBezTo>
                <a:cubicBezTo>
                  <a:pt x="6202841" y="796518"/>
                  <a:pt x="6275127" y="753840"/>
                  <a:pt x="6355444" y="753840"/>
                </a:cubicBezTo>
                <a:close/>
                <a:moveTo>
                  <a:pt x="0" y="0"/>
                </a:moveTo>
                <a:lnTo>
                  <a:pt x="6535339" y="0"/>
                </a:lnTo>
                <a:lnTo>
                  <a:pt x="6421432" y="196155"/>
                </a:lnTo>
                <a:cubicBezTo>
                  <a:pt x="6196056" y="584267"/>
                  <a:pt x="5928944" y="1044253"/>
                  <a:pt x="5612367" y="1589421"/>
                </a:cubicBezTo>
                <a:cubicBezTo>
                  <a:pt x="5490102" y="1815646"/>
                  <a:pt x="5245573" y="1954861"/>
                  <a:pt x="4992310" y="1954861"/>
                </a:cubicBezTo>
                <a:cubicBezTo>
                  <a:pt x="4992310" y="1954861"/>
                  <a:pt x="4992310" y="1954861"/>
                  <a:pt x="948847" y="1954861"/>
                </a:cubicBezTo>
                <a:cubicBezTo>
                  <a:pt x="686852" y="1954861"/>
                  <a:pt x="451057" y="1815646"/>
                  <a:pt x="320058" y="1589421"/>
                </a:cubicBezTo>
                <a:cubicBezTo>
                  <a:pt x="320058" y="1589421"/>
                  <a:pt x="320058" y="1589421"/>
                  <a:pt x="4048" y="1042874"/>
                </a:cubicBezTo>
                <a:lnTo>
                  <a:pt x="0" y="1035874"/>
                </a:lnTo>
                <a:close/>
              </a:path>
            </a:pathLst>
          </a:custGeom>
        </p:spPr>
      </p:pic>
      <p:pic>
        <p:nvPicPr>
          <p:cNvPr id="39" name="Content Placeholder 4" descr="A picture containing building, table&#10;&#10;Description automatically generated">
            <a:extLst>
              <a:ext uri="{FF2B5EF4-FFF2-40B4-BE49-F238E27FC236}">
                <a16:creationId xmlns:a16="http://schemas.microsoft.com/office/drawing/2014/main" id="{18A5BCDB-5188-4BB6-B071-8A2F35E7D8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8" r="15198"/>
          <a:stretch/>
        </p:blipFill>
        <p:spPr>
          <a:xfrm flipH="1">
            <a:off x="11461674" y="-8467"/>
            <a:ext cx="730325" cy="6858000"/>
          </a:xfrm>
          <a:custGeom>
            <a:avLst/>
            <a:gdLst/>
            <a:ahLst/>
            <a:cxnLst/>
            <a:rect l="l" t="t" r="r" b="b"/>
            <a:pathLst>
              <a:path w="8436340" h="6858000">
                <a:moveTo>
                  <a:pt x="6950358" y="3911316"/>
                </a:moveTo>
                <a:lnTo>
                  <a:pt x="6950358" y="3925503"/>
                </a:lnTo>
                <a:lnTo>
                  <a:pt x="6948404" y="3918409"/>
                </a:lnTo>
                <a:close/>
                <a:moveTo>
                  <a:pt x="890899" y="2071857"/>
                </a:moveTo>
                <a:cubicBezTo>
                  <a:pt x="890899" y="2071857"/>
                  <a:pt x="890899" y="2071857"/>
                  <a:pt x="4934362" y="2071857"/>
                </a:cubicBezTo>
                <a:cubicBezTo>
                  <a:pt x="5187625" y="2071857"/>
                  <a:pt x="5432153" y="2211072"/>
                  <a:pt x="5554418" y="2437296"/>
                </a:cubicBezTo>
                <a:cubicBezTo>
                  <a:pt x="5554418" y="2437296"/>
                  <a:pt x="5554418" y="2437296"/>
                  <a:pt x="7580515" y="5926372"/>
                </a:cubicBezTo>
                <a:cubicBezTo>
                  <a:pt x="7711513" y="6143896"/>
                  <a:pt x="7711513" y="6422327"/>
                  <a:pt x="7580515" y="6639850"/>
                </a:cubicBezTo>
                <a:cubicBezTo>
                  <a:pt x="7580515" y="6639850"/>
                  <a:pt x="7580515" y="6639850"/>
                  <a:pt x="7473670" y="6823844"/>
                </a:cubicBezTo>
                <a:lnTo>
                  <a:pt x="7453836" y="6858000"/>
                </a:lnTo>
                <a:lnTo>
                  <a:pt x="0" y="6858000"/>
                </a:lnTo>
                <a:lnTo>
                  <a:pt x="0" y="2890622"/>
                </a:lnTo>
                <a:lnTo>
                  <a:pt x="78831" y="2754282"/>
                </a:lnTo>
                <a:cubicBezTo>
                  <a:pt x="137995" y="2651956"/>
                  <a:pt x="199068" y="2546330"/>
                  <a:pt x="262110" y="2437296"/>
                </a:cubicBezTo>
                <a:cubicBezTo>
                  <a:pt x="393108" y="2211072"/>
                  <a:pt x="628904" y="2071857"/>
                  <a:pt x="890899" y="2071857"/>
                </a:cubicBezTo>
                <a:close/>
                <a:moveTo>
                  <a:pt x="6355444" y="753840"/>
                </a:moveTo>
                <a:cubicBezTo>
                  <a:pt x="6355444" y="753840"/>
                  <a:pt x="6355444" y="753840"/>
                  <a:pt x="7595013" y="753840"/>
                </a:cubicBezTo>
                <a:cubicBezTo>
                  <a:pt x="7672653" y="753840"/>
                  <a:pt x="7747616" y="796518"/>
                  <a:pt x="7785098" y="865869"/>
                </a:cubicBezTo>
                <a:cubicBezTo>
                  <a:pt x="7785098" y="865869"/>
                  <a:pt x="7785098" y="865869"/>
                  <a:pt x="8406222" y="1935484"/>
                </a:cubicBezTo>
                <a:cubicBezTo>
                  <a:pt x="8446380" y="2002169"/>
                  <a:pt x="8446380" y="2087523"/>
                  <a:pt x="8406222" y="2154207"/>
                </a:cubicBezTo>
                <a:cubicBezTo>
                  <a:pt x="8406222" y="2154207"/>
                  <a:pt x="8406222" y="2154207"/>
                  <a:pt x="7785098" y="3223823"/>
                </a:cubicBezTo>
                <a:cubicBezTo>
                  <a:pt x="7747616" y="3293174"/>
                  <a:pt x="7672653" y="3335852"/>
                  <a:pt x="7595013" y="3335852"/>
                </a:cubicBezTo>
                <a:cubicBezTo>
                  <a:pt x="7595013" y="3335852"/>
                  <a:pt x="7595013" y="3335852"/>
                  <a:pt x="6355444" y="3335852"/>
                </a:cubicBezTo>
                <a:cubicBezTo>
                  <a:pt x="6275127" y="3335852"/>
                  <a:pt x="6202841" y="3293174"/>
                  <a:pt x="6162682" y="3223823"/>
                </a:cubicBezTo>
                <a:cubicBezTo>
                  <a:pt x="6162682" y="3223823"/>
                  <a:pt x="6162682" y="3223823"/>
                  <a:pt x="5544237" y="2154207"/>
                </a:cubicBezTo>
                <a:cubicBezTo>
                  <a:pt x="5504078" y="2087523"/>
                  <a:pt x="5504078" y="2002169"/>
                  <a:pt x="5544237" y="1935484"/>
                </a:cubicBezTo>
                <a:cubicBezTo>
                  <a:pt x="5544237" y="1935484"/>
                  <a:pt x="5544237" y="1935484"/>
                  <a:pt x="6162682" y="865869"/>
                </a:cubicBezTo>
                <a:cubicBezTo>
                  <a:pt x="6202841" y="796518"/>
                  <a:pt x="6275127" y="753840"/>
                  <a:pt x="6355444" y="753840"/>
                </a:cubicBezTo>
                <a:close/>
                <a:moveTo>
                  <a:pt x="0" y="0"/>
                </a:moveTo>
                <a:lnTo>
                  <a:pt x="6535339" y="0"/>
                </a:lnTo>
                <a:lnTo>
                  <a:pt x="6421432" y="196155"/>
                </a:lnTo>
                <a:cubicBezTo>
                  <a:pt x="6196056" y="584267"/>
                  <a:pt x="5928944" y="1044253"/>
                  <a:pt x="5612367" y="1589421"/>
                </a:cubicBezTo>
                <a:cubicBezTo>
                  <a:pt x="5490102" y="1815646"/>
                  <a:pt x="5245573" y="1954861"/>
                  <a:pt x="4992310" y="1954861"/>
                </a:cubicBezTo>
                <a:cubicBezTo>
                  <a:pt x="4992310" y="1954861"/>
                  <a:pt x="4992310" y="1954861"/>
                  <a:pt x="948847" y="1954861"/>
                </a:cubicBezTo>
                <a:cubicBezTo>
                  <a:pt x="686852" y="1954861"/>
                  <a:pt x="451057" y="1815646"/>
                  <a:pt x="320058" y="1589421"/>
                </a:cubicBezTo>
                <a:cubicBezTo>
                  <a:pt x="320058" y="1589421"/>
                  <a:pt x="320058" y="1589421"/>
                  <a:pt x="4048" y="1042874"/>
                </a:cubicBezTo>
                <a:lnTo>
                  <a:pt x="0" y="1035874"/>
                </a:lnTo>
                <a:close/>
              </a:path>
            </a:pathLst>
          </a:cu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367D-90BB-4AE7-BB51-3E2C11F1BA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71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1042</Words>
  <Application>Microsoft Office PowerPoint</Application>
  <PresentationFormat>Widescreen</PresentationFormat>
  <Paragraphs>238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MESYUARAT PENETAPAN HAD PENILAIAN DAN PENENTUAN SEMULA HAD AMARAN BACAAN DI STESEN PENGAWASAN KUALITI AIR SUNGAI AUTOMATIK </vt:lpstr>
      <vt:lpstr>KANDUNGAN</vt:lpstr>
      <vt:lpstr>1. Program Pengawasan Kualiti Alam Sekitar (Environmental Quality Monitoring Programme (EQMP))</vt:lpstr>
      <vt:lpstr>Stesen Pengawasan  Sungai dan Marin Bagi Program EQMP</vt:lpstr>
      <vt:lpstr>Penggunaan Data Rangkaian Stesen Pengawasan EQMP</vt:lpstr>
      <vt:lpstr>2. Keperluan Untuk Memperluas &amp; Mempelbagai Penggunaan Data Program EQMP </vt:lpstr>
      <vt:lpstr>3. Objektif Mesyuarat</vt:lpstr>
      <vt:lpstr>4. Penetapan Had Amaran Parameter</vt:lpstr>
      <vt:lpstr>PowerPoint Presentation</vt:lpstr>
      <vt:lpstr>PowerPoint Presentation</vt:lpstr>
      <vt:lpstr>PowerPoint Presentation</vt:lpstr>
      <vt:lpstr>Implikasi Penetapan Had Yang Kurang Tepat</vt:lpstr>
      <vt:lpstr>5. Syor Pemantauan &amp; Tindakan Kes Pencemaran  (Dari Program EQMP)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MESYUARAT PENETAPAN HAD PENILAIAN DAN PENENTUAN SEMULA HAD AMARAN BACAAN DI STESEN PENGAWASAN KUALITI AIR SUNGAI AUTOMATIK</dc:title>
  <dc:creator>Rosni Ismail</dc:creator>
  <cp:lastModifiedBy>Rosnani Ahmad</cp:lastModifiedBy>
  <cp:revision>7</cp:revision>
  <dcterms:created xsi:type="dcterms:W3CDTF">2020-08-06T09:08:43Z</dcterms:created>
  <dcterms:modified xsi:type="dcterms:W3CDTF">2020-08-25T07:23:58Z</dcterms:modified>
</cp:coreProperties>
</file>