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6" r:id="rId11"/>
    <p:sldId id="288" r:id="rId12"/>
    <p:sldId id="266" r:id="rId13"/>
    <p:sldId id="296" r:id="rId14"/>
    <p:sldId id="294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6" r:id="rId23"/>
    <p:sldId id="278" r:id="rId24"/>
    <p:sldId id="292" r:id="rId25"/>
    <p:sldId id="280" r:id="rId26"/>
    <p:sldId id="295" r:id="rId27"/>
    <p:sldId id="297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49A6E-520E-41CB-AA69-0C30D86473EB}" type="datetimeFigureOut">
              <a:rPr lang="en-MY" smtClean="0"/>
              <a:t>12/4/2017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4A226-2BEE-4FB2-B0BB-1E57A3C5D28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368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21F2E-8843-4741-A8CD-A1430BD1B4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BEA28-4435-4A3F-9DEA-A48C80312D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4E42C-C777-47DB-9B2D-EF6FB7E6F0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3852" y="8685331"/>
            <a:ext cx="2972547" cy="457200"/>
          </a:xfrm>
          <a:prstGeom prst="rect">
            <a:avLst/>
          </a:prstGeom>
          <a:noFill/>
        </p:spPr>
        <p:txBody>
          <a:bodyPr lIns="91417" tIns="45708" rIns="91417" bIns="45708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0ECD827-FC89-4079-9E7E-F591F1FE1DEC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1C3FA-1825-45CE-B81B-B4C9AE91DF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46B10-E51F-4FEE-B539-1989E608D37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7F2912-46F8-4947-A174-01C86EEFF4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82879-E458-4D14-8B02-F70ADEB336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64FAC-338B-4D15-8180-615D775B1E8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A226-2BEE-4FB2-B0BB-1E57A3C5D28E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6523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08F8DE-DA87-41C2-A429-929566D41D2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E5C00-C00C-4B76-83EA-5C5EAA9E6F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7FA511-5282-44B0-8F33-3EF5516F15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A8CEB-E62D-40C7-9CE4-1B7ED43271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E917A-27B9-48AA-B21C-C48D764404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50F6C-E63C-497A-9289-948BAF9CBD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93B77D-FFCA-4930-9571-E46837C556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93B77D-FFCA-4930-9571-E46837C556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93B77D-FFCA-4930-9571-E46837C556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6A4-2165-46CA-AFA1-D6709AA3FC28}" type="datetimeFigureOut">
              <a:rPr lang="en-MY" smtClean="0"/>
              <a:t>12/4/2017</a:t>
            </a:fld>
            <a:endParaRPr lang="en-MY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00D3-33FF-40DD-9AA2-BB2CF41710FD}" type="slidenum">
              <a:rPr lang="en-MY" smtClean="0"/>
              <a:t>‹#›</a:t>
            </a:fld>
            <a:endParaRPr lang="en-MY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6A4-2165-46CA-AFA1-D6709AA3FC28}" type="datetimeFigureOut">
              <a:rPr lang="en-MY" smtClean="0"/>
              <a:t>12/4/2017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00D3-33FF-40DD-9AA2-BB2CF41710FD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6A4-2165-46CA-AFA1-D6709AA3FC28}" type="datetimeFigureOut">
              <a:rPr lang="en-MY" smtClean="0"/>
              <a:t>12/4/2017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00D3-33FF-40DD-9AA2-BB2CF41710FD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6A4-2165-46CA-AFA1-D6709AA3FC28}" type="datetimeFigureOut">
              <a:rPr lang="en-MY" smtClean="0"/>
              <a:t>12/4/2017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00D3-33FF-40DD-9AA2-BB2CF41710FD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6A4-2165-46CA-AFA1-D6709AA3FC28}" type="datetimeFigureOut">
              <a:rPr lang="en-MY" smtClean="0"/>
              <a:t>12/4/2017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00D3-33FF-40DD-9AA2-BB2CF41710FD}" type="slidenum">
              <a:rPr lang="en-MY" smtClean="0"/>
              <a:t>‹#›</a:t>
            </a:fld>
            <a:endParaRPr lang="en-MY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6A4-2165-46CA-AFA1-D6709AA3FC28}" type="datetimeFigureOut">
              <a:rPr lang="en-MY" smtClean="0"/>
              <a:t>12/4/2017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00D3-33FF-40DD-9AA2-BB2CF41710FD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6A4-2165-46CA-AFA1-D6709AA3FC28}" type="datetimeFigureOut">
              <a:rPr lang="en-MY" smtClean="0"/>
              <a:t>12/4/2017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00D3-33FF-40DD-9AA2-BB2CF41710FD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6A4-2165-46CA-AFA1-D6709AA3FC28}" type="datetimeFigureOut">
              <a:rPr lang="en-MY" smtClean="0"/>
              <a:t>12/4/2017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00D3-33FF-40DD-9AA2-BB2CF41710FD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6A4-2165-46CA-AFA1-D6709AA3FC28}" type="datetimeFigureOut">
              <a:rPr lang="en-MY" smtClean="0"/>
              <a:t>12/4/2017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00D3-33FF-40DD-9AA2-BB2CF41710FD}" type="slidenum">
              <a:rPr lang="en-MY" smtClean="0"/>
              <a:t>‹#›</a:t>
            </a:fld>
            <a:endParaRPr lang="en-MY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6A4-2165-46CA-AFA1-D6709AA3FC28}" type="datetimeFigureOut">
              <a:rPr lang="en-MY" smtClean="0"/>
              <a:t>12/4/2017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00D3-33FF-40DD-9AA2-BB2CF41710FD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6A4-2165-46CA-AFA1-D6709AA3FC28}" type="datetimeFigureOut">
              <a:rPr lang="en-MY" smtClean="0"/>
              <a:t>12/4/2017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00D3-33FF-40DD-9AA2-BB2CF41710FD}" type="slidenum">
              <a:rPr lang="en-MY" smtClean="0"/>
              <a:t>‹#›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B836A4-2165-46CA-AFA1-D6709AA3FC28}" type="datetimeFigureOut">
              <a:rPr lang="en-MY" smtClean="0"/>
              <a:t>12/4/2017</a:t>
            </a:fld>
            <a:endParaRPr lang="en-M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MY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BE00D3-33FF-40DD-9AA2-BB2CF41710FD}" type="slidenum">
              <a:rPr lang="en-MY" smtClean="0"/>
              <a:t>‹#›</a:t>
            </a:fld>
            <a:endParaRPr lang="en-MY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Lampiran%20A7.xlsx" TargetMode="Externa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Lampiran%20A8.xlsx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KEW.ATK-3%20(3).docx" TargetMode="External"/><Relationship Id="rId2" Type="http://schemas.openxmlformats.org/officeDocument/2006/relationships/hyperlink" Target="Contoh%20Kew.Atk-2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KUMPULAN%20HARTA%20BUKAN%20INTELEK.docx" TargetMode="External"/><Relationship Id="rId4" Type="http://schemas.openxmlformats.org/officeDocument/2006/relationships/hyperlink" Target="KUMPULAN%20HARTA%20INTELEK.docx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Lampiran%20B%20-%20Maklumbalas%20Mesyuarat%20JKPAK%20Bil.%204%20Tahun%2020177.docx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minit%20mesy%20jkpak%20bil.4-2016-01272017160153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hyperlink" Target="LAMPIRAN%20A1-A8%20Q4-2016.xlsx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LAMPIRAN%20A1.xlsx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LAMPIRAN%20A2.xlsx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LAMPIRAN%20A3.xlsx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LAMPIRAN%20A4-A6.xlsx" TargetMode="Externa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8"/>
          <p:cNvGrpSpPr>
            <a:grpSpLocks/>
          </p:cNvGrpSpPr>
          <p:nvPr/>
        </p:nvGrpSpPr>
        <p:grpSpPr bwMode="auto">
          <a:xfrm>
            <a:off x="0" y="0"/>
            <a:ext cx="9144000" cy="3856038"/>
            <a:chOff x="0" y="685799"/>
            <a:chExt cx="8915400" cy="3855720"/>
          </a:xfrm>
        </p:grpSpPr>
        <p:pic>
          <p:nvPicPr>
            <p:cNvPr id="2058" name="Picture 6" descr="bhg depan.jpg"/>
            <p:cNvPicPr>
              <a:picLocks noChangeAspect="1"/>
            </p:cNvPicPr>
            <p:nvPr/>
          </p:nvPicPr>
          <p:blipFill>
            <a:blip r:embed="rId4">
              <a:lum bright="2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64" b="34755"/>
            <a:stretch>
              <a:fillRect/>
            </a:stretch>
          </p:blipFill>
          <p:spPr bwMode="auto">
            <a:xfrm>
              <a:off x="0" y="685799"/>
              <a:ext cx="8915400" cy="383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Rectangle 2"/>
            <p:cNvSpPr>
              <a:spLocks noChangeArrowheads="1"/>
            </p:cNvSpPr>
            <p:nvPr/>
          </p:nvSpPr>
          <p:spPr bwMode="auto">
            <a:xfrm>
              <a:off x="0" y="4495800"/>
              <a:ext cx="8915400" cy="45719"/>
            </a:xfrm>
            <a:prstGeom prst="rect">
              <a:avLst/>
            </a:prstGeom>
            <a:gradFill rotWithShape="1">
              <a:gsLst>
                <a:gs pos="0">
                  <a:srgbClr val="660066">
                    <a:alpha val="57999"/>
                  </a:srgbClr>
                </a:gs>
                <a:gs pos="100000">
                  <a:srgbClr val="2F00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1905000"/>
            <a:ext cx="8915400" cy="1905000"/>
          </a:xfrm>
          <a:prstGeom prst="rect">
            <a:avLst/>
          </a:prstGeom>
          <a:gradFill rotWithShape="1">
            <a:gsLst>
              <a:gs pos="0">
                <a:srgbClr val="660066">
                  <a:alpha val="57999"/>
                </a:srgbClr>
              </a:gs>
              <a:gs pos="100000">
                <a:srgbClr val="2F002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s-MY" altLang="en-US" b="1" dirty="0">
                <a:solidFill>
                  <a:schemeClr val="bg1"/>
                </a:solidFill>
              </a:rPr>
              <a:t>MESYUARAT JAWATANKUASA PENGURUSAN ASET </a:t>
            </a:r>
            <a:endParaRPr lang="ms-MY" altLang="en-US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s-MY" altLang="en-US" b="1" dirty="0" smtClean="0">
                <a:solidFill>
                  <a:schemeClr val="bg1"/>
                </a:solidFill>
              </a:rPr>
              <a:t> KERAJAAN </a:t>
            </a:r>
            <a:r>
              <a:rPr lang="ms-MY" altLang="en-US" b="1" dirty="0">
                <a:solidFill>
                  <a:schemeClr val="bg1"/>
                </a:solidFill>
              </a:rPr>
              <a:t>BIL. 1 TAHUN 2017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68B1C-C92B-4A1D-B52F-88904188006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4" name="TextBox 15"/>
          <p:cNvSpPr txBox="1">
            <a:spLocks noChangeArrowheads="1"/>
          </p:cNvSpPr>
          <p:nvPr/>
        </p:nvSpPr>
        <p:spPr bwMode="auto">
          <a:xfrm>
            <a:off x="104775" y="4114800"/>
            <a:ext cx="8915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Arial" pitchFamily="34" charset="0"/>
              </a:rPr>
              <a:t>Jabatan</a:t>
            </a:r>
            <a:r>
              <a:rPr lang="en-US" altLang="en-US" sz="1800" b="1" dirty="0">
                <a:latin typeface="Arial" pitchFamily="34" charset="0"/>
              </a:rPr>
              <a:t> </a:t>
            </a:r>
            <a:r>
              <a:rPr lang="en-US" altLang="en-US" sz="1800" b="1" dirty="0" err="1">
                <a:latin typeface="Arial" pitchFamily="34" charset="0"/>
              </a:rPr>
              <a:t>Alam</a:t>
            </a:r>
            <a:r>
              <a:rPr lang="en-US" altLang="en-US" sz="1800" b="1" dirty="0">
                <a:latin typeface="Arial" pitchFamily="34" charset="0"/>
              </a:rPr>
              <a:t> </a:t>
            </a:r>
            <a:r>
              <a:rPr lang="en-US" altLang="en-US" sz="1800" b="1" dirty="0" err="1">
                <a:latin typeface="Arial" pitchFamily="34" charset="0"/>
              </a:rPr>
              <a:t>Sekitar</a:t>
            </a:r>
            <a:r>
              <a:rPr lang="en-US" altLang="en-US" sz="1800" b="1" dirty="0">
                <a:latin typeface="Arial" pitchFamily="34" charset="0"/>
              </a:rPr>
              <a:t> Malaysia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itchFamily="34" charset="0"/>
              </a:rPr>
              <a:t>Tarikh</a:t>
            </a:r>
            <a:r>
              <a:rPr lang="en-US" altLang="en-US" sz="1800" dirty="0">
                <a:latin typeface="Arial" pitchFamily="34" charset="0"/>
              </a:rPr>
              <a:t>: </a:t>
            </a:r>
            <a:r>
              <a:rPr lang="en-US" altLang="en-US" sz="1800" dirty="0" smtClean="0">
                <a:latin typeface="Arial" pitchFamily="34" charset="0"/>
              </a:rPr>
              <a:t>13 April 2017</a:t>
            </a:r>
            <a:endParaRPr lang="en-MY" altLang="en-US" sz="18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MY" altLang="en-US" sz="1800" dirty="0">
                <a:latin typeface="Arial" pitchFamily="34" charset="0"/>
              </a:rPr>
              <a:t>Masa : </a:t>
            </a:r>
            <a:r>
              <a:rPr lang="en-MY" altLang="en-US" sz="1800" dirty="0" smtClean="0">
                <a:latin typeface="Arial" pitchFamily="34" charset="0"/>
              </a:rPr>
              <a:t>9.00 </a:t>
            </a:r>
            <a:r>
              <a:rPr lang="en-MY" altLang="en-US" sz="1800" dirty="0" err="1" smtClean="0">
                <a:latin typeface="Arial" pitchFamily="34" charset="0"/>
              </a:rPr>
              <a:t>pagi</a:t>
            </a:r>
            <a:endParaRPr lang="en-MY" altLang="en-US" sz="18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MY" altLang="en-US" sz="1800" dirty="0" err="1">
                <a:latin typeface="Arial" pitchFamily="34" charset="0"/>
              </a:rPr>
              <a:t>Tempat</a:t>
            </a:r>
            <a:r>
              <a:rPr lang="en-MY" altLang="en-US" sz="1800" dirty="0">
                <a:latin typeface="Arial" pitchFamily="34" charset="0"/>
              </a:rPr>
              <a:t> : </a:t>
            </a:r>
            <a:r>
              <a:rPr lang="en-MY" altLang="en-US" sz="1800" dirty="0" err="1">
                <a:latin typeface="Arial" pitchFamily="34" charset="0"/>
              </a:rPr>
              <a:t>Bilik</a:t>
            </a:r>
            <a:r>
              <a:rPr lang="en-MY" altLang="en-US" sz="1800" dirty="0">
                <a:latin typeface="Arial" pitchFamily="34" charset="0"/>
              </a:rPr>
              <a:t> </a:t>
            </a:r>
            <a:r>
              <a:rPr lang="en-MY" altLang="en-US" sz="1800" dirty="0" err="1">
                <a:latin typeface="Arial" pitchFamily="34" charset="0"/>
              </a:rPr>
              <a:t>Mesyuarat</a:t>
            </a:r>
            <a:r>
              <a:rPr lang="en-MY" altLang="en-US" sz="1800" dirty="0">
                <a:latin typeface="Arial" pitchFamily="34" charset="0"/>
              </a:rPr>
              <a:t> </a:t>
            </a:r>
            <a:r>
              <a:rPr lang="en-MY" altLang="en-US" sz="1800" dirty="0" err="1">
                <a:latin typeface="Arial" pitchFamily="34" charset="0"/>
              </a:rPr>
              <a:t>Cempaka</a:t>
            </a:r>
            <a:endParaRPr lang="en-MY" altLang="en-US" sz="18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MY" altLang="en-US" sz="1800" dirty="0">
                <a:latin typeface="Arial" pitchFamily="34" charset="0"/>
              </a:rPr>
              <a:t>Aras 3, JAS Putrajaya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itchFamily="34" charset="0"/>
            </a:endParaRPr>
          </a:p>
        </p:txBody>
      </p:sp>
      <p:pic>
        <p:nvPicPr>
          <p:cNvPr id="2055" name="Picture 6" descr="logoanim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6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6400" y="3962400"/>
          <a:ext cx="1163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Clip" r:id="rId6" imgW="1660817" imgH="1356545" progId="MS_ClipArt_Gallery.2">
                  <p:embed/>
                </p:oleObj>
              </mc:Choice>
              <mc:Fallback>
                <p:oleObj name="Clip" r:id="rId6" imgW="1660817" imgH="135654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1163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5181600" y="57912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chemeClr val="tx2"/>
                </a:solidFill>
                <a:latin typeface="Arial" pitchFamily="34" charset="0"/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Jabatan Alam Sekitar Malaysia</a:t>
            </a:r>
          </a:p>
        </p:txBody>
      </p:sp>
    </p:spTree>
    <p:extLst>
      <p:ext uri="{BB962C8B-B14F-4D97-AF65-F5344CB8AC3E}">
        <p14:creationId xmlns:p14="http://schemas.microsoft.com/office/powerpoint/2010/main" val="176552505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8"/>
          <p:cNvGrpSpPr>
            <a:grpSpLocks/>
          </p:cNvGrpSpPr>
          <p:nvPr/>
        </p:nvGrpSpPr>
        <p:grpSpPr bwMode="auto">
          <a:xfrm>
            <a:off x="0" y="0"/>
            <a:ext cx="9144000" cy="3856038"/>
            <a:chOff x="0" y="685799"/>
            <a:chExt cx="8915400" cy="3855720"/>
          </a:xfrm>
        </p:grpSpPr>
        <p:pic>
          <p:nvPicPr>
            <p:cNvPr id="10250" name="Picture 6" descr="bhg depan.jpg"/>
            <p:cNvPicPr>
              <a:picLocks noChangeAspect="1"/>
            </p:cNvPicPr>
            <p:nvPr/>
          </p:nvPicPr>
          <p:blipFill>
            <a:blip r:embed="rId4">
              <a:lum bright="2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64" b="34755"/>
            <a:stretch>
              <a:fillRect/>
            </a:stretch>
          </p:blipFill>
          <p:spPr bwMode="auto">
            <a:xfrm>
              <a:off x="0" y="685799"/>
              <a:ext cx="8915400" cy="383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Rectangle 2"/>
            <p:cNvSpPr>
              <a:spLocks noChangeArrowheads="1"/>
            </p:cNvSpPr>
            <p:nvPr/>
          </p:nvSpPr>
          <p:spPr bwMode="auto">
            <a:xfrm>
              <a:off x="0" y="4495800"/>
              <a:ext cx="8915400" cy="45719"/>
            </a:xfrm>
            <a:prstGeom prst="rect">
              <a:avLst/>
            </a:prstGeom>
            <a:gradFill rotWithShape="1">
              <a:gsLst>
                <a:gs pos="0">
                  <a:srgbClr val="660066">
                    <a:alpha val="57999"/>
                  </a:srgbClr>
                </a:gs>
                <a:gs pos="100000">
                  <a:srgbClr val="2F00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F18B7-F94F-4358-8604-308CC9CDA93B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46" name="Picture 6" descr="logoanim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7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8800" y="5105400"/>
          <a:ext cx="1163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Clip" r:id="rId6" imgW="1660817" imgH="1356545" progId="MS_ClipArt_Gallery.2">
                  <p:embed/>
                </p:oleObj>
              </mc:Choice>
              <mc:Fallback>
                <p:oleObj name="Clip" r:id="rId6" imgW="1660817" imgH="135654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05400"/>
                        <a:ext cx="1163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2514600" y="49530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chemeClr val="tx2"/>
                </a:solidFill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Jabatan Alam Sekitar Malaysia</a:t>
            </a:r>
          </a:p>
        </p:txBody>
      </p:sp>
      <p:sp>
        <p:nvSpPr>
          <p:cNvPr id="10249" name="TextBox 1"/>
          <p:cNvSpPr txBox="1">
            <a:spLocks noChangeArrowheads="1"/>
          </p:cNvSpPr>
          <p:nvPr/>
        </p:nvSpPr>
        <p:spPr bwMode="auto">
          <a:xfrm>
            <a:off x="7596336" y="6067425"/>
            <a:ext cx="7328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err="1" smtClean="0">
                <a:hlinkClick r:id="rId8" action="ppaction://hlinkfile"/>
              </a:rPr>
              <a:t>Lampiran</a:t>
            </a:r>
            <a:r>
              <a:rPr lang="en-US" altLang="en-US" sz="800" dirty="0" smtClean="0">
                <a:hlinkClick r:id="rId8" action="ppaction://hlinkfile"/>
              </a:rPr>
              <a:t> A7 </a:t>
            </a:r>
            <a:endParaRPr lang="en-MY" altLang="en-US" sz="8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" y="1905315"/>
            <a:ext cx="9143999" cy="1905000"/>
          </a:xfrm>
          <a:prstGeom prst="rect">
            <a:avLst/>
          </a:prstGeom>
          <a:gradFill rotWithShape="1">
            <a:gsLst>
              <a:gs pos="0">
                <a:srgbClr val="660066">
                  <a:alpha val="57999"/>
                </a:srgbClr>
              </a:gs>
              <a:gs pos="100000">
                <a:srgbClr val="2F002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400" b="1" dirty="0">
                <a:solidFill>
                  <a:schemeClr val="bg1"/>
                </a:solidFill>
              </a:rPr>
              <a:t>v | KEDUDUKAN SEMASA ASET TAK KETARA KERAJAAN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400" b="1" dirty="0">
                <a:solidFill>
                  <a:schemeClr val="bg1"/>
                </a:solidFill>
              </a:rPr>
              <a:t>(LAMPIRAN A7)</a:t>
            </a:r>
            <a:endParaRPr lang="ms-MY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3932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8"/>
          <p:cNvGrpSpPr>
            <a:grpSpLocks/>
          </p:cNvGrpSpPr>
          <p:nvPr/>
        </p:nvGrpSpPr>
        <p:grpSpPr bwMode="auto">
          <a:xfrm>
            <a:off x="0" y="0"/>
            <a:ext cx="9144000" cy="3856038"/>
            <a:chOff x="0" y="685799"/>
            <a:chExt cx="8915400" cy="3855720"/>
          </a:xfrm>
        </p:grpSpPr>
        <p:pic>
          <p:nvPicPr>
            <p:cNvPr id="10250" name="Picture 6" descr="bhg depan.jpg"/>
            <p:cNvPicPr>
              <a:picLocks noChangeAspect="1"/>
            </p:cNvPicPr>
            <p:nvPr/>
          </p:nvPicPr>
          <p:blipFill>
            <a:blip r:embed="rId4">
              <a:lum bright="2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64" b="34755"/>
            <a:stretch>
              <a:fillRect/>
            </a:stretch>
          </p:blipFill>
          <p:spPr bwMode="auto">
            <a:xfrm>
              <a:off x="0" y="685799"/>
              <a:ext cx="8915400" cy="383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Rectangle 2"/>
            <p:cNvSpPr>
              <a:spLocks noChangeArrowheads="1"/>
            </p:cNvSpPr>
            <p:nvPr/>
          </p:nvSpPr>
          <p:spPr bwMode="auto">
            <a:xfrm>
              <a:off x="0" y="4495800"/>
              <a:ext cx="8915400" cy="45719"/>
            </a:xfrm>
            <a:prstGeom prst="rect">
              <a:avLst/>
            </a:prstGeom>
            <a:gradFill rotWithShape="1">
              <a:gsLst>
                <a:gs pos="0">
                  <a:srgbClr val="660066">
                    <a:alpha val="57999"/>
                  </a:srgbClr>
                </a:gs>
                <a:gs pos="100000">
                  <a:srgbClr val="2F00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F18B7-F94F-4358-8604-308CC9CDA93B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46" name="Picture 6" descr="logoanim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7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8800" y="5105400"/>
          <a:ext cx="1163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Clip" r:id="rId6" imgW="1660817" imgH="1356545" progId="MS_ClipArt_Gallery.2">
                  <p:embed/>
                </p:oleObj>
              </mc:Choice>
              <mc:Fallback>
                <p:oleObj name="Clip" r:id="rId6" imgW="1660817" imgH="135654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05400"/>
                        <a:ext cx="1163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2514600" y="49530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chemeClr val="tx2"/>
                </a:solidFill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Jabatan Alam Sekitar Malaysia</a:t>
            </a:r>
          </a:p>
        </p:txBody>
      </p:sp>
      <p:sp>
        <p:nvSpPr>
          <p:cNvPr id="10249" name="TextBox 1"/>
          <p:cNvSpPr txBox="1">
            <a:spLocks noChangeArrowheads="1"/>
          </p:cNvSpPr>
          <p:nvPr/>
        </p:nvSpPr>
        <p:spPr bwMode="auto">
          <a:xfrm>
            <a:off x="7596336" y="6067425"/>
            <a:ext cx="7328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err="1" smtClean="0">
                <a:hlinkClick r:id="rId8" action="ppaction://hlinkfile"/>
              </a:rPr>
              <a:t>Lampiran</a:t>
            </a:r>
            <a:r>
              <a:rPr lang="en-US" altLang="en-US" sz="800" dirty="0" smtClean="0">
                <a:hlinkClick r:id="rId8" action="ppaction://hlinkfile"/>
              </a:rPr>
              <a:t> A8 </a:t>
            </a:r>
            <a:endParaRPr lang="en-MY" altLang="en-US" sz="8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" y="1941248"/>
            <a:ext cx="9143999" cy="1905000"/>
          </a:xfrm>
          <a:prstGeom prst="rect">
            <a:avLst/>
          </a:prstGeom>
          <a:gradFill rotWithShape="1">
            <a:gsLst>
              <a:gs pos="0">
                <a:srgbClr val="660066">
                  <a:alpha val="57999"/>
                </a:srgbClr>
              </a:gs>
              <a:gs pos="100000">
                <a:srgbClr val="2F002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eaLnBrk="1" hangingPunct="1">
              <a:spcBef>
                <a:spcPts val="0"/>
              </a:spcBef>
              <a:buNone/>
              <a:defRPr/>
            </a:pPr>
            <a:r>
              <a:rPr lang="ms-MY" b="1" dirty="0">
                <a:solidFill>
                  <a:prstClr val="white"/>
                </a:solidFill>
                <a:latin typeface="Calibri"/>
              </a:rPr>
              <a:t>vi | LAPORAN STOK KURANG LARIS</a:t>
            </a:r>
          </a:p>
          <a:p>
            <a:pPr lvl="0" algn="ctr" eaLnBrk="1" hangingPunct="1">
              <a:spcBef>
                <a:spcPts val="0"/>
              </a:spcBef>
              <a:buNone/>
              <a:defRPr/>
            </a:pPr>
            <a:r>
              <a:rPr lang="ms-MY" b="1" dirty="0">
                <a:solidFill>
                  <a:prstClr val="white"/>
                </a:solidFill>
                <a:latin typeface="Calibri"/>
              </a:rPr>
              <a:t>(LAMPIRAN A8)</a:t>
            </a:r>
            <a:endParaRPr lang="ms-MY" sz="2800" dirty="0">
              <a:solidFill>
                <a:prstClr val="white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6602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8"/>
          <p:cNvGrpSpPr>
            <a:grpSpLocks/>
          </p:cNvGrpSpPr>
          <p:nvPr/>
        </p:nvGrpSpPr>
        <p:grpSpPr bwMode="auto">
          <a:xfrm>
            <a:off x="0" y="0"/>
            <a:ext cx="9144000" cy="3856038"/>
            <a:chOff x="0" y="685799"/>
            <a:chExt cx="8915400" cy="3855720"/>
          </a:xfrm>
        </p:grpSpPr>
        <p:pic>
          <p:nvPicPr>
            <p:cNvPr id="11273" name="Picture 6" descr="bhg depan.jpg"/>
            <p:cNvPicPr>
              <a:picLocks noChangeAspect="1"/>
            </p:cNvPicPr>
            <p:nvPr/>
          </p:nvPicPr>
          <p:blipFill>
            <a:blip r:embed="rId4">
              <a:lum bright="2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64" b="34755"/>
            <a:stretch>
              <a:fillRect/>
            </a:stretch>
          </p:blipFill>
          <p:spPr bwMode="auto">
            <a:xfrm>
              <a:off x="0" y="685799"/>
              <a:ext cx="8915400" cy="383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Rectangle 2"/>
            <p:cNvSpPr>
              <a:spLocks noChangeArrowheads="1"/>
            </p:cNvSpPr>
            <p:nvPr/>
          </p:nvSpPr>
          <p:spPr bwMode="auto">
            <a:xfrm>
              <a:off x="0" y="4495800"/>
              <a:ext cx="8915400" cy="45719"/>
            </a:xfrm>
            <a:prstGeom prst="rect">
              <a:avLst/>
            </a:prstGeom>
            <a:gradFill rotWithShape="1">
              <a:gsLst>
                <a:gs pos="0">
                  <a:srgbClr val="660066">
                    <a:alpha val="57999"/>
                  </a:srgbClr>
                </a:gs>
                <a:gs pos="100000">
                  <a:srgbClr val="2F00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E82AE-6457-408F-9611-0B4587C1629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1270" name="Picture 6" descr="logoanim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1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8800" y="5105400"/>
          <a:ext cx="1163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Clip" r:id="rId6" imgW="1660817" imgH="1356545" progId="MS_ClipArt_Gallery.2">
                  <p:embed/>
                </p:oleObj>
              </mc:Choice>
              <mc:Fallback>
                <p:oleObj name="Clip" r:id="rId6" imgW="1660817" imgH="135654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05400"/>
                        <a:ext cx="1163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2514600" y="49530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chemeClr val="tx2"/>
                </a:solidFill>
                <a:latin typeface="Arial" pitchFamily="34" charset="0"/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Jabatan Alam Sekitar Malaysia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" y="1895855"/>
            <a:ext cx="9143999" cy="1905000"/>
          </a:xfrm>
          <a:prstGeom prst="rect">
            <a:avLst/>
          </a:prstGeom>
          <a:gradFill rotWithShape="1">
            <a:gsLst>
              <a:gs pos="0">
                <a:srgbClr val="660066">
                  <a:alpha val="57999"/>
                </a:srgbClr>
              </a:gs>
              <a:gs pos="100000">
                <a:srgbClr val="2F002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s-MY" altLang="en-US" sz="2800" b="1" dirty="0">
                <a:solidFill>
                  <a:schemeClr val="bg1"/>
                </a:solidFill>
              </a:rPr>
              <a:t>vii | LAPORAN PEMERIKSAAN ASET ALIH DAN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s-MY" altLang="en-US" sz="2800" b="1" dirty="0">
                <a:solidFill>
                  <a:schemeClr val="bg1"/>
                </a:solidFill>
              </a:rPr>
              <a:t>VERIFIKASI STOR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s-MY" altLang="en-US" sz="2800" b="1" dirty="0" smtClean="0">
                <a:solidFill>
                  <a:schemeClr val="bg1"/>
                </a:solidFill>
              </a:rPr>
              <a:t>SUKU PERTAMA TAHUN </a:t>
            </a:r>
            <a:r>
              <a:rPr lang="ms-MY" altLang="en-US" sz="2800" b="1" dirty="0">
                <a:solidFill>
                  <a:schemeClr val="bg1"/>
                </a:solidFill>
              </a:rPr>
              <a:t>2017</a:t>
            </a:r>
            <a:endParaRPr lang="ms-MY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857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LAPORAN PEMERIKSAAN ASET DAN VERIFIKASI STOR SUKU </a:t>
            </a:r>
            <a:r>
              <a:rPr lang="fi-FI" dirty="0" smtClean="0"/>
              <a:t>PERTAMA TAHUN 2017 </a:t>
            </a:r>
            <a:r>
              <a:rPr lang="fi-FI" dirty="0"/>
              <a:t/>
            </a:r>
            <a:br>
              <a:rPr lang="fi-FI" dirty="0"/>
            </a:br>
            <a:endParaRPr lang="en-MY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789150"/>
              </p:ext>
            </p:extLst>
          </p:nvPr>
        </p:nvGraphicFramePr>
        <p:xfrm>
          <a:off x="1043608" y="2708920"/>
          <a:ext cx="6264696" cy="329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Alih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Stor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Ketara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pemeriksaan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dilakukan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suku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tahun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pertama</a:t>
                      </a:r>
                      <a:r>
                        <a:rPr lang="en-US" baseline="0" dirty="0" smtClean="0"/>
                        <a:t> 2017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Pemeriksaan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dijalankan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1/10/2017</a:t>
                      </a:r>
                      <a:r>
                        <a:rPr lang="en-US" baseline="0" dirty="0" smtClean="0"/>
                        <a:t> – 31/12/2017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err="1" smtClean="0"/>
                        <a:t>Pemeriksaan</a:t>
                      </a:r>
                      <a:r>
                        <a:rPr lang="en-MY" dirty="0" smtClean="0"/>
                        <a:t> </a:t>
                      </a:r>
                      <a:r>
                        <a:rPr lang="en-MY" dirty="0" err="1" smtClean="0"/>
                        <a:t>sekurang-kurangnya</a:t>
                      </a:r>
                      <a:r>
                        <a:rPr lang="en-MY" baseline="0" dirty="0" smtClean="0"/>
                        <a:t> </a:t>
                      </a:r>
                      <a:r>
                        <a:rPr lang="en-MY" baseline="0" dirty="0" err="1" smtClean="0"/>
                        <a:t>dilakukan</a:t>
                      </a:r>
                      <a:r>
                        <a:rPr lang="en-MY" baseline="0" dirty="0" smtClean="0"/>
                        <a:t> </a:t>
                      </a:r>
                      <a:r>
                        <a:rPr lang="en-MY" baseline="0" dirty="0" err="1" smtClean="0"/>
                        <a:t>sekali</a:t>
                      </a:r>
                      <a:r>
                        <a:rPr lang="en-MY" baseline="0" dirty="0" smtClean="0"/>
                        <a:t> </a:t>
                      </a:r>
                      <a:r>
                        <a:rPr lang="en-MY" baseline="0" dirty="0" err="1" smtClean="0"/>
                        <a:t>dalam</a:t>
                      </a:r>
                      <a:r>
                        <a:rPr lang="en-MY" baseline="0" dirty="0" smtClean="0"/>
                        <a:t> </a:t>
                      </a:r>
                      <a:r>
                        <a:rPr lang="en-MY" baseline="0" dirty="0" err="1" smtClean="0"/>
                        <a:t>tempoh</a:t>
                      </a:r>
                      <a:r>
                        <a:rPr lang="en-MY" baseline="0" dirty="0" smtClean="0"/>
                        <a:t> 2 </a:t>
                      </a:r>
                      <a:r>
                        <a:rPr lang="en-MY" baseline="0" dirty="0" err="1" smtClean="0"/>
                        <a:t>Tahun</a:t>
                      </a:r>
                      <a:r>
                        <a:rPr lang="en-MY" baseline="0" dirty="0" smtClean="0"/>
                        <a:t>.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73536" y="116632"/>
            <a:ext cx="164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LAMPIRAN A9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CADANGAN PEMERIKSAAN ASET ALIH BAGI TAHUN 2017</a:t>
            </a:r>
            <a:endParaRPr lang="en-MY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ringkasan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harta</a:t>
            </a:r>
            <a:r>
              <a:rPr lang="en-US" dirty="0" smtClean="0"/>
              <a:t> modal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2016 </a:t>
            </a:r>
            <a:r>
              <a:rPr lang="en-US" dirty="0" err="1" smtClean="0"/>
              <a:t>didapati</a:t>
            </a:r>
            <a:r>
              <a:rPr lang="en-US" dirty="0" smtClean="0"/>
              <a:t> 13,410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diperiksa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Daripada</a:t>
            </a:r>
            <a:r>
              <a:rPr lang="en-US" dirty="0" smtClean="0"/>
              <a:t> 27,797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111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dikesan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Semua</a:t>
            </a:r>
            <a:r>
              <a:rPr lang="en-US" dirty="0" smtClean="0"/>
              <a:t> PTJ </a:t>
            </a:r>
            <a:r>
              <a:rPr lang="en-US" dirty="0" err="1" smtClean="0"/>
              <a:t>Negeri</a:t>
            </a:r>
            <a:r>
              <a:rPr lang="en-US" dirty="0" smtClean="0"/>
              <a:t>/</a:t>
            </a:r>
            <a:r>
              <a:rPr lang="en-US" dirty="0" err="1" smtClean="0"/>
              <a:t>Eimas</a:t>
            </a:r>
            <a:r>
              <a:rPr lang="en-US" dirty="0" smtClean="0"/>
              <a:t> </a:t>
            </a:r>
            <a:r>
              <a:rPr lang="en-US" dirty="0" err="1" smtClean="0"/>
              <a:t>diminta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taskforce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pemutihan</a:t>
            </a:r>
            <a:r>
              <a:rPr lang="en-US" dirty="0" smtClean="0"/>
              <a:t> data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SPA.</a:t>
            </a:r>
          </a:p>
          <a:p>
            <a:pPr algn="just"/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2017 </a:t>
            </a:r>
            <a:r>
              <a:rPr lang="en-US" dirty="0" err="1" smtClean="0"/>
              <a:t>hendaklah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seratus</a:t>
            </a:r>
            <a:r>
              <a:rPr lang="en-US" dirty="0" smtClean="0"/>
              <a:t> </a:t>
            </a:r>
            <a:r>
              <a:rPr lang="en-US" dirty="0" err="1" smtClean="0"/>
              <a:t>peratus</a:t>
            </a:r>
            <a:r>
              <a:rPr lang="en-US" dirty="0" smtClean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069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bul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47938"/>
            <a:ext cx="30924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2971800" cy="6858000"/>
          </a:xfrm>
          <a:prstGeom prst="rect">
            <a:avLst/>
          </a:prstGeom>
          <a:solidFill>
            <a:srgbClr val="193161">
              <a:alpha val="8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3124200" y="4876800"/>
            <a:ext cx="3124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en-US" altLang="en-US" sz="2100">
                <a:solidFill>
                  <a:srgbClr val="193161"/>
                </a:solidFill>
                <a:latin typeface="Arial Narrow" pitchFamily="34" charset="0"/>
                <a:ea typeface="MS Gothic" pitchFamily="49" charset="-128"/>
              </a:rPr>
              <a:t>TATACARA PENGURUSAN ASET ALIH KERAJAAN </a:t>
            </a:r>
            <a:r>
              <a:rPr lang="en-US" altLang="en-US" sz="2100">
                <a:solidFill>
                  <a:srgbClr val="A6A6A6"/>
                </a:solidFill>
                <a:latin typeface="Arial Narrow" pitchFamily="34" charset="0"/>
                <a:ea typeface="MS Gothic" pitchFamily="49" charset="-128"/>
              </a:rPr>
              <a:t>| </a:t>
            </a:r>
            <a:r>
              <a:rPr lang="en-US" altLang="en-US" sz="2100">
                <a:solidFill>
                  <a:srgbClr val="193161"/>
                </a:solidFill>
                <a:latin typeface="Arial Narrow" pitchFamily="34" charset="0"/>
                <a:ea typeface="MS Gothic" pitchFamily="49" charset="-128"/>
              </a:rPr>
              <a:t>TPA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066800" y="1219200"/>
            <a:ext cx="7391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solidFill>
                  <a:srgbClr val="000000"/>
                </a:solidFill>
                <a:latin typeface="Niagara Solid" pitchFamily="82" charset="0"/>
              </a:rPr>
              <a:t>Bab F – </a:t>
            </a:r>
            <a:r>
              <a:rPr lang="ms-MY" altLang="en-US" sz="5400">
                <a:solidFill>
                  <a:srgbClr val="1F497D"/>
                </a:solidFill>
                <a:latin typeface="Niagara Solid" pitchFamily="82" charset="0"/>
              </a:rPr>
              <a:t>Kehilangan dan Hapuskira</a:t>
            </a:r>
            <a:endParaRPr lang="ms-MY" altLang="en-US" sz="5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1905000" y="533400"/>
            <a:ext cx="571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solidFill>
                  <a:srgbClr val="1F497D"/>
                </a:solidFill>
                <a:latin typeface="Niagara Solid" pitchFamily="82" charset="0"/>
              </a:rPr>
              <a:t>       </a:t>
            </a:r>
            <a:r>
              <a:rPr lang="ms-MY" altLang="en-US" sz="2400">
                <a:solidFill>
                  <a:srgbClr val="1F497D"/>
                </a:solidFill>
                <a:latin typeface="Niagara Solid" pitchFamily="82" charset="0"/>
              </a:rPr>
              <a:t>(RUJUKAN : Pekeliling Perbendaharaan Bil.5 Tahun 2007)</a:t>
            </a:r>
            <a:endParaRPr lang="ms-MY" altLang="en-US" sz="5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295" name="Picture 31" descr="63951654.jpg"/>
          <p:cNvPicPr>
            <a:picLocks noChangeAspect="1"/>
          </p:cNvPicPr>
          <p:nvPr/>
        </p:nvPicPr>
        <p:blipFill>
          <a:blip r:embed="rId3">
            <a:lum bright="90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4"/>
          <p:cNvSpPr txBox="1">
            <a:spLocks noChangeArrowheads="1"/>
          </p:cNvSpPr>
          <p:nvPr/>
        </p:nvSpPr>
        <p:spPr bwMode="auto">
          <a:xfrm>
            <a:off x="184150" y="366860"/>
            <a:ext cx="8610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Georgia" pitchFamily="18" charset="0"/>
              </a:rPr>
              <a:t>RINGKASAN PEMERIKSAAN HARTA MODAL DAN HARTA BERNILAI RENDAH TAHUN 2016</a:t>
            </a:r>
            <a:endParaRPr lang="en-US" altLang="en-US" sz="20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2297" name="Line 103"/>
          <p:cNvSpPr>
            <a:spLocks noChangeShapeType="1"/>
          </p:cNvSpPr>
          <p:nvPr/>
        </p:nvSpPr>
        <p:spPr bwMode="auto">
          <a:xfrm>
            <a:off x="0" y="1600200"/>
            <a:ext cx="0" cy="5257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6388" name="Picture 4" descr="D:\SPA\2017\JKPAK JAS 2017\JKPAK JAS BIL 1\laporan pemeriksa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9" y="1084077"/>
            <a:ext cx="876793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953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8"/>
          <p:cNvGrpSpPr>
            <a:grpSpLocks/>
          </p:cNvGrpSpPr>
          <p:nvPr/>
        </p:nvGrpSpPr>
        <p:grpSpPr bwMode="auto">
          <a:xfrm>
            <a:off x="0" y="0"/>
            <a:ext cx="9134475" cy="3856038"/>
            <a:chOff x="0" y="685799"/>
            <a:chExt cx="8915400" cy="3855720"/>
          </a:xfrm>
        </p:grpSpPr>
        <p:pic>
          <p:nvPicPr>
            <p:cNvPr id="13321" name="Picture 6" descr="bhg depan.jpg"/>
            <p:cNvPicPr>
              <a:picLocks noChangeAspect="1"/>
            </p:cNvPicPr>
            <p:nvPr/>
          </p:nvPicPr>
          <p:blipFill>
            <a:blip r:embed="rId4">
              <a:lum bright="2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64" b="34755"/>
            <a:stretch>
              <a:fillRect/>
            </a:stretch>
          </p:blipFill>
          <p:spPr bwMode="auto">
            <a:xfrm>
              <a:off x="0" y="685799"/>
              <a:ext cx="8915400" cy="383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Rectangle 2"/>
            <p:cNvSpPr>
              <a:spLocks noChangeArrowheads="1"/>
            </p:cNvSpPr>
            <p:nvPr/>
          </p:nvSpPr>
          <p:spPr bwMode="auto">
            <a:xfrm>
              <a:off x="0" y="4495800"/>
              <a:ext cx="8915400" cy="45719"/>
            </a:xfrm>
            <a:prstGeom prst="rect">
              <a:avLst/>
            </a:prstGeom>
            <a:gradFill rotWithShape="1">
              <a:gsLst>
                <a:gs pos="0">
                  <a:srgbClr val="660066">
                    <a:alpha val="57999"/>
                  </a:srgbClr>
                </a:gs>
                <a:gs pos="100000">
                  <a:srgbClr val="2F00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74BA-810E-4A22-99B9-3D534738165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3318" name="Picture 6" descr="logoanim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9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8800" y="5105400"/>
          <a:ext cx="1163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Clip" r:id="rId6" imgW="1660817" imgH="1356545" progId="MS_ClipArt_Gallery.2">
                  <p:embed/>
                </p:oleObj>
              </mc:Choice>
              <mc:Fallback>
                <p:oleObj name="Clip" r:id="rId6" imgW="1660817" imgH="135654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05400"/>
                        <a:ext cx="1163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4"/>
          <p:cNvSpPr>
            <a:spLocks noChangeArrowheads="1"/>
          </p:cNvSpPr>
          <p:nvPr/>
        </p:nvSpPr>
        <p:spPr bwMode="auto">
          <a:xfrm>
            <a:off x="2514600" y="49530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chemeClr val="tx2"/>
                </a:solidFill>
                <a:latin typeface="Arial" pitchFamily="34" charset="0"/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Jabatan Alam Sekitar Malaysia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" y="1915634"/>
            <a:ext cx="9143999" cy="1905000"/>
          </a:xfrm>
          <a:prstGeom prst="rect">
            <a:avLst/>
          </a:prstGeom>
          <a:gradFill rotWithShape="1">
            <a:gsLst>
              <a:gs pos="0">
                <a:srgbClr val="660066">
                  <a:alpha val="57999"/>
                </a:srgbClr>
              </a:gs>
              <a:gs pos="100000">
                <a:srgbClr val="2F002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s-MY" altLang="en-US" sz="2800" b="1" dirty="0" smtClean="0">
                <a:solidFill>
                  <a:schemeClr val="bg1"/>
                </a:solidFill>
              </a:rPr>
              <a:t>viii </a:t>
            </a:r>
            <a:r>
              <a:rPr lang="ms-MY" altLang="en-US" sz="2800" b="1" dirty="0">
                <a:solidFill>
                  <a:schemeClr val="bg1"/>
                </a:solidFill>
              </a:rPr>
              <a:t>| LAPORAN KES KEHILANGAN ASET ALIH KERAJAAN/ </a:t>
            </a:r>
            <a:endParaRPr lang="ms-MY" altLang="en-US" sz="28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s-MY" altLang="en-US" sz="2800" b="1" dirty="0" smtClean="0">
                <a:solidFill>
                  <a:schemeClr val="bg1"/>
                </a:solidFill>
              </a:rPr>
              <a:t>STOK </a:t>
            </a:r>
            <a:r>
              <a:rPr lang="ms-MY" altLang="en-US" sz="2800" b="1" dirty="0">
                <a:solidFill>
                  <a:schemeClr val="bg1"/>
                </a:solidFill>
              </a:rPr>
              <a:t>JABATAN ALAM SEKITAR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s-MY" altLang="en-US" sz="2800" b="1" dirty="0" smtClean="0">
                <a:solidFill>
                  <a:schemeClr val="bg1"/>
                </a:solidFill>
              </a:rPr>
              <a:t>SUKU PERTAMA TAHUN </a:t>
            </a:r>
            <a:r>
              <a:rPr lang="ms-MY" altLang="en-US" sz="2800" b="1" dirty="0">
                <a:solidFill>
                  <a:schemeClr val="bg1"/>
                </a:solidFill>
              </a:rPr>
              <a:t>2017</a:t>
            </a:r>
            <a:endParaRPr lang="ms-MY" altLang="en-US" sz="4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ms-MY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0814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bu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47938"/>
            <a:ext cx="30924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2971800" cy="6858000"/>
          </a:xfrm>
          <a:prstGeom prst="rect">
            <a:avLst/>
          </a:prstGeom>
          <a:solidFill>
            <a:srgbClr val="193161">
              <a:alpha val="8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124200" y="4876800"/>
            <a:ext cx="31242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2100" dirty="0">
                <a:solidFill>
                  <a:srgbClr val="193161"/>
                </a:solidFill>
                <a:latin typeface="Arial Narrow" pitchFamily="34" charset="0"/>
                <a:ea typeface="MS Gothic" charset="-128"/>
              </a:rPr>
              <a:t>TATACARA PENGURUSAN ASET ALIH KERAJAAN </a:t>
            </a:r>
            <a:r>
              <a:rPr lang="en-US" sz="21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ea typeface="MS Gothic" charset="-128"/>
              </a:rPr>
              <a:t>| </a:t>
            </a:r>
            <a:r>
              <a:rPr lang="en-US" sz="2100" dirty="0">
                <a:solidFill>
                  <a:srgbClr val="193161"/>
                </a:solidFill>
                <a:latin typeface="Arial Narrow" pitchFamily="34" charset="0"/>
                <a:ea typeface="MS Gothic" charset="-128"/>
              </a:rPr>
              <a:t>TPA</a:t>
            </a:r>
          </a:p>
          <a:p>
            <a:pPr>
              <a:defRPr/>
            </a:pPr>
            <a:endParaRPr lang="en-US" dirty="0">
              <a:latin typeface="Arial" pitchFamily="34" charset="0"/>
              <a:ea typeface="MS Gothic" charset="-128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066800" y="1219200"/>
            <a:ext cx="7391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latin typeface="Niagara Solid" pitchFamily="82" charset="0"/>
              </a:rPr>
              <a:t>Bab F – </a:t>
            </a:r>
            <a:r>
              <a:rPr lang="ms-MY" altLang="en-US" sz="5400">
                <a:solidFill>
                  <a:srgbClr val="1F497D"/>
                </a:solidFill>
                <a:latin typeface="Niagara Solid" pitchFamily="82" charset="0"/>
              </a:rPr>
              <a:t>Kehilangan dan Hapuskira</a:t>
            </a:r>
            <a:endParaRPr lang="ms-MY" altLang="en-US" sz="5400">
              <a:latin typeface="Arial" pitchFamily="34" charset="0"/>
            </a:endParaRP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1905000" y="533400"/>
            <a:ext cx="571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solidFill>
                  <a:srgbClr val="1F497D"/>
                </a:solidFill>
                <a:latin typeface="Niagara Solid" pitchFamily="82" charset="0"/>
              </a:rPr>
              <a:t>       </a:t>
            </a:r>
            <a:r>
              <a:rPr lang="ms-MY" altLang="en-US" sz="2400">
                <a:solidFill>
                  <a:srgbClr val="1F497D"/>
                </a:solidFill>
                <a:latin typeface="Niagara Solid" pitchFamily="82" charset="0"/>
              </a:rPr>
              <a:t>(RUJUKAN : Pekeliling Perbendaharaan Bil.5 Tahun 2007)</a:t>
            </a:r>
            <a:endParaRPr lang="ms-MY" altLang="en-US" sz="5400">
              <a:latin typeface="Arial" pitchFamily="34" charset="0"/>
            </a:endParaRPr>
          </a:p>
        </p:txBody>
      </p:sp>
      <p:pic>
        <p:nvPicPr>
          <p:cNvPr id="14343" name="Picture 31" descr="63951654.jpg"/>
          <p:cNvPicPr>
            <a:picLocks noChangeAspect="1"/>
          </p:cNvPicPr>
          <p:nvPr/>
        </p:nvPicPr>
        <p:blipFill>
          <a:blip r:embed="rId4">
            <a:lum bright="90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251520" y="187325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900" b="1" dirty="0">
                <a:solidFill>
                  <a:srgbClr val="1F497D"/>
                </a:solidFill>
                <a:latin typeface="Georgia" pitchFamily="18" charset="0"/>
              </a:rPr>
              <a:t>LAPORAN KEHILANGAN </a:t>
            </a:r>
            <a:r>
              <a:rPr lang="en-US" altLang="en-US" sz="1900" b="1" dirty="0" smtClean="0">
                <a:solidFill>
                  <a:srgbClr val="1F497D"/>
                </a:solidFill>
                <a:latin typeface="Georgia" pitchFamily="18" charset="0"/>
              </a:rPr>
              <a:t>SUKU PERTAMA</a:t>
            </a:r>
            <a:r>
              <a:rPr lang="en-US" altLang="en-US" sz="2000" b="1" dirty="0" smtClean="0">
                <a:solidFill>
                  <a:srgbClr val="1F497D"/>
                </a:solidFill>
                <a:latin typeface="Georgia" pitchFamily="18" charset="0"/>
              </a:rPr>
              <a:t> TAHUN 2017</a:t>
            </a:r>
            <a:endParaRPr lang="en-US" altLang="en-US" sz="19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4345" name="Line 103"/>
          <p:cNvSpPr>
            <a:spLocks noChangeShapeType="1"/>
          </p:cNvSpPr>
          <p:nvPr/>
        </p:nvSpPr>
        <p:spPr bwMode="auto">
          <a:xfrm>
            <a:off x="0" y="1600200"/>
            <a:ext cx="0" cy="5257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4346" name="Text Box 42"/>
          <p:cNvSpPr txBox="1">
            <a:spLocks noChangeArrowheads="1"/>
          </p:cNvSpPr>
          <p:nvPr/>
        </p:nvSpPr>
        <p:spPr bwMode="auto">
          <a:xfrm>
            <a:off x="1066800" y="2362200"/>
            <a:ext cx="69342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1 kes kehilangan aset dilaporkan bagi </a:t>
            </a:r>
            <a:r>
              <a:rPr lang="en-US" altLang="en-US" sz="3600"/>
              <a:t>suku</a:t>
            </a:r>
            <a:r>
              <a:rPr lang="en-US" altLang="en-US"/>
              <a:t> tahun kedua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(April – Jun) </a:t>
            </a:r>
            <a:r>
              <a:rPr lang="en-US" altLang="en-US"/>
              <a:t>2013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36811"/>
              </p:ext>
            </p:extLst>
          </p:nvPr>
        </p:nvGraphicFramePr>
        <p:xfrm>
          <a:off x="611070" y="504978"/>
          <a:ext cx="7921860" cy="6286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2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27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3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45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022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621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BIL</a:t>
                      </a:r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JABATAN ALAM SEKITAR</a:t>
                      </a:r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ITEM</a:t>
                      </a:r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NILAI PEROLEHAN ASAL (RM)</a:t>
                      </a:r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STATUS KES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CATATAN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Putrajaya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Selangor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5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Kuala Lumpur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Perlis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Kedah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Pulau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Pinang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Perak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5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Negeri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Sembilan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Melaka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Johor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Pahang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Kelantan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Terengganu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fontAlgn="t"/>
                      <a:endParaRPr lang="en-MY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MY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11430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Sabah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Sarawak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Labuan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Bintulu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Langkawi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EiMAS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4497" name="TextBox 1"/>
          <p:cNvSpPr txBox="1">
            <a:spLocks noChangeArrowheads="1"/>
          </p:cNvSpPr>
          <p:nvPr/>
        </p:nvSpPr>
        <p:spPr bwMode="auto">
          <a:xfrm>
            <a:off x="3810000" y="2632075"/>
            <a:ext cx="304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/>
              <a:t>TIADA</a:t>
            </a:r>
            <a:endParaRPr lang="en-MY" altLang="en-US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407088" y="-8377"/>
            <a:ext cx="18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LAMPIRAN A10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82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8"/>
          <p:cNvGrpSpPr>
            <a:grpSpLocks/>
          </p:cNvGrpSpPr>
          <p:nvPr/>
        </p:nvGrpSpPr>
        <p:grpSpPr bwMode="auto">
          <a:xfrm>
            <a:off x="0" y="0"/>
            <a:ext cx="9144000" cy="3856038"/>
            <a:chOff x="0" y="685799"/>
            <a:chExt cx="8915400" cy="3855721"/>
          </a:xfrm>
        </p:grpSpPr>
        <p:pic>
          <p:nvPicPr>
            <p:cNvPr id="15369" name="Picture 6" descr="bhg depan.jpg"/>
            <p:cNvPicPr>
              <a:picLocks noChangeAspect="1"/>
            </p:cNvPicPr>
            <p:nvPr/>
          </p:nvPicPr>
          <p:blipFill>
            <a:blip r:embed="rId4">
              <a:lum bright="2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64" b="34755"/>
            <a:stretch>
              <a:fillRect/>
            </a:stretch>
          </p:blipFill>
          <p:spPr bwMode="auto">
            <a:xfrm>
              <a:off x="0" y="685799"/>
              <a:ext cx="8915400" cy="383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Rectangle 2"/>
            <p:cNvSpPr>
              <a:spLocks noChangeArrowheads="1"/>
            </p:cNvSpPr>
            <p:nvPr/>
          </p:nvSpPr>
          <p:spPr bwMode="auto">
            <a:xfrm>
              <a:off x="0" y="4495486"/>
              <a:ext cx="8915400" cy="46034"/>
            </a:xfrm>
            <a:prstGeom prst="rect">
              <a:avLst/>
            </a:prstGeom>
            <a:gradFill rotWithShape="1">
              <a:gsLst>
                <a:gs pos="0">
                  <a:srgbClr val="660066">
                    <a:alpha val="57999"/>
                  </a:srgbClr>
                </a:gs>
                <a:gs pos="100000">
                  <a:srgbClr val="2F00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D8489-038B-4298-A77E-18A93A0CDBE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15366" name="Picture 6" descr="logoanim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7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8800" y="5105400"/>
          <a:ext cx="1163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Clip" r:id="rId6" imgW="1660817" imgH="1356545" progId="MS_ClipArt_Gallery.2">
                  <p:embed/>
                </p:oleObj>
              </mc:Choice>
              <mc:Fallback>
                <p:oleObj name="Clip" r:id="rId6" imgW="1660817" imgH="135654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05400"/>
                        <a:ext cx="1163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2514600" y="49530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chemeClr val="tx2"/>
                </a:solidFill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Jabatan Alam Sekitar Malaysia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" y="1905000"/>
            <a:ext cx="9143999" cy="1905000"/>
          </a:xfrm>
          <a:prstGeom prst="rect">
            <a:avLst/>
          </a:prstGeom>
          <a:gradFill rotWithShape="1">
            <a:gsLst>
              <a:gs pos="0">
                <a:srgbClr val="660066">
                  <a:alpha val="57999"/>
                </a:srgbClr>
              </a:gs>
              <a:gs pos="100000">
                <a:srgbClr val="2F002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>
                <a:solidFill>
                  <a:schemeClr val="bg1"/>
                </a:solidFill>
              </a:rPr>
              <a:t>ix | STATUS KEHILANGAN ASET DALAM </a:t>
            </a:r>
            <a:r>
              <a:rPr lang="ms-MY" sz="2800" b="1" dirty="0" smtClean="0">
                <a:solidFill>
                  <a:schemeClr val="bg1"/>
                </a:solidFill>
              </a:rPr>
              <a:t>TINDAKAN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s-MY" sz="2800" b="1" dirty="0" smtClean="0">
                <a:solidFill>
                  <a:schemeClr val="bg1"/>
                </a:solidFill>
              </a:rPr>
              <a:t> </a:t>
            </a:r>
            <a:r>
              <a:rPr lang="ms-MY" sz="2800" b="1" dirty="0">
                <a:solidFill>
                  <a:schemeClr val="bg1"/>
                </a:solidFill>
              </a:rPr>
              <a:t>SEMASA TAHUN </a:t>
            </a:r>
            <a:r>
              <a:rPr lang="ms-MY" sz="2800" b="1" dirty="0" smtClean="0">
                <a:solidFill>
                  <a:schemeClr val="bg1"/>
                </a:solidFill>
              </a:rPr>
              <a:t>2017</a:t>
            </a:r>
            <a:endParaRPr lang="ms-MY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7291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bu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47938"/>
            <a:ext cx="30924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124200" y="4876800"/>
            <a:ext cx="31242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2100" dirty="0">
                <a:solidFill>
                  <a:srgbClr val="193161"/>
                </a:solidFill>
                <a:latin typeface="Arial Narrow" pitchFamily="34" charset="0"/>
                <a:ea typeface="MS Gothic" charset="-128"/>
              </a:rPr>
              <a:t>TATACARA PENGURUSAN ASET ALIH KERAJAAN </a:t>
            </a:r>
            <a:r>
              <a:rPr lang="en-US" sz="21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ea typeface="MS Gothic" charset="-128"/>
              </a:rPr>
              <a:t>| </a:t>
            </a:r>
            <a:r>
              <a:rPr lang="en-US" sz="2100" dirty="0">
                <a:solidFill>
                  <a:srgbClr val="193161"/>
                </a:solidFill>
                <a:latin typeface="Arial Narrow" pitchFamily="34" charset="0"/>
                <a:ea typeface="MS Gothic" charset="-128"/>
              </a:rPr>
              <a:t>TPA</a:t>
            </a:r>
          </a:p>
          <a:p>
            <a:pPr>
              <a:defRPr/>
            </a:pPr>
            <a:endParaRPr lang="en-US" dirty="0">
              <a:latin typeface="Arial" pitchFamily="34" charset="0"/>
              <a:ea typeface="MS Gothic" charset="-128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66800" y="1219200"/>
            <a:ext cx="7391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latin typeface="Niagara Solid" pitchFamily="82" charset="0"/>
              </a:rPr>
              <a:t>Bab F – </a:t>
            </a:r>
            <a:r>
              <a:rPr lang="ms-MY" altLang="en-US" sz="5400">
                <a:solidFill>
                  <a:srgbClr val="1F497D"/>
                </a:solidFill>
                <a:latin typeface="Niagara Solid" pitchFamily="82" charset="0"/>
              </a:rPr>
              <a:t>Kehilangan dan Hapuskira</a:t>
            </a:r>
            <a:endParaRPr lang="ms-MY" altLang="en-US" sz="5400">
              <a:latin typeface="Arial" pitchFamily="34" charset="0"/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905000" y="533400"/>
            <a:ext cx="571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solidFill>
                  <a:srgbClr val="1F497D"/>
                </a:solidFill>
                <a:latin typeface="Niagara Solid" pitchFamily="82" charset="0"/>
              </a:rPr>
              <a:t>       </a:t>
            </a:r>
            <a:r>
              <a:rPr lang="ms-MY" altLang="en-US" sz="2400">
                <a:solidFill>
                  <a:srgbClr val="1F497D"/>
                </a:solidFill>
                <a:latin typeface="Niagara Solid" pitchFamily="82" charset="0"/>
              </a:rPr>
              <a:t>(RUJUKAN : Pekeliling Perbendaharaan Bil.5 Tahun 2007)</a:t>
            </a:r>
            <a:endParaRPr lang="ms-MY" altLang="en-US" sz="5400">
              <a:latin typeface="Arial" pitchFamily="34" charset="0"/>
            </a:endParaRPr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81000" y="247939"/>
            <a:ext cx="8610600" cy="67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solidFill>
                  <a:srgbClr val="1F497D"/>
                </a:solidFill>
                <a:latin typeface="Georgia" pitchFamily="18" charset="0"/>
              </a:rPr>
              <a:t>LAPORAN KES KEHILANGAN DALAM TINDAKAN SEMASA JABATAN ALAM SEKITAR TAHUN </a:t>
            </a:r>
            <a:r>
              <a:rPr lang="en-US" altLang="en-US" sz="1800" b="1" dirty="0" smtClean="0">
                <a:solidFill>
                  <a:srgbClr val="1F497D"/>
                </a:solidFill>
                <a:latin typeface="Georgia" pitchFamily="18" charset="0"/>
              </a:rPr>
              <a:t>2017</a:t>
            </a:r>
            <a:endParaRPr lang="en-US" altLang="en-US" sz="1800" b="1" dirty="0">
              <a:latin typeface="Georgia" pitchFamily="18" charset="0"/>
            </a:endParaRPr>
          </a:p>
        </p:txBody>
      </p:sp>
      <p:sp>
        <p:nvSpPr>
          <p:cNvPr id="16392" name="Line 103"/>
          <p:cNvSpPr>
            <a:spLocks noChangeShapeType="1"/>
          </p:cNvSpPr>
          <p:nvPr/>
        </p:nvSpPr>
        <p:spPr bwMode="auto">
          <a:xfrm>
            <a:off x="0" y="1600200"/>
            <a:ext cx="0" cy="5257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056921"/>
              </p:ext>
            </p:extLst>
          </p:nvPr>
        </p:nvGraphicFramePr>
        <p:xfrm>
          <a:off x="251520" y="822920"/>
          <a:ext cx="8585655" cy="603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5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3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1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89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035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124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BIL</a:t>
                      </a:r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JABATAN ALAM SEKITAR</a:t>
                      </a:r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ITEM</a:t>
                      </a:r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NILAI PEROLEHAN ASAL (RM)</a:t>
                      </a:r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STATUS KES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CATATAN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Putrajaya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Selangor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Kuala Lumpur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Perlis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Kedah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Pulau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Pinang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Perak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74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Negeri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Sembilan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Melaka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Johor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Pahang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Kelantan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Terengganu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fontAlgn="t"/>
                      <a:endParaRPr lang="en-MY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MY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11430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Sabah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Sarawak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Labuan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Bintulu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Langkawi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24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EiMAS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262828" y="3769165"/>
            <a:ext cx="304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/>
              <a:t>TIADA</a:t>
            </a:r>
            <a:endParaRPr lang="en-MY" altLang="en-US" sz="6000" b="1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7236296" y="-14526"/>
            <a:ext cx="219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LAMPIRAN A11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873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bul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47938"/>
            <a:ext cx="30924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2971800" cy="6858000"/>
          </a:xfrm>
          <a:prstGeom prst="rect">
            <a:avLst/>
          </a:prstGeom>
          <a:solidFill>
            <a:srgbClr val="193161">
              <a:alpha val="8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124200" y="4876800"/>
            <a:ext cx="31242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2100" dirty="0">
                <a:solidFill>
                  <a:srgbClr val="193161"/>
                </a:solidFill>
                <a:latin typeface="Arial Narrow" pitchFamily="34" charset="0"/>
                <a:ea typeface="MS Gothic" charset="-128"/>
              </a:rPr>
              <a:t>TATACARA PENGURUSAN ASET ALIH KERAJAAN </a:t>
            </a:r>
            <a:r>
              <a:rPr lang="en-US" sz="21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ea typeface="MS Gothic" charset="-128"/>
              </a:rPr>
              <a:t>| </a:t>
            </a:r>
            <a:r>
              <a:rPr lang="en-US" sz="2100" dirty="0">
                <a:solidFill>
                  <a:srgbClr val="193161"/>
                </a:solidFill>
                <a:latin typeface="Arial Narrow" pitchFamily="34" charset="0"/>
                <a:ea typeface="MS Gothic" charset="-128"/>
              </a:rPr>
              <a:t>TPA</a:t>
            </a:r>
          </a:p>
          <a:p>
            <a:pPr>
              <a:defRPr/>
            </a:pPr>
            <a:endParaRPr lang="en-US" dirty="0">
              <a:latin typeface="Arial" pitchFamily="34" charset="0"/>
              <a:ea typeface="MS Gothic" charset="-128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066800" y="1219200"/>
            <a:ext cx="7391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latin typeface="Niagara Solid" pitchFamily="82" charset="0"/>
              </a:rPr>
              <a:t>Bab F – </a:t>
            </a:r>
            <a:r>
              <a:rPr lang="ms-MY" altLang="en-US" sz="5400">
                <a:solidFill>
                  <a:srgbClr val="1F497D"/>
                </a:solidFill>
                <a:latin typeface="Niagara Solid" pitchFamily="82" charset="0"/>
              </a:rPr>
              <a:t>Kehilangan dan Hapuskira</a:t>
            </a:r>
            <a:endParaRPr lang="ms-MY" altLang="en-US" sz="5400">
              <a:latin typeface="Arial" pitchFamily="34" charset="0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1905000" y="533400"/>
            <a:ext cx="571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solidFill>
                  <a:srgbClr val="1F497D"/>
                </a:solidFill>
                <a:latin typeface="Niagara Solid" pitchFamily="82" charset="0"/>
              </a:rPr>
              <a:t>       </a:t>
            </a:r>
            <a:r>
              <a:rPr lang="ms-MY" altLang="en-US" sz="2400">
                <a:solidFill>
                  <a:srgbClr val="1F497D"/>
                </a:solidFill>
                <a:latin typeface="Niagara Solid" pitchFamily="82" charset="0"/>
              </a:rPr>
              <a:t>(RUJUKAN : Pekeliling Perbendaharaan Bil.5 Tahun 2007)</a:t>
            </a:r>
            <a:endParaRPr lang="ms-MY" altLang="en-US" sz="5400">
              <a:latin typeface="Arial" pitchFamily="34" charset="0"/>
            </a:endParaRPr>
          </a:p>
        </p:txBody>
      </p:sp>
      <p:pic>
        <p:nvPicPr>
          <p:cNvPr id="3079" name="Picture 31" descr="63951654.jpg"/>
          <p:cNvPicPr>
            <a:picLocks noChangeAspect="1"/>
          </p:cNvPicPr>
          <p:nvPr/>
        </p:nvPicPr>
        <p:blipFill>
          <a:blip r:embed="rId3">
            <a:lum bright="90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152400" y="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6600">
                <a:solidFill>
                  <a:srgbClr val="1F497D"/>
                </a:solidFill>
                <a:latin typeface="Niagara Solid" pitchFamily="82" charset="0"/>
              </a:rPr>
              <a:t>AGENDA MESYUARAT</a:t>
            </a:r>
            <a:endParaRPr lang="en-US" altLang="en-US" sz="6600">
              <a:latin typeface="Arial" pitchFamily="34" charset="0"/>
            </a:endParaRPr>
          </a:p>
        </p:txBody>
      </p:sp>
      <p:cxnSp>
        <p:nvCxnSpPr>
          <p:cNvPr id="3081" name="Straight Connector 9"/>
          <p:cNvCxnSpPr>
            <a:cxnSpLocks noChangeShapeType="1"/>
          </p:cNvCxnSpPr>
          <p:nvPr/>
        </p:nvCxnSpPr>
        <p:spPr bwMode="auto">
          <a:xfrm>
            <a:off x="0" y="1066800"/>
            <a:ext cx="9144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2" name="AutoShape 5"/>
          <p:cNvSpPr>
            <a:spLocks noChangeArrowheads="1"/>
          </p:cNvSpPr>
          <p:nvPr/>
        </p:nvSpPr>
        <p:spPr bwMode="auto">
          <a:xfrm>
            <a:off x="395536" y="1068388"/>
            <a:ext cx="8062664" cy="47244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493713" indent="-49371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endParaRPr lang="ms-MY" altLang="en-US" sz="1400" dirty="0">
              <a:latin typeface="Albertus Extra Bold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endParaRPr lang="ms-MY" altLang="en-US" sz="1400" dirty="0">
              <a:latin typeface="Albertus Extra Bold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r>
              <a:rPr lang="ms-MY" altLang="en-US" sz="1800" dirty="0">
                <a:latin typeface="Albertus Extra Bold"/>
              </a:rPr>
              <a:t>  1.0 -  Perutusan Y. Bhg </a:t>
            </a:r>
            <a:r>
              <a:rPr lang="ms-MY" altLang="en-US" sz="1800" dirty="0" smtClean="0">
                <a:latin typeface="Albertus Extra Bold"/>
              </a:rPr>
              <a:t>Pengerusi</a:t>
            </a: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r>
              <a:rPr lang="ms-MY" altLang="en-US" sz="1800" dirty="0" smtClean="0">
                <a:latin typeface="Albertus Extra Bold"/>
              </a:rPr>
              <a:t>  2.0 </a:t>
            </a:r>
            <a:r>
              <a:rPr lang="ms-MY" altLang="en-US" sz="1800" dirty="0">
                <a:latin typeface="Albertus Extra Bold"/>
              </a:rPr>
              <a:t>-  Pengesahan Minit Mesyuarat JKPAK Bil </a:t>
            </a:r>
            <a:r>
              <a:rPr lang="ms-MY" altLang="en-US" sz="1800" dirty="0" smtClean="0">
                <a:latin typeface="Albertus Extra Bold"/>
              </a:rPr>
              <a:t>4 </a:t>
            </a:r>
            <a:r>
              <a:rPr lang="ms-MY" altLang="en-US" sz="1800" dirty="0">
                <a:latin typeface="Albertus Extra Bold"/>
              </a:rPr>
              <a:t>Tahun </a:t>
            </a:r>
            <a:r>
              <a:rPr lang="ms-MY" altLang="en-US" sz="1800" dirty="0" smtClean="0">
                <a:latin typeface="Albertus Extra Bold"/>
              </a:rPr>
              <a:t>2016</a:t>
            </a:r>
            <a:endParaRPr lang="ms-MY" altLang="en-US" sz="1800" dirty="0">
              <a:latin typeface="Albertus Extra Bold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r>
              <a:rPr lang="ms-MY" altLang="en-US" sz="1800" dirty="0">
                <a:latin typeface="Albertus Extra Bold"/>
              </a:rPr>
              <a:t>  3</a:t>
            </a:r>
            <a:r>
              <a:rPr lang="ms-MY" altLang="en-US" sz="1800" dirty="0" smtClean="0">
                <a:latin typeface="Albertus Extra Bold"/>
              </a:rPr>
              <a:t>.0 </a:t>
            </a:r>
            <a:r>
              <a:rPr lang="ms-MY" altLang="en-US" sz="1800" dirty="0">
                <a:latin typeface="Albertus Extra Bold"/>
              </a:rPr>
              <a:t>-  Maklumbalas Minit Mesyuarat JKPAK </a:t>
            </a:r>
            <a:r>
              <a:rPr lang="ms-MY" altLang="en-US" sz="1800" dirty="0" smtClean="0">
                <a:latin typeface="Albertus Extra Bold"/>
              </a:rPr>
              <a:t>Bil.4/2016</a:t>
            </a:r>
            <a:endParaRPr lang="ms-MY" altLang="en-US" sz="1800" dirty="0">
              <a:latin typeface="Albertus Extra Bold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endParaRPr lang="ms-MY" altLang="en-US" sz="1800" dirty="0">
              <a:latin typeface="Albertus Extra Bold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r>
              <a:rPr lang="ms-MY" altLang="en-US" sz="1800" b="1" dirty="0">
                <a:latin typeface="Albertus Extra Bold"/>
              </a:rPr>
              <a:t>  4</a:t>
            </a:r>
            <a:r>
              <a:rPr lang="ms-MY" altLang="en-US" sz="1800" b="1" dirty="0" smtClean="0">
                <a:latin typeface="Albertus Extra Bold"/>
              </a:rPr>
              <a:t>.0 </a:t>
            </a:r>
            <a:r>
              <a:rPr lang="ms-MY" altLang="en-US" sz="1800" b="1" dirty="0">
                <a:latin typeface="Albertus Extra Bold"/>
              </a:rPr>
              <a:t>- LAPORAN PENGURUSAN ASET DAN </a:t>
            </a:r>
            <a:r>
              <a:rPr lang="ms-MY" altLang="en-US" sz="1800" b="1" dirty="0" smtClean="0">
                <a:latin typeface="Albertus Extra Bold"/>
              </a:rPr>
              <a:t>STOR</a:t>
            </a: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endParaRPr lang="ms-MY" altLang="en-US" sz="1800" b="1" dirty="0" smtClean="0">
              <a:latin typeface="Albertus Extra Bold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r>
              <a:rPr lang="ms-MY" altLang="en-US" sz="1800" b="1" dirty="0">
                <a:latin typeface="Albertus Extra Bold"/>
              </a:rPr>
              <a:t> </a:t>
            </a:r>
            <a:r>
              <a:rPr lang="ms-MY" altLang="en-US" sz="1800" b="1" dirty="0" smtClean="0">
                <a:latin typeface="Albertus Extra Bold"/>
              </a:rPr>
              <a:t>     </a:t>
            </a:r>
            <a:r>
              <a:rPr lang="ms-MY" altLang="en-US" sz="1800" dirty="0" smtClean="0">
                <a:latin typeface="Albertus Extra Bold"/>
              </a:rPr>
              <a:t> i)    Laporan </a:t>
            </a:r>
            <a:r>
              <a:rPr lang="ms-MY" altLang="en-US" sz="1800" dirty="0">
                <a:latin typeface="Albertus Extra Bold"/>
              </a:rPr>
              <a:t>Peruntukan Bagi Perolehan </a:t>
            </a:r>
            <a:r>
              <a:rPr lang="ms-MY" altLang="en-US" sz="1800" dirty="0" smtClean="0">
                <a:latin typeface="Albertus Extra Bold"/>
              </a:rPr>
              <a:t>Aset 2017</a:t>
            </a:r>
            <a:endParaRPr lang="ms-MY" altLang="en-US" sz="1800" dirty="0">
              <a:latin typeface="Albertus Extra Bold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FFFF"/>
              </a:buClr>
              <a:buNone/>
            </a:pPr>
            <a:r>
              <a:rPr lang="ms-MY" altLang="en-US" sz="1800" dirty="0">
                <a:latin typeface="Albertus Extra Bold"/>
              </a:rPr>
              <a:t> </a:t>
            </a:r>
            <a:r>
              <a:rPr lang="ms-MY" altLang="en-US" sz="1800" dirty="0" smtClean="0">
                <a:latin typeface="Albertus Extra Bold"/>
              </a:rPr>
              <a:t>      ii)   Kedudukan </a:t>
            </a:r>
            <a:r>
              <a:rPr lang="ms-MY" altLang="en-US" sz="1800" dirty="0">
                <a:latin typeface="Albertus Extra Bold"/>
              </a:rPr>
              <a:t>Semasa Aset Alih Suku </a:t>
            </a:r>
            <a:r>
              <a:rPr lang="ms-MY" altLang="en-US" sz="1800" dirty="0" smtClean="0">
                <a:latin typeface="Albertus Extra Bold"/>
              </a:rPr>
              <a:t>Pertama Tahun 2017</a:t>
            </a:r>
            <a:endParaRPr lang="ms-MY" altLang="en-US" sz="1800" dirty="0">
              <a:latin typeface="Albertus Extra Bold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FFFF"/>
              </a:buClr>
              <a:buNone/>
            </a:pPr>
            <a:r>
              <a:rPr lang="ms-MY" altLang="en-US" sz="1800" dirty="0">
                <a:latin typeface="Albertus Extra Bold"/>
              </a:rPr>
              <a:t> </a:t>
            </a:r>
            <a:r>
              <a:rPr lang="ms-MY" altLang="en-US" sz="1800" dirty="0" smtClean="0">
                <a:latin typeface="Albertus Extra Bold"/>
              </a:rPr>
              <a:t>      iii)  Laporan </a:t>
            </a:r>
            <a:r>
              <a:rPr lang="ms-MY" altLang="en-US" sz="1800" dirty="0">
                <a:latin typeface="Albertus Extra Bold"/>
              </a:rPr>
              <a:t>Kedudukan Stok </a:t>
            </a:r>
            <a:r>
              <a:rPr lang="ms-MY" altLang="en-US" sz="1800" dirty="0" smtClean="0">
                <a:latin typeface="Albertus Extra Bold"/>
              </a:rPr>
              <a:t>Suku Pertama Tahun 2017</a:t>
            </a:r>
            <a:endParaRPr lang="ms-MY" altLang="en-US" sz="1800" dirty="0"/>
          </a:p>
          <a:p>
            <a:pPr marL="0" indent="0" algn="just" eaLnBrk="1" hangingPunct="1">
              <a:spcBef>
                <a:spcPct val="0"/>
              </a:spcBef>
              <a:buClr>
                <a:srgbClr val="FFFFFF"/>
              </a:buClr>
              <a:buNone/>
            </a:pPr>
            <a:r>
              <a:rPr lang="ms-MY" altLang="en-US" sz="1800" dirty="0">
                <a:latin typeface="Albertus Extra Bold"/>
              </a:rPr>
              <a:t> </a:t>
            </a:r>
            <a:r>
              <a:rPr lang="ms-MY" altLang="en-US" sz="1800" dirty="0" smtClean="0">
                <a:latin typeface="Albertus Extra Bold"/>
              </a:rPr>
              <a:t>      iv)  Kedudukan </a:t>
            </a:r>
            <a:r>
              <a:rPr lang="ms-MY" altLang="en-US" sz="1800" dirty="0">
                <a:latin typeface="Albertus Extra Bold"/>
              </a:rPr>
              <a:t>Aset </a:t>
            </a:r>
            <a:r>
              <a:rPr lang="ms-MY" altLang="en-US" sz="1800" dirty="0" smtClean="0">
                <a:latin typeface="Albertus Extra Bold"/>
              </a:rPr>
              <a:t>Hidup </a:t>
            </a:r>
            <a:r>
              <a:rPr lang="ms-MY" altLang="en-US" sz="1800" dirty="0">
                <a:latin typeface="Albertus Extra Bold"/>
              </a:rPr>
              <a:t>Haiwan, Ikan dan </a:t>
            </a:r>
            <a:r>
              <a:rPr lang="ms-MY" altLang="en-US" sz="1800" dirty="0" smtClean="0">
                <a:latin typeface="Albertus Extra Bold"/>
              </a:rPr>
              <a:t>Tumbuhan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FFFF"/>
              </a:buClr>
              <a:buNone/>
            </a:pPr>
            <a:r>
              <a:rPr lang="ms-MY" altLang="en-US" sz="1800" dirty="0">
                <a:latin typeface="Albertus Extra Bold"/>
              </a:rPr>
              <a:t> </a:t>
            </a:r>
            <a:r>
              <a:rPr lang="ms-MY" altLang="en-US" sz="1800" dirty="0" smtClean="0">
                <a:latin typeface="Albertus Extra Bold"/>
              </a:rPr>
              <a:t>      v)   Kedudukan Semasa Aset Tak Ketara Suku Pertama Tahun 2017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FFFF"/>
              </a:buClr>
              <a:buNone/>
            </a:pPr>
            <a:r>
              <a:rPr lang="ms-MY" altLang="en-US" sz="1800" dirty="0" smtClean="0">
                <a:latin typeface="Albertus Extra Bold"/>
              </a:rPr>
              <a:t>       vi)  Laporan Stok Kurang Laris Suku Tahun Pertama 2017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FFFF"/>
              </a:buClr>
              <a:buNone/>
            </a:pPr>
            <a:r>
              <a:rPr lang="ms-MY" altLang="en-US" sz="1800" dirty="0" smtClean="0">
                <a:latin typeface="Albertus Extra Bold"/>
              </a:rPr>
              <a:t>      vii)  Laporan Pemeriksaan Aset Alih &amp; Verifikasi Stor Suku Pertama Tahun 2017 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FFFF"/>
              </a:buClr>
              <a:buNone/>
            </a:pPr>
            <a:r>
              <a:rPr lang="ms-MY" altLang="en-US" sz="1800" dirty="0" smtClean="0">
                <a:latin typeface="Albertus Extra Bold"/>
              </a:rPr>
              <a:t>     viii)  Laporan </a:t>
            </a:r>
            <a:r>
              <a:rPr lang="ms-MY" altLang="en-US" sz="1800" dirty="0">
                <a:latin typeface="Albertus Extra Bold"/>
              </a:rPr>
              <a:t>Kehilangan Aset Alih bagi </a:t>
            </a:r>
            <a:r>
              <a:rPr lang="ms-MY" altLang="en-US" sz="1800" dirty="0" smtClean="0">
                <a:latin typeface="Albertus Extra Bold"/>
              </a:rPr>
              <a:t>Suku Pertama Tahun 2017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FFFF"/>
              </a:buClr>
              <a:buNone/>
            </a:pPr>
            <a:r>
              <a:rPr lang="ms-MY" altLang="en-US" sz="1800" dirty="0">
                <a:latin typeface="Albertus Extra Bold"/>
              </a:rPr>
              <a:t> </a:t>
            </a:r>
            <a:r>
              <a:rPr lang="ms-MY" altLang="en-US" sz="1800" dirty="0" smtClean="0">
                <a:latin typeface="Albertus Extra Bold"/>
              </a:rPr>
              <a:t>      ix)  Status </a:t>
            </a:r>
            <a:r>
              <a:rPr lang="ms-MY" altLang="en-US" sz="1800" dirty="0">
                <a:latin typeface="Albertus Extra Bold"/>
              </a:rPr>
              <a:t>Kehilangan Aset Dalam Tindakan Semasa </a:t>
            </a:r>
            <a:r>
              <a:rPr lang="ms-MY" altLang="en-US" sz="1800" dirty="0" smtClean="0">
                <a:latin typeface="Albertus Extra Bold"/>
              </a:rPr>
              <a:t>Tahun 2017</a:t>
            </a:r>
            <a:endParaRPr lang="ms-MY" altLang="en-US" sz="1800" dirty="0">
              <a:latin typeface="Albertus Extra Bold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endParaRPr lang="ms-MY" altLang="en-US" sz="1400" dirty="0">
              <a:latin typeface="Albertus Extra Bold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endParaRPr lang="ms-MY" altLang="en-US" sz="1400" dirty="0">
              <a:latin typeface="Albertus Extra Bold"/>
            </a:endParaRPr>
          </a:p>
        </p:txBody>
      </p:sp>
      <p:sp>
        <p:nvSpPr>
          <p:cNvPr id="3085" name="Rectangle 4"/>
          <p:cNvSpPr>
            <a:spLocks noChangeArrowheads="1"/>
          </p:cNvSpPr>
          <p:nvPr/>
        </p:nvSpPr>
        <p:spPr bwMode="auto">
          <a:xfrm>
            <a:off x="4953000" y="57150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chemeClr val="tx2"/>
                </a:solidFill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Jabatan Alam Sekitar Malaysia</a:t>
            </a:r>
          </a:p>
        </p:txBody>
      </p:sp>
    </p:spTree>
    <p:extLst>
      <p:ext uri="{BB962C8B-B14F-4D97-AF65-F5344CB8AC3E}">
        <p14:creationId xmlns:p14="http://schemas.microsoft.com/office/powerpoint/2010/main" val="42568661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b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user-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8000" y="4724400"/>
            <a:ext cx="2009775" cy="12668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001000" cy="13620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PELAKSANAAN TAKLIMAT/KURSUS DAN NAZIRAN TAHUN 2017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834F7-1390-4A51-8968-E607CDF1C35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3048000" y="48006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chemeClr val="bg1"/>
                </a:solidFill>
                <a:latin typeface="Arial" pitchFamily="34" charset="0"/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itchFamily="34" charset="0"/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itchFamily="34" charset="0"/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itchFamily="34" charset="0"/>
              </a:rPr>
              <a:t>Jabatan Alam Sekitar Malaysia</a:t>
            </a:r>
          </a:p>
        </p:txBody>
      </p:sp>
      <p:graphicFrame>
        <p:nvGraphicFramePr>
          <p:cNvPr id="17415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52600" y="4953000"/>
          <a:ext cx="1163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Clip" r:id="rId6" imgW="1660817" imgH="1356545" progId="MS_ClipArt_Gallery.2">
                  <p:embed/>
                </p:oleObj>
              </mc:Choice>
              <mc:Fallback>
                <p:oleObj name="Clip" r:id="rId6" imgW="1660817" imgH="135654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953000"/>
                        <a:ext cx="1163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62345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bu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47938"/>
            <a:ext cx="30924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74625"/>
            <a:ext cx="2971800" cy="6858000"/>
          </a:xfrm>
          <a:prstGeom prst="rect">
            <a:avLst/>
          </a:prstGeom>
          <a:solidFill>
            <a:srgbClr val="193161">
              <a:alpha val="8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3124200" y="4876800"/>
            <a:ext cx="3124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en-US" altLang="en-US" sz="2100">
                <a:solidFill>
                  <a:srgbClr val="193161"/>
                </a:solidFill>
                <a:latin typeface="Arial Narrow" pitchFamily="34" charset="0"/>
                <a:ea typeface="MS Gothic" pitchFamily="49" charset="-128"/>
              </a:rPr>
              <a:t>TATACARA PENGURUSAN ASET ALIH KERAJAAN </a:t>
            </a:r>
            <a:r>
              <a:rPr lang="en-US" altLang="en-US" sz="2100">
                <a:solidFill>
                  <a:srgbClr val="A6A6A6"/>
                </a:solidFill>
                <a:latin typeface="Arial Narrow" pitchFamily="34" charset="0"/>
                <a:ea typeface="MS Gothic" pitchFamily="49" charset="-128"/>
              </a:rPr>
              <a:t>| </a:t>
            </a:r>
            <a:r>
              <a:rPr lang="en-US" altLang="en-US" sz="2100">
                <a:solidFill>
                  <a:srgbClr val="193161"/>
                </a:solidFill>
                <a:latin typeface="Arial Narrow" pitchFamily="34" charset="0"/>
                <a:ea typeface="MS Gothic" pitchFamily="49" charset="-128"/>
              </a:rPr>
              <a:t>TPA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066800" y="1219200"/>
            <a:ext cx="7391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solidFill>
                  <a:srgbClr val="000000"/>
                </a:solidFill>
                <a:latin typeface="Niagara Solid" pitchFamily="82" charset="0"/>
              </a:rPr>
              <a:t>Bab F – </a:t>
            </a:r>
            <a:r>
              <a:rPr lang="ms-MY" altLang="en-US" sz="5400">
                <a:solidFill>
                  <a:srgbClr val="1F497D"/>
                </a:solidFill>
                <a:latin typeface="Niagara Solid" pitchFamily="82" charset="0"/>
              </a:rPr>
              <a:t>Kehilangan dan Hapuskira</a:t>
            </a:r>
            <a:endParaRPr lang="ms-MY" altLang="en-US" sz="5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905000" y="533400"/>
            <a:ext cx="571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solidFill>
                  <a:srgbClr val="1F497D"/>
                </a:solidFill>
                <a:latin typeface="Niagara Solid" pitchFamily="82" charset="0"/>
              </a:rPr>
              <a:t>       </a:t>
            </a:r>
            <a:r>
              <a:rPr lang="ms-MY" altLang="en-US" sz="2400">
                <a:solidFill>
                  <a:srgbClr val="1F497D"/>
                </a:solidFill>
                <a:latin typeface="Niagara Solid" pitchFamily="82" charset="0"/>
              </a:rPr>
              <a:t>(RUJUKAN : Pekeliling Perbendaharaan Bil.5 Tahun 2007)</a:t>
            </a:r>
            <a:endParaRPr lang="ms-MY" altLang="en-US" sz="5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8439" name="Picture 31" descr="63951654.jpg"/>
          <p:cNvPicPr>
            <a:picLocks noChangeAspect="1"/>
          </p:cNvPicPr>
          <p:nvPr/>
        </p:nvPicPr>
        <p:blipFill>
          <a:blip r:embed="rId4">
            <a:lum bright="90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1"/>
          <a:stretch>
            <a:fillRect/>
          </a:stretch>
        </p:blipFill>
        <p:spPr bwMode="auto">
          <a:xfrm>
            <a:off x="-41275" y="0"/>
            <a:ext cx="929163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4"/>
          <p:cNvSpPr txBox="1">
            <a:spLocks noChangeArrowheads="1"/>
          </p:cNvSpPr>
          <p:nvPr/>
        </p:nvSpPr>
        <p:spPr bwMode="auto">
          <a:xfrm>
            <a:off x="271463" y="512762"/>
            <a:ext cx="8610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600" b="1" dirty="0" smtClean="0">
                <a:solidFill>
                  <a:srgbClr val="1F497D"/>
                </a:solidFill>
                <a:latin typeface="Georgia" pitchFamily="18" charset="0"/>
              </a:rPr>
              <a:t>PELAKSANAAN </a:t>
            </a:r>
            <a:r>
              <a:rPr lang="en-US" altLang="en-US" sz="1600" b="1" dirty="0">
                <a:solidFill>
                  <a:srgbClr val="1F497D"/>
                </a:solidFill>
                <a:latin typeface="Georgia" pitchFamily="18" charset="0"/>
              </a:rPr>
              <a:t>KURSUS / BENGKEL / NAZIRAN TAHUN </a:t>
            </a:r>
            <a:r>
              <a:rPr lang="en-US" altLang="en-US" sz="1600" b="1" dirty="0" smtClean="0">
                <a:solidFill>
                  <a:srgbClr val="1F497D"/>
                </a:solidFill>
                <a:latin typeface="Georgia" pitchFamily="18" charset="0"/>
              </a:rPr>
              <a:t>2017</a:t>
            </a:r>
            <a:endParaRPr lang="en-US" altLang="en-US" sz="1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441" name="Line 103"/>
          <p:cNvSpPr>
            <a:spLocks noChangeShapeType="1"/>
          </p:cNvSpPr>
          <p:nvPr/>
        </p:nvSpPr>
        <p:spPr bwMode="auto">
          <a:xfrm>
            <a:off x="0" y="1600200"/>
            <a:ext cx="0" cy="5257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graphicFrame>
        <p:nvGraphicFramePr>
          <p:cNvPr id="12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35327"/>
              </p:ext>
            </p:extLst>
          </p:nvPr>
        </p:nvGraphicFramePr>
        <p:xfrm>
          <a:off x="426244" y="980728"/>
          <a:ext cx="8301038" cy="5151483"/>
        </p:xfrm>
        <a:graphic>
          <a:graphicData uri="http://schemas.openxmlformats.org/drawingml/2006/table">
            <a:tbl>
              <a:tblPr/>
              <a:tblGrid>
                <a:gridCol w="2011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3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5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1461" marR="91461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PERANCANGAN/PELAKSANAAN</a:t>
                      </a:r>
                    </a:p>
                  </a:txBody>
                  <a:tcPr marL="91461" marR="91461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1461" marR="91461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6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Kursus/ Taklimat/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Bengkel</a:t>
                      </a:r>
                    </a:p>
                  </a:txBody>
                  <a:tcPr marL="91461" marR="91461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Taklimat Tatacara Pengurusan Aset Tak Ketara di Bahagian Teknologi Maklumat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 Tatacara Pengurusan Aset Tak Ketara Anjuran NRE di Paya Indah Wetlands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 startAt="3"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Bengkel Pegawai Penyiasat &amp; Pengurusan Kehilangan Aset Alih Kerajaan Anjuran NRE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 startAt="4"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Bengkel Sistem Pengurusan Stor Anjuran NRE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 startAt="5"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 dan Latihan </a:t>
                      </a:r>
                      <a:r>
                        <a:rPr kumimoji="0" lang="ms-MY" sz="12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Pengurusan Aset Alih &amp; Aset Tak Alih Kerajaan di Jas Negeri Pahang</a:t>
                      </a: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 startAt="5"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 startAt="5"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 dan Latihan </a:t>
                      </a:r>
                      <a:r>
                        <a:rPr kumimoji="0" lang="ms-MY" sz="12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</a:t>
                      </a: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Sistem Pengurusan Aset &amp; Sistem Pengurusan Stor di Ibu Pejabat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 startAt="5"/>
                        <a:tabLst/>
                        <a:defRPr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Febuari </a:t>
                      </a: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21 -23 Mac 2017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 orang wakil JAS hadir)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Mac 2017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 orang wakil JAS hadir)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April 2017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 orang wakil JAS hadir)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25-28 April 2017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15-16 Mei 2017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Naziran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</a:t>
                      </a:r>
                    </a:p>
                  </a:txBody>
                  <a:tcPr marL="91461" marR="91461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Naziran - Pengurusan Aset dan Stor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Diuruskan Bahagian Pentadbiran &amp; Kewangan</a:t>
                      </a:r>
                    </a:p>
                  </a:txBody>
                  <a:tcPr marL="91461" marR="91461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56772" y="107795"/>
            <a:ext cx="221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LAMPIRAN A12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8943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b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user-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0" y="4648200"/>
            <a:ext cx="2009775" cy="12668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447800"/>
            <a:ext cx="8001000" cy="220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MASALAH-MASALAH BERKAITAN DENGAN PENGURUSAN ASET ALIH / STOR KERAJAAN DI JABATAN ALAM SEKITAR</a:t>
            </a:r>
            <a:endParaRPr lang="en-MY" sz="3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1FE66-E254-42D8-9CD0-6835E5ED056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2543175" y="4752975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chemeClr val="bg1"/>
                </a:solidFill>
                <a:latin typeface="Arial" pitchFamily="34" charset="0"/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itchFamily="34" charset="0"/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itchFamily="34" charset="0"/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itchFamily="34" charset="0"/>
              </a:rPr>
              <a:t>Jabatan Alam Sekitar Malaysia</a:t>
            </a:r>
          </a:p>
        </p:txBody>
      </p:sp>
      <p:graphicFrame>
        <p:nvGraphicFramePr>
          <p:cNvPr id="19463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52600" y="4953000"/>
          <a:ext cx="1163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Clip" r:id="rId6" imgW="1660817" imgH="1356545" progId="MS_ClipArt_Gallery.2">
                  <p:embed/>
                </p:oleObj>
              </mc:Choice>
              <mc:Fallback>
                <p:oleObj name="Clip" r:id="rId6" imgW="1660817" imgH="135654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953000"/>
                        <a:ext cx="1163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55280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1" descr="63951654.jpg"/>
          <p:cNvPicPr>
            <a:picLocks noChangeAspect="1"/>
          </p:cNvPicPr>
          <p:nvPr/>
        </p:nvPicPr>
        <p:blipFill>
          <a:blip r:embed="rId3">
            <a:lum bright="90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bul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47938"/>
            <a:ext cx="30924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2971800" cy="6858000"/>
          </a:xfrm>
          <a:prstGeom prst="rect">
            <a:avLst/>
          </a:prstGeom>
          <a:solidFill>
            <a:srgbClr val="193161">
              <a:alpha val="8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24200" y="4876800"/>
            <a:ext cx="31242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2100" dirty="0">
                <a:solidFill>
                  <a:srgbClr val="193161"/>
                </a:solidFill>
                <a:latin typeface="Arial Narrow" pitchFamily="34" charset="0"/>
                <a:ea typeface="MS Gothic" charset="-128"/>
              </a:rPr>
              <a:t>TATACARA PENGURUSAN ASET ALIH KERAJAAN </a:t>
            </a:r>
            <a:r>
              <a:rPr lang="en-US" sz="21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ea typeface="MS Gothic" charset="-128"/>
              </a:rPr>
              <a:t>| </a:t>
            </a:r>
            <a:r>
              <a:rPr lang="en-US" sz="2100" dirty="0">
                <a:solidFill>
                  <a:srgbClr val="193161"/>
                </a:solidFill>
                <a:latin typeface="Arial Narrow" pitchFamily="34" charset="0"/>
                <a:ea typeface="MS Gothic" charset="-128"/>
              </a:rPr>
              <a:t>TPA</a:t>
            </a:r>
          </a:p>
          <a:p>
            <a:pPr>
              <a:defRPr/>
            </a:pPr>
            <a:endParaRPr lang="en-US" dirty="0">
              <a:latin typeface="Arial" pitchFamily="34" charset="0"/>
              <a:ea typeface="MS Gothic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6800" y="1219200"/>
            <a:ext cx="7391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latin typeface="Niagara Solid" pitchFamily="82" charset="0"/>
              </a:rPr>
              <a:t>Bab F – </a:t>
            </a:r>
            <a:r>
              <a:rPr lang="ms-MY" altLang="en-US" sz="5400">
                <a:solidFill>
                  <a:srgbClr val="1F497D"/>
                </a:solidFill>
                <a:latin typeface="Niagara Solid" pitchFamily="82" charset="0"/>
              </a:rPr>
              <a:t>Kehilangan dan Hapuskira</a:t>
            </a:r>
            <a:endParaRPr lang="ms-MY" altLang="en-US" sz="5400">
              <a:latin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05000" y="533400"/>
            <a:ext cx="571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solidFill>
                  <a:srgbClr val="1F497D"/>
                </a:solidFill>
                <a:latin typeface="Niagara Solid" pitchFamily="82" charset="0"/>
              </a:rPr>
              <a:t>       </a:t>
            </a:r>
            <a:r>
              <a:rPr lang="ms-MY" altLang="en-US" sz="2400">
                <a:solidFill>
                  <a:srgbClr val="1F497D"/>
                </a:solidFill>
                <a:latin typeface="Niagara Solid" pitchFamily="82" charset="0"/>
              </a:rPr>
              <a:t>(RUJUKAN : Pekeliling Perbendaharaan Bil.5 Tahun 2007)</a:t>
            </a:r>
            <a:endParaRPr lang="ms-MY" altLang="en-US" sz="5400">
              <a:latin typeface="Arial" pitchFamily="34" charset="0"/>
            </a:endParaRPr>
          </a:p>
        </p:txBody>
      </p:sp>
      <p:pic>
        <p:nvPicPr>
          <p:cNvPr id="10" name="Picture 31" descr="63951654.jpg"/>
          <p:cNvPicPr>
            <a:picLocks noChangeAspect="1"/>
          </p:cNvPicPr>
          <p:nvPr/>
        </p:nvPicPr>
        <p:blipFill>
          <a:blip r:embed="rId3">
            <a:lum bright="90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81000" y="11430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AutoNum type="arabicPeriod" startAt="2"/>
            </a:pPr>
            <a:endParaRPr lang="en-MY" altLang="en-US" sz="180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9045"/>
              </p:ext>
            </p:extLst>
          </p:nvPr>
        </p:nvGraphicFramePr>
        <p:xfrm>
          <a:off x="323850" y="884873"/>
          <a:ext cx="8496300" cy="5785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1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1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3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62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JAS NEGERI</a:t>
                      </a:r>
                      <a:endParaRPr lang="en-MY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400" dirty="0">
                          <a:effectLst/>
                        </a:rPr>
                        <a:t>MASALAH</a:t>
                      </a:r>
                      <a:endParaRPr lang="en-MY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19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ASET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9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PTJ</a:t>
                      </a:r>
                      <a:r>
                        <a:rPr lang="ms-MY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BINTULU</a:t>
                      </a:r>
                      <a:endParaRPr lang="ms-MY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20955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Penyelenggaraan kenderaan Jabatan belum dapat dilaksanakan oleh kerana tiada peruntukan.</a:t>
                      </a:r>
                      <a:endParaRPr lang="en-MY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marL="43053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Lambakan stok lama seperti botol plastik 4 L yang jarang digunakan menyebabkan kadar pusingan stok (KPS) masih lagi rendah.</a:t>
                      </a:r>
                      <a:endParaRPr lang="ms-MY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305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Jas</a:t>
                      </a:r>
                      <a:r>
                        <a:rPr lang="ms-MY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W. P. Labuan</a:t>
                      </a:r>
                      <a:endParaRPr lang="ms-MY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bilik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server </a:t>
                      </a: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kecil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marL="4305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ms-MY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stor kecil</a:t>
                      </a:r>
                      <a:endParaRPr lang="ms-MY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7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Jas Negeri Sembilan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209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Keperluan</a:t>
                      </a:r>
                      <a:r>
                        <a:rPr lang="en-US" sz="1400" b="1" u="sng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sng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pembelian</a:t>
                      </a:r>
                      <a:r>
                        <a:rPr lang="en-US" sz="1400" b="1" u="sng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sng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aset</a:t>
                      </a:r>
                      <a:endParaRPr lang="en-US" sz="1400" b="1" u="sng" baseline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06705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buah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kamera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digital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kegunaan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Unit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Penguatkuasaan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Unit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Aduan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JAS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Cawangan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Kuala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Pilah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06705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unit GPS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Unit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Aduan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kerana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GPS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sedia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berusia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menyukarkan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mencari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aduan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marL="4305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Tiada</a:t>
                      </a: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066800" y="362472"/>
            <a:ext cx="721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MASALAH PENGURUSAN ASET DAN STOR</a:t>
            </a:r>
            <a:endParaRPr lang="en-MY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32240" y="74891"/>
            <a:ext cx="191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LAMPIRAN A13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1" descr="63951654.jpg"/>
          <p:cNvPicPr>
            <a:picLocks noChangeAspect="1"/>
          </p:cNvPicPr>
          <p:nvPr/>
        </p:nvPicPr>
        <p:blipFill>
          <a:blip r:embed="rId2">
            <a:lum bright="90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bu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47938"/>
            <a:ext cx="30924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2971800" cy="6858000"/>
          </a:xfrm>
          <a:prstGeom prst="rect">
            <a:avLst/>
          </a:prstGeom>
          <a:solidFill>
            <a:srgbClr val="193161">
              <a:alpha val="8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24200" y="4876800"/>
            <a:ext cx="31242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2100" dirty="0">
                <a:solidFill>
                  <a:srgbClr val="193161"/>
                </a:solidFill>
                <a:latin typeface="Arial Narrow" pitchFamily="34" charset="0"/>
                <a:ea typeface="MS Gothic" charset="-128"/>
              </a:rPr>
              <a:t>TATACARA PENGURUSAN ASET ALIH KERAJAAN </a:t>
            </a:r>
            <a:r>
              <a:rPr lang="en-US" sz="21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ea typeface="MS Gothic" charset="-128"/>
              </a:rPr>
              <a:t>| </a:t>
            </a:r>
            <a:r>
              <a:rPr lang="en-US" sz="2100" dirty="0">
                <a:solidFill>
                  <a:srgbClr val="193161"/>
                </a:solidFill>
                <a:latin typeface="Arial Narrow" pitchFamily="34" charset="0"/>
                <a:ea typeface="MS Gothic" charset="-128"/>
              </a:rPr>
              <a:t>TPA</a:t>
            </a:r>
          </a:p>
          <a:p>
            <a:pPr>
              <a:defRPr/>
            </a:pPr>
            <a:endParaRPr lang="en-US" dirty="0">
              <a:latin typeface="Arial" pitchFamily="34" charset="0"/>
              <a:ea typeface="MS Gothic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6800" y="1219200"/>
            <a:ext cx="7391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latin typeface="Niagara Solid" pitchFamily="82" charset="0"/>
              </a:rPr>
              <a:t>Bab F – </a:t>
            </a:r>
            <a:r>
              <a:rPr lang="ms-MY" altLang="en-US" sz="5400">
                <a:solidFill>
                  <a:srgbClr val="1F497D"/>
                </a:solidFill>
                <a:latin typeface="Niagara Solid" pitchFamily="82" charset="0"/>
              </a:rPr>
              <a:t>Kehilangan dan Hapuskira</a:t>
            </a:r>
            <a:endParaRPr lang="ms-MY" altLang="en-US" sz="5400">
              <a:latin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05000" y="533400"/>
            <a:ext cx="571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solidFill>
                  <a:srgbClr val="1F497D"/>
                </a:solidFill>
                <a:latin typeface="Niagara Solid" pitchFamily="82" charset="0"/>
              </a:rPr>
              <a:t>       </a:t>
            </a:r>
            <a:r>
              <a:rPr lang="ms-MY" altLang="en-US" sz="2400">
                <a:solidFill>
                  <a:srgbClr val="1F497D"/>
                </a:solidFill>
                <a:latin typeface="Niagara Solid" pitchFamily="82" charset="0"/>
              </a:rPr>
              <a:t>(RUJUKAN : Pekeliling Perbendaharaan Bil.5 Tahun 2007)</a:t>
            </a:r>
            <a:endParaRPr lang="ms-MY" altLang="en-US" sz="5400">
              <a:latin typeface="Arial" pitchFamily="34" charset="0"/>
            </a:endParaRPr>
          </a:p>
        </p:txBody>
      </p:sp>
      <p:pic>
        <p:nvPicPr>
          <p:cNvPr id="10" name="Picture 31" descr="63951654.jpg"/>
          <p:cNvPicPr>
            <a:picLocks noChangeAspect="1"/>
          </p:cNvPicPr>
          <p:nvPr/>
        </p:nvPicPr>
        <p:blipFill>
          <a:blip r:embed="rId2">
            <a:lum bright="90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81000" y="11430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AutoNum type="arabicPeriod" startAt="2"/>
            </a:pPr>
            <a:endParaRPr lang="en-MY" altLang="en-US" sz="180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737399"/>
              </p:ext>
            </p:extLst>
          </p:nvPr>
        </p:nvGraphicFramePr>
        <p:xfrm>
          <a:off x="255588" y="1049456"/>
          <a:ext cx="8496300" cy="4837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1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4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0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7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</a:rPr>
                        <a:t>JAS NEGERI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</a:rPr>
                        <a:t>ISU / MASALAH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6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ASET</a:t>
                      </a:r>
                      <a:endParaRPr lang="en-M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STOR</a:t>
                      </a:r>
                      <a:endParaRPr lang="en-M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3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</a:rPr>
                        <a:t>Jas</a:t>
                      </a:r>
                      <a:r>
                        <a:rPr lang="ms-MY" sz="1600" baseline="0" dirty="0" smtClean="0">
                          <a:effectLst/>
                        </a:rPr>
                        <a:t> Terengganu</a:t>
                      </a:r>
                      <a:endParaRPr lang="ms-MY" sz="1600" dirty="0" smtClean="0">
                        <a:effectLst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Sebanyak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Mesin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faks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 JAS Terengganu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Cawangan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Kemaman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rosak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ekonomi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dibaiki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proses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pelupusan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mohon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penggantian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mesin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faks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baru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Sebanyak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4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buah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kenderaan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jabatan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memerlukan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penyelenggaraan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termasuk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penyelenggaraan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berkala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).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Anggaran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kos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diperlukan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adalah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sebanyak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RM 58,955.00 di mana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kos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ini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termasuk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kos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penyelenggaraan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sebuah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kenderaan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terlibat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kemalangan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pada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tahun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2015.</a:t>
                      </a:r>
                    </a:p>
                    <a:p>
                      <a:pPr marL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 JAS Terengganu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memohon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peruntukan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memasang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CCTV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tujuan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keselamatan</a:t>
                      </a:r>
                      <a:r>
                        <a:rPr lang="en-MY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pejabat</a:t>
                      </a:r>
                      <a:endParaRPr lang="en-M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4305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1600" dirty="0" smtClean="0">
                        <a:effectLst/>
                      </a:endParaRPr>
                    </a:p>
                    <a:p>
                      <a:pPr marL="4305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1600" dirty="0" smtClean="0">
                        <a:effectLst/>
                      </a:endParaRPr>
                    </a:p>
                    <a:p>
                      <a:pPr marL="4305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1600" dirty="0" smtClean="0">
                        <a:effectLst/>
                      </a:endParaRPr>
                    </a:p>
                    <a:p>
                      <a:pPr marL="4305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</a:rPr>
                        <a:t>tiada</a:t>
                      </a: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27584" y="533400"/>
            <a:ext cx="715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ISU / MASALAH </a:t>
            </a:r>
            <a:r>
              <a:rPr lang="en-US" altLang="en-US" sz="2800" b="1" dirty="0"/>
              <a:t>PENGURUSAN ASET DAN STOR</a:t>
            </a:r>
            <a:endParaRPr lang="en-MY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9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b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user-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0" y="4648200"/>
            <a:ext cx="2009775" cy="12668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447800"/>
            <a:ext cx="80010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                           </a:t>
            </a:r>
            <a:r>
              <a:rPr lang="en-US" sz="3200" dirty="0" err="1" smtClean="0">
                <a:solidFill>
                  <a:schemeClr val="bg1"/>
                </a:solidFill>
              </a:rPr>
              <a:t>hal-hal</a:t>
            </a:r>
            <a:r>
              <a:rPr lang="en-US" sz="3200" dirty="0" smtClean="0">
                <a:solidFill>
                  <a:schemeClr val="bg1"/>
                </a:solidFill>
              </a:rPr>
              <a:t> lain</a:t>
            </a:r>
            <a:endParaRPr lang="en-MY" sz="3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B4893-6C95-4D43-93D6-9E6D0F47CF7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2438400" y="47244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chemeClr val="bg1"/>
                </a:solidFill>
                <a:latin typeface="Arial" pitchFamily="34" charset="0"/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itchFamily="34" charset="0"/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itchFamily="34" charset="0"/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itchFamily="34" charset="0"/>
              </a:rPr>
              <a:t>Jabatan Alam Sekitar Malaysia</a:t>
            </a:r>
          </a:p>
        </p:txBody>
      </p:sp>
      <p:graphicFrame>
        <p:nvGraphicFramePr>
          <p:cNvPr id="21511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52600" y="4953000"/>
          <a:ext cx="1163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Clip" r:id="rId6" imgW="1660817" imgH="1356545" progId="MS_ClipArt_Gallery.2">
                  <p:embed/>
                </p:oleObj>
              </mc:Choice>
              <mc:Fallback>
                <p:oleObj name="Clip" r:id="rId6" imgW="1660817" imgH="135654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953000"/>
                        <a:ext cx="1163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62308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50120" cy="158417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ASET TAK KETARA YANG DIKENALPASTI DI JAS &amp; PERLU DIDAFTARKAN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31640" y="1916832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harta</a:t>
            </a:r>
            <a:r>
              <a:rPr lang="en-US" sz="2000" dirty="0" smtClean="0"/>
              <a:t> </a:t>
            </a:r>
            <a:r>
              <a:rPr lang="en-US" sz="2000" dirty="0" err="1" smtClean="0"/>
              <a:t>intelek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harta</a:t>
            </a:r>
            <a:r>
              <a:rPr lang="en-US" sz="2000" dirty="0" smtClean="0"/>
              <a:t>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intelek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wang</a:t>
            </a:r>
            <a:r>
              <a:rPr lang="en-US" sz="2000" dirty="0" smtClean="0"/>
              <a:t> </a:t>
            </a:r>
            <a:r>
              <a:rPr lang="en-US" sz="2000" dirty="0" err="1" smtClean="0"/>
              <a:t>kerajaan,penyelidikan</a:t>
            </a:r>
            <a:r>
              <a:rPr lang="en-US" sz="2000" dirty="0" smtClean="0"/>
              <a:t>,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inovasi,reka</a:t>
            </a:r>
            <a:r>
              <a:rPr lang="en-US" sz="2000" dirty="0" smtClean="0"/>
              <a:t> </a:t>
            </a:r>
            <a:r>
              <a:rPr lang="en-US" sz="2000" dirty="0" err="1" smtClean="0"/>
              <a:t>cipta,sumbangan,hadiah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pindahan</a:t>
            </a:r>
            <a:r>
              <a:rPr lang="en-US" sz="2000" dirty="0" smtClean="0"/>
              <a:t> </a:t>
            </a:r>
            <a:r>
              <a:rPr lang="en-US" sz="2000" dirty="0" err="1" smtClean="0"/>
              <a:t>hendaklah</a:t>
            </a:r>
            <a:r>
              <a:rPr lang="en-US" sz="2000" dirty="0" smtClean="0"/>
              <a:t> </a:t>
            </a:r>
            <a:r>
              <a:rPr lang="en-US" sz="2000" dirty="0" err="1" smtClean="0"/>
              <a:t>didaftarkan</a:t>
            </a:r>
            <a:r>
              <a:rPr lang="en-US" sz="2000" dirty="0" smtClean="0"/>
              <a:t>  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borang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 action="ppaction://hlinkfile"/>
              </a:rPr>
              <a:t>Kew.ATK-2.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Borang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tak</a:t>
            </a:r>
            <a:r>
              <a:rPr lang="en-US" sz="2000" dirty="0" smtClean="0"/>
              <a:t> </a:t>
            </a:r>
            <a:r>
              <a:rPr lang="en-US" sz="2000" dirty="0" err="1" smtClean="0"/>
              <a:t>ketara</a:t>
            </a:r>
            <a:r>
              <a:rPr lang="en-US" sz="2000" dirty="0" smtClean="0"/>
              <a:t> Kew.ATK-2 </a:t>
            </a:r>
            <a:r>
              <a:rPr lang="en-US" sz="2000" dirty="0" err="1" smtClean="0"/>
              <a:t>hendaklah</a:t>
            </a:r>
            <a:r>
              <a:rPr lang="en-US" sz="2000" dirty="0" smtClean="0"/>
              <a:t>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 </a:t>
            </a:r>
            <a:r>
              <a:rPr lang="en-US" sz="2000" dirty="0" err="1" smtClean="0"/>
              <a:t>ditempat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selamat</a:t>
            </a:r>
            <a:r>
              <a:rPr lang="en-US" sz="2000" dirty="0" smtClean="0"/>
              <a:t> &amp; </a:t>
            </a:r>
            <a:r>
              <a:rPr lang="en-US" sz="2000" dirty="0" err="1" smtClean="0"/>
              <a:t>borang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asal</a:t>
            </a:r>
            <a:r>
              <a:rPr lang="en-US" sz="2000" dirty="0" smtClean="0"/>
              <a:t> Kew.ATK-2 </a:t>
            </a:r>
            <a:r>
              <a:rPr lang="en-US" sz="2000" dirty="0" err="1" smtClean="0"/>
              <a:t>hendaklah</a:t>
            </a:r>
            <a:r>
              <a:rPr lang="en-US" sz="2000" dirty="0" smtClean="0"/>
              <a:t>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pegawai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di </a:t>
            </a:r>
            <a:r>
              <a:rPr lang="en-US" sz="2000" dirty="0" err="1" smtClean="0"/>
              <a:t>Bahagian</a:t>
            </a:r>
            <a:r>
              <a:rPr lang="en-US" sz="2000" dirty="0" smtClean="0"/>
              <a:t>/</a:t>
            </a:r>
            <a:r>
              <a:rPr lang="en-US" sz="2000" dirty="0" err="1" smtClean="0"/>
              <a:t>Negeri</a:t>
            </a:r>
            <a:r>
              <a:rPr lang="en-US" sz="2000" dirty="0" smtClean="0"/>
              <a:t>/</a:t>
            </a:r>
            <a:r>
              <a:rPr lang="en-US" sz="2000" dirty="0" err="1" smtClean="0"/>
              <a:t>Eimas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senarai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tak</a:t>
            </a:r>
            <a:r>
              <a:rPr lang="en-US" sz="2000" dirty="0" smtClean="0"/>
              <a:t> </a:t>
            </a:r>
            <a:r>
              <a:rPr lang="en-US" sz="2000" dirty="0" err="1" smtClean="0"/>
              <a:t>ketara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 action="ppaction://hlinkfile"/>
              </a:rPr>
              <a:t>Kew.ATK-3</a:t>
            </a:r>
            <a:endParaRPr lang="en-US" sz="2000" dirty="0"/>
          </a:p>
          <a:p>
            <a:r>
              <a:rPr lang="en-US" sz="2000" dirty="0" smtClean="0"/>
              <a:t>Kumpulan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Tak</a:t>
            </a:r>
            <a:r>
              <a:rPr lang="en-US" sz="2000" dirty="0" smtClean="0"/>
              <a:t> </a:t>
            </a:r>
            <a:r>
              <a:rPr lang="en-US" sz="2000" dirty="0" err="1" smtClean="0"/>
              <a:t>Ketara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hlinkClick r:id="rId4" action="ppaction://hlinkfile"/>
              </a:rPr>
              <a:t>- </a:t>
            </a:r>
            <a:r>
              <a:rPr lang="en-US" sz="2000" dirty="0" err="1" smtClean="0">
                <a:hlinkClick r:id="rId4" action="ppaction://hlinkfile"/>
              </a:rPr>
              <a:t>Harta</a:t>
            </a:r>
            <a:r>
              <a:rPr lang="en-US" sz="2000" dirty="0" smtClean="0">
                <a:hlinkClick r:id="rId4" action="ppaction://hlinkfile"/>
              </a:rPr>
              <a:t> </a:t>
            </a:r>
            <a:r>
              <a:rPr lang="en-US" sz="2000" dirty="0" err="1" smtClean="0">
                <a:hlinkClick r:id="rId4" action="ppaction://hlinkfile"/>
              </a:rPr>
              <a:t>Intelek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hlinkClick r:id="rId5" action="ppaction://hlinkfile"/>
              </a:rPr>
              <a:t>- </a:t>
            </a:r>
            <a:r>
              <a:rPr lang="en-US" sz="2000" dirty="0" err="1" smtClean="0">
                <a:hlinkClick r:id="rId5" action="ppaction://hlinkfile"/>
              </a:rPr>
              <a:t>Harta</a:t>
            </a:r>
            <a:r>
              <a:rPr lang="en-US" sz="2000" dirty="0" smtClean="0">
                <a:hlinkClick r:id="rId5" action="ppaction://hlinkfile"/>
              </a:rPr>
              <a:t> </a:t>
            </a:r>
            <a:r>
              <a:rPr lang="en-US" sz="2000" dirty="0" err="1" smtClean="0">
                <a:hlinkClick r:id="rId5" action="ppaction://hlinkfile"/>
              </a:rPr>
              <a:t>Bukan</a:t>
            </a:r>
            <a:r>
              <a:rPr lang="en-US" sz="2000" dirty="0" smtClean="0">
                <a:hlinkClick r:id="rId5" action="ppaction://hlinkfile"/>
              </a:rPr>
              <a:t> </a:t>
            </a:r>
            <a:r>
              <a:rPr lang="en-US" sz="2000" dirty="0" err="1" smtClean="0">
                <a:hlinkClick r:id="rId5" action="ppaction://hlinkfile"/>
              </a:rPr>
              <a:t>Intelek</a:t>
            </a: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2083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06104" cy="11569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PENAMBAHAN LAPORAN DARI PTJ BAHAGIAN/NEGERI/EIMAS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</a:t>
            </a:r>
            <a:r>
              <a:rPr lang="en-US" sz="2400" dirty="0" err="1" smtClean="0"/>
              <a:t>pelaporan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diminta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Urusetia</a:t>
            </a:r>
            <a:r>
              <a:rPr lang="en-US" sz="2400" dirty="0" smtClean="0"/>
              <a:t> JKPAK NRE,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penambahan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dikemukakan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PTJ </a:t>
            </a:r>
            <a:r>
              <a:rPr lang="en-US" sz="2400" dirty="0" err="1" smtClean="0"/>
              <a:t>Bahagian</a:t>
            </a:r>
            <a:r>
              <a:rPr lang="en-US" sz="2400" dirty="0" smtClean="0"/>
              <a:t>/</a:t>
            </a:r>
            <a:r>
              <a:rPr lang="en-US" sz="2400" dirty="0" err="1" smtClean="0"/>
              <a:t>Negeri</a:t>
            </a:r>
            <a:r>
              <a:rPr lang="en-US" sz="2400" dirty="0" smtClean="0"/>
              <a:t>/</a:t>
            </a:r>
            <a:r>
              <a:rPr lang="en-US" sz="2400" dirty="0" err="1" smtClean="0"/>
              <a:t>Eimas</a:t>
            </a:r>
            <a:r>
              <a:rPr lang="en-US" sz="2400" dirty="0" smtClean="0"/>
              <a:t> </a:t>
            </a:r>
            <a:r>
              <a:rPr lang="en-US" sz="2400" dirty="0" err="1" smtClean="0"/>
              <a:t>iaitu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Perbelanjaan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Pakai</a:t>
            </a:r>
            <a:r>
              <a:rPr lang="en-US" sz="2400" dirty="0" smtClean="0"/>
              <a:t> </a:t>
            </a:r>
            <a:r>
              <a:rPr lang="en-US" sz="2400" dirty="0" err="1" smtClean="0"/>
              <a:t>Habis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Suku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99223"/>
              </p:ext>
            </p:extLst>
          </p:nvPr>
        </p:nvGraphicFramePr>
        <p:xfrm>
          <a:off x="1691680" y="3830410"/>
          <a:ext cx="6743700" cy="2124075"/>
        </p:xfrm>
        <a:graphic>
          <a:graphicData uri="http://schemas.openxmlformats.org/drawingml/2006/table">
            <a:tbl>
              <a:tblPr/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350123604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3003238132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xmlns="" val="523432135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xmlns="" val="204598270"/>
                    </a:ext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JANUARI-MAC 2016(RM)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JANUARI-MAC 2017(RM)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568769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544275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541861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ALAT TULIS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6714231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103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0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1" descr="63951654.jpg"/>
          <p:cNvPicPr>
            <a:picLocks noChangeAspect="1"/>
          </p:cNvPicPr>
          <p:nvPr/>
        </p:nvPicPr>
        <p:blipFill>
          <a:blip r:embed="rId2">
            <a:lum bright="90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1"/>
          <a:stretch>
            <a:fillRect/>
          </a:stretch>
        </p:blipFill>
        <p:spPr bwMode="auto">
          <a:xfrm>
            <a:off x="28575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4603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0" y="6799263"/>
            <a:ext cx="9144000" cy="1349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2320925"/>
            <a:ext cx="9170988" cy="178117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  <a:t>Terima Kasih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038600"/>
            <a:ext cx="91440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72B63-E1FC-454E-A754-389B8EC8EED6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10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bul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547938"/>
            <a:ext cx="30924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2971800" cy="6858000"/>
          </a:xfrm>
          <a:prstGeom prst="rect">
            <a:avLst/>
          </a:prstGeom>
          <a:solidFill>
            <a:srgbClr val="193161">
              <a:alpha val="8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3124200" y="4876800"/>
            <a:ext cx="3124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en-US" altLang="en-US" sz="2100">
                <a:solidFill>
                  <a:srgbClr val="193161"/>
                </a:solidFill>
                <a:latin typeface="Arial Narrow" pitchFamily="34" charset="0"/>
                <a:ea typeface="MS Gothic" pitchFamily="49" charset="-128"/>
              </a:rPr>
              <a:t>TATACARA PENGURUSAN ASET ALIH KERAJAAN </a:t>
            </a:r>
            <a:r>
              <a:rPr lang="en-US" altLang="en-US" sz="2100">
                <a:solidFill>
                  <a:srgbClr val="A6A6A6"/>
                </a:solidFill>
                <a:latin typeface="Arial Narrow" pitchFamily="34" charset="0"/>
                <a:ea typeface="MS Gothic" pitchFamily="49" charset="-128"/>
              </a:rPr>
              <a:t>| </a:t>
            </a:r>
            <a:r>
              <a:rPr lang="en-US" altLang="en-US" sz="2100">
                <a:solidFill>
                  <a:srgbClr val="193161"/>
                </a:solidFill>
                <a:latin typeface="Arial Narrow" pitchFamily="34" charset="0"/>
                <a:ea typeface="MS Gothic" pitchFamily="49" charset="-128"/>
              </a:rPr>
              <a:t>TPA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066800" y="1219200"/>
            <a:ext cx="7391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solidFill>
                  <a:srgbClr val="000000"/>
                </a:solidFill>
                <a:latin typeface="Niagara Solid" pitchFamily="82" charset="0"/>
              </a:rPr>
              <a:t>Bab F – </a:t>
            </a:r>
            <a:r>
              <a:rPr lang="ms-MY" altLang="en-US" sz="5400">
                <a:solidFill>
                  <a:srgbClr val="1F497D"/>
                </a:solidFill>
                <a:latin typeface="Niagara Solid" pitchFamily="82" charset="0"/>
              </a:rPr>
              <a:t>Kehilangan dan Hapuskira</a:t>
            </a:r>
            <a:endParaRPr lang="ms-MY" altLang="en-US" sz="5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1905000" y="533400"/>
            <a:ext cx="571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ms-MY" altLang="en-US" sz="9000">
                <a:solidFill>
                  <a:srgbClr val="1F497D"/>
                </a:solidFill>
                <a:latin typeface="Niagara Solid" pitchFamily="82" charset="0"/>
              </a:rPr>
              <a:t>       </a:t>
            </a:r>
            <a:r>
              <a:rPr lang="ms-MY" altLang="en-US" sz="2400">
                <a:solidFill>
                  <a:srgbClr val="1F497D"/>
                </a:solidFill>
                <a:latin typeface="Niagara Solid" pitchFamily="82" charset="0"/>
              </a:rPr>
              <a:t>(RUJUKAN : Pekeliling Perbendaharaan Bil.5 Tahun 2007)</a:t>
            </a:r>
            <a:endParaRPr lang="ms-MY" altLang="en-US" sz="5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103" name="Picture 31" descr="63951654.jpg"/>
          <p:cNvPicPr>
            <a:picLocks noChangeAspect="1"/>
          </p:cNvPicPr>
          <p:nvPr/>
        </p:nvPicPr>
        <p:blipFill>
          <a:blip r:embed="rId3">
            <a:lum bright="90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152400" y="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6600">
                <a:solidFill>
                  <a:srgbClr val="1F497D"/>
                </a:solidFill>
                <a:latin typeface="Niagara Solid" pitchFamily="82" charset="0"/>
              </a:rPr>
              <a:t>AGENDA MESYUARAT</a:t>
            </a:r>
            <a:endParaRPr lang="en-US" altLang="en-US" sz="66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4105" name="Straight Connector 9"/>
          <p:cNvCxnSpPr>
            <a:cxnSpLocks noChangeShapeType="1"/>
          </p:cNvCxnSpPr>
          <p:nvPr/>
        </p:nvCxnSpPr>
        <p:spPr bwMode="auto">
          <a:xfrm>
            <a:off x="0" y="1066800"/>
            <a:ext cx="9144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6" name="AutoShape 5"/>
          <p:cNvSpPr>
            <a:spLocks noChangeArrowheads="1"/>
          </p:cNvSpPr>
          <p:nvPr/>
        </p:nvSpPr>
        <p:spPr bwMode="auto">
          <a:xfrm>
            <a:off x="1691680" y="1189038"/>
            <a:ext cx="6909395" cy="42037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493713" indent="-49371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r>
              <a:rPr lang="ms-MY" altLang="en-US" sz="1800" dirty="0">
                <a:solidFill>
                  <a:srgbClr val="000000"/>
                </a:solidFill>
                <a:latin typeface="Albertus Extra Bold"/>
              </a:rPr>
              <a:t>6</a:t>
            </a:r>
            <a:r>
              <a:rPr lang="ms-MY" altLang="en-US" sz="1800" dirty="0" smtClean="0">
                <a:solidFill>
                  <a:srgbClr val="000000"/>
                </a:solidFill>
                <a:latin typeface="Albertus Extra Bold"/>
              </a:rPr>
              <a:t>.0 </a:t>
            </a:r>
            <a:r>
              <a:rPr lang="ms-MY" altLang="en-US" sz="1800" dirty="0">
                <a:solidFill>
                  <a:srgbClr val="000000"/>
                </a:solidFill>
                <a:latin typeface="Albertus Extra Bold"/>
              </a:rPr>
              <a:t>-  Perancangan &amp; Pelaksanaan Kursus/Taklimat, Audit</a:t>
            </a: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r>
              <a:rPr lang="ms-MY" altLang="en-US" sz="1800" dirty="0">
                <a:solidFill>
                  <a:srgbClr val="000000"/>
                </a:solidFill>
                <a:latin typeface="Albertus Extra Bold"/>
              </a:rPr>
              <a:t>         dan Naziran Tahun </a:t>
            </a:r>
            <a:r>
              <a:rPr lang="ms-MY" altLang="en-US" sz="1800" dirty="0" smtClean="0">
                <a:solidFill>
                  <a:srgbClr val="000000"/>
                </a:solidFill>
                <a:latin typeface="Albertus Extra Bold"/>
              </a:rPr>
              <a:t>2017</a:t>
            </a:r>
            <a:endParaRPr lang="ms-MY" altLang="en-US" sz="1800" dirty="0">
              <a:solidFill>
                <a:srgbClr val="000000"/>
              </a:solidFill>
              <a:latin typeface="Albertus Extra Bold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r>
              <a:rPr lang="ms-MY" altLang="en-US" sz="1800" dirty="0">
                <a:solidFill>
                  <a:srgbClr val="000000"/>
                </a:solidFill>
                <a:latin typeface="Albertus Extra Bold"/>
              </a:rPr>
              <a:t>7</a:t>
            </a:r>
            <a:r>
              <a:rPr lang="ms-MY" altLang="en-US" sz="1800" dirty="0" smtClean="0">
                <a:solidFill>
                  <a:srgbClr val="000000"/>
                </a:solidFill>
                <a:latin typeface="Albertus Extra Bold"/>
              </a:rPr>
              <a:t>.0 </a:t>
            </a:r>
            <a:r>
              <a:rPr lang="ms-MY" altLang="en-US" sz="1800" dirty="0">
                <a:solidFill>
                  <a:srgbClr val="000000"/>
                </a:solidFill>
                <a:latin typeface="Albertus Extra Bold"/>
              </a:rPr>
              <a:t>-  Masalah Berkaitan dengan Pengurusan Aset dan Stor</a:t>
            </a: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r>
              <a:rPr lang="ms-MY" altLang="en-US" sz="1800" dirty="0">
                <a:solidFill>
                  <a:srgbClr val="000000"/>
                </a:solidFill>
                <a:latin typeface="Albertus Extra Bold"/>
              </a:rPr>
              <a:t>8</a:t>
            </a:r>
            <a:r>
              <a:rPr lang="ms-MY" altLang="en-US" sz="1800" dirty="0" smtClean="0">
                <a:solidFill>
                  <a:srgbClr val="000000"/>
                </a:solidFill>
                <a:latin typeface="Albertus Extra Bold"/>
              </a:rPr>
              <a:t>.0 </a:t>
            </a:r>
            <a:r>
              <a:rPr lang="ms-MY" altLang="en-US" sz="1800" dirty="0">
                <a:solidFill>
                  <a:srgbClr val="000000"/>
                </a:solidFill>
                <a:latin typeface="Albertus Extra Bold"/>
              </a:rPr>
              <a:t>-  Hal hal Lain</a:t>
            </a: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r>
              <a:rPr lang="ms-MY" altLang="en-US" sz="1800" dirty="0">
                <a:solidFill>
                  <a:srgbClr val="000000"/>
                </a:solidFill>
                <a:latin typeface="Albertus Extra Bold"/>
              </a:rPr>
              <a:t>9</a:t>
            </a:r>
            <a:r>
              <a:rPr lang="ms-MY" altLang="en-US" sz="1800" dirty="0" smtClean="0">
                <a:solidFill>
                  <a:srgbClr val="000000"/>
                </a:solidFill>
                <a:latin typeface="Albertus Extra Bold"/>
              </a:rPr>
              <a:t>.0 </a:t>
            </a:r>
            <a:r>
              <a:rPr lang="ms-MY" altLang="en-US" sz="1800" dirty="0">
                <a:solidFill>
                  <a:srgbClr val="000000"/>
                </a:solidFill>
                <a:latin typeface="Albertus Extra Bold"/>
              </a:rPr>
              <a:t>-  Penutup</a:t>
            </a: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r>
              <a:rPr lang="ms-MY" altLang="en-US" sz="1800" dirty="0">
                <a:solidFill>
                  <a:srgbClr val="000000"/>
                </a:solidFill>
                <a:latin typeface="Albertus Extra Bold"/>
              </a:rPr>
              <a:t>          </a:t>
            </a:r>
            <a:endParaRPr lang="ms-MY" altLang="en-US" sz="1800" b="1" dirty="0">
              <a:solidFill>
                <a:srgbClr val="000000"/>
              </a:solidFill>
              <a:latin typeface="Albertus Extra Bold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endParaRPr lang="ms-MY" altLang="en-US" sz="1800" dirty="0">
              <a:solidFill>
                <a:srgbClr val="000000"/>
              </a:solidFill>
              <a:latin typeface="Albertus Extra Bold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endParaRPr lang="ms-MY" altLang="en-US" sz="1400" dirty="0">
              <a:solidFill>
                <a:srgbClr val="000000"/>
              </a:solidFill>
              <a:latin typeface="Albertus Extra Bold"/>
            </a:endParaRP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Font typeface="Albertus Extra Bold"/>
              <a:buNone/>
            </a:pPr>
            <a:endParaRPr lang="ms-MY" altLang="en-US" sz="1400" dirty="0">
              <a:solidFill>
                <a:srgbClr val="000000"/>
              </a:solidFill>
              <a:latin typeface="Albertus Extra Bold"/>
            </a:endParaRPr>
          </a:p>
        </p:txBody>
      </p:sp>
      <p:pic>
        <p:nvPicPr>
          <p:cNvPr id="4108" name="Picture 2" descr="organization.png"/>
          <p:cNvPicPr>
            <a:picLocks noChangeAspect="1" noChangeArrowheads="1"/>
          </p:cNvPicPr>
          <p:nvPr/>
        </p:nvPicPr>
        <p:blipFill>
          <a:blip r:embed="rId4">
            <a:lum bright="5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" y="3786187"/>
            <a:ext cx="1905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Rectangle 4"/>
          <p:cNvSpPr>
            <a:spLocks noChangeArrowheads="1"/>
          </p:cNvSpPr>
          <p:nvPr/>
        </p:nvSpPr>
        <p:spPr bwMode="auto">
          <a:xfrm>
            <a:off x="4953000" y="55626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rgbClr val="1F497D"/>
                </a:solidFill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F497D"/>
                </a:solidFill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F497D"/>
                </a:solidFill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F497D"/>
                </a:solidFill>
              </a:rPr>
              <a:t>Jabatan Alam Sekitar Malaysia</a:t>
            </a:r>
          </a:p>
        </p:txBody>
      </p:sp>
    </p:spTree>
    <p:extLst>
      <p:ext uri="{BB962C8B-B14F-4D97-AF65-F5344CB8AC3E}">
        <p14:creationId xmlns:p14="http://schemas.microsoft.com/office/powerpoint/2010/main" val="5472730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/>
          <p:cNvGrpSpPr>
            <a:grpSpLocks/>
          </p:cNvGrpSpPr>
          <p:nvPr/>
        </p:nvGrpSpPr>
        <p:grpSpPr bwMode="auto">
          <a:xfrm>
            <a:off x="0" y="0"/>
            <a:ext cx="9144000" cy="3856038"/>
            <a:chOff x="0" y="685799"/>
            <a:chExt cx="8915400" cy="3855720"/>
          </a:xfrm>
        </p:grpSpPr>
        <p:pic>
          <p:nvPicPr>
            <p:cNvPr id="5131" name="Picture 6" descr="bhg depan.jpg"/>
            <p:cNvPicPr>
              <a:picLocks noChangeAspect="1"/>
            </p:cNvPicPr>
            <p:nvPr/>
          </p:nvPicPr>
          <p:blipFill>
            <a:blip r:embed="rId4">
              <a:lum bright="2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64" b="34755"/>
            <a:stretch>
              <a:fillRect/>
            </a:stretch>
          </p:blipFill>
          <p:spPr bwMode="auto">
            <a:xfrm>
              <a:off x="0" y="685799"/>
              <a:ext cx="8915400" cy="383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Rectangle 2"/>
            <p:cNvSpPr>
              <a:spLocks noChangeArrowheads="1"/>
            </p:cNvSpPr>
            <p:nvPr/>
          </p:nvSpPr>
          <p:spPr bwMode="auto">
            <a:xfrm>
              <a:off x="0" y="4495800"/>
              <a:ext cx="8915400" cy="45719"/>
            </a:xfrm>
            <a:prstGeom prst="rect">
              <a:avLst/>
            </a:prstGeom>
            <a:gradFill rotWithShape="1">
              <a:gsLst>
                <a:gs pos="0">
                  <a:srgbClr val="660066">
                    <a:alpha val="57999"/>
                  </a:srgbClr>
                </a:gs>
                <a:gs pos="100000">
                  <a:srgbClr val="2F00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ms-MY" alt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1905000"/>
            <a:ext cx="8915400" cy="1905000"/>
          </a:xfrm>
          <a:prstGeom prst="rect">
            <a:avLst/>
          </a:prstGeom>
          <a:gradFill rotWithShape="1">
            <a:gsLst>
              <a:gs pos="0">
                <a:srgbClr val="660066">
                  <a:alpha val="57999"/>
                </a:srgbClr>
              </a:gs>
              <a:gs pos="100000">
                <a:srgbClr val="2F002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eaLnBrk="1" hangingPunct="1">
              <a:spcBef>
                <a:spcPts val="0"/>
              </a:spcBef>
              <a:buNone/>
              <a:defRPr/>
            </a:pPr>
            <a:r>
              <a:rPr lang="ms-MY" sz="2800" b="1" dirty="0" smtClean="0">
                <a:solidFill>
                  <a:prstClr val="white"/>
                </a:solidFill>
                <a:latin typeface="Calibri"/>
              </a:rPr>
              <a:t> PERUTUSAN </a:t>
            </a:r>
            <a:r>
              <a:rPr lang="ms-MY" sz="2800" b="1" dirty="0">
                <a:solidFill>
                  <a:prstClr val="white"/>
                </a:solidFill>
                <a:latin typeface="Calibri"/>
              </a:rPr>
              <a:t>Y. BHG TUAN PENGERUSI / </a:t>
            </a:r>
            <a:endParaRPr lang="ms-MY" sz="2800" b="1" dirty="0" smtClean="0">
              <a:solidFill>
                <a:prstClr val="white"/>
              </a:solidFill>
              <a:latin typeface="Calibri"/>
            </a:endParaRPr>
          </a:p>
          <a:p>
            <a:pPr lvl="0" algn="ctr" eaLnBrk="1" hangingPunct="1">
              <a:spcBef>
                <a:spcPts val="0"/>
              </a:spcBef>
              <a:buNone/>
              <a:defRPr/>
            </a:pPr>
            <a:r>
              <a:rPr lang="ms-MY" sz="2800" b="1" dirty="0" smtClean="0">
                <a:solidFill>
                  <a:prstClr val="white"/>
                </a:solidFill>
                <a:latin typeface="Calibri"/>
              </a:rPr>
              <a:t>PENGESAHAN </a:t>
            </a:r>
            <a:r>
              <a:rPr lang="ms-MY" sz="2800" b="1" dirty="0">
                <a:solidFill>
                  <a:prstClr val="white"/>
                </a:solidFill>
                <a:latin typeface="Calibri"/>
              </a:rPr>
              <a:t>MINIT MESYUARAT </a:t>
            </a:r>
            <a:r>
              <a:rPr lang="ms-MY" sz="2800" b="1" dirty="0" smtClean="0">
                <a:solidFill>
                  <a:prstClr val="white"/>
                </a:solidFill>
                <a:latin typeface="Calibri"/>
              </a:rPr>
              <a:t>JKPAK</a:t>
            </a:r>
          </a:p>
          <a:p>
            <a:pPr lvl="0" algn="ctr" eaLnBrk="1" hangingPunct="1">
              <a:spcBef>
                <a:spcPts val="0"/>
              </a:spcBef>
              <a:buNone/>
              <a:defRPr/>
            </a:pPr>
            <a:r>
              <a:rPr lang="ms-MY" sz="2800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ms-MY" sz="2800" b="1" dirty="0">
                <a:solidFill>
                  <a:prstClr val="white"/>
                </a:solidFill>
                <a:latin typeface="Calibri"/>
              </a:rPr>
              <a:t>BIL. </a:t>
            </a:r>
            <a:r>
              <a:rPr lang="ms-MY" sz="2800" b="1" dirty="0" smtClean="0">
                <a:solidFill>
                  <a:prstClr val="white"/>
                </a:solidFill>
                <a:latin typeface="Calibri"/>
              </a:rPr>
              <a:t>4 TAHUN 2016/MAKLUMBALAS </a:t>
            </a:r>
          </a:p>
          <a:p>
            <a:pPr lvl="0" algn="ctr" eaLnBrk="1" hangingPunct="1">
              <a:spcBef>
                <a:spcPts val="0"/>
              </a:spcBef>
              <a:buNone/>
              <a:defRPr/>
            </a:pPr>
            <a:r>
              <a:rPr lang="ms-MY" sz="2800" b="1" dirty="0" smtClean="0">
                <a:solidFill>
                  <a:prstClr val="white"/>
                </a:solidFill>
                <a:latin typeface="Calibri"/>
              </a:rPr>
              <a:t>MINIT </a:t>
            </a:r>
            <a:r>
              <a:rPr lang="ms-MY" sz="2800" b="1" dirty="0">
                <a:solidFill>
                  <a:prstClr val="white"/>
                </a:solidFill>
                <a:latin typeface="Calibri"/>
              </a:rPr>
              <a:t>MESYUARAT JKPAK </a:t>
            </a:r>
            <a:r>
              <a:rPr lang="ms-MY" sz="2800" b="1" dirty="0" smtClean="0">
                <a:solidFill>
                  <a:prstClr val="white"/>
                </a:solidFill>
                <a:latin typeface="Calibri"/>
              </a:rPr>
              <a:t>BIL.4 </a:t>
            </a:r>
            <a:r>
              <a:rPr lang="ms-MY" sz="2800" b="1" dirty="0">
                <a:solidFill>
                  <a:prstClr val="white"/>
                </a:solidFill>
                <a:latin typeface="Calibri"/>
              </a:rPr>
              <a:t>TAHUN </a:t>
            </a:r>
            <a:r>
              <a:rPr lang="ms-MY" sz="2800" b="1" dirty="0" smtClean="0">
                <a:solidFill>
                  <a:prstClr val="white"/>
                </a:solidFill>
                <a:latin typeface="Calibri"/>
              </a:rPr>
              <a:t>2016</a:t>
            </a:r>
            <a:endParaRPr lang="ms-MY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/>
          <a:p>
            <a:pPr>
              <a:defRPr/>
            </a:pPr>
            <a:fld id="{6253EB35-5DD3-490E-B68B-19ABB4B5CE87}" type="slidenum">
              <a:rPr lang="ms-MY" smtClean="0"/>
              <a:pPr>
                <a:defRPr/>
              </a:pPr>
              <a:t>4</a:t>
            </a:fld>
            <a:endParaRPr lang="ms-MY" dirty="0"/>
          </a:p>
        </p:txBody>
      </p:sp>
      <p:pic>
        <p:nvPicPr>
          <p:cNvPr id="5126" name="Picture 6" descr="logoanim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7" name="Object 1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365541"/>
              </p:ext>
            </p:extLst>
          </p:nvPr>
        </p:nvGraphicFramePr>
        <p:xfrm>
          <a:off x="1828800" y="5105400"/>
          <a:ext cx="1163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Clip" r:id="rId6" imgW="1660817" imgH="1356545" progId="MS_ClipArt_Gallery.2">
                  <p:embed/>
                </p:oleObj>
              </mc:Choice>
              <mc:Fallback>
                <p:oleObj name="Clip" r:id="rId6" imgW="1660817" imgH="135654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05400"/>
                        <a:ext cx="1163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2514600" y="49530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s-MY" altLang="en-US" sz="1400" u="sng" dirty="0" smtClean="0">
                <a:solidFill>
                  <a:schemeClr val="tx2"/>
                </a:solidFill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s-MY" altLang="en-US" sz="1400" dirty="0" smtClean="0">
                <a:solidFill>
                  <a:schemeClr val="tx2"/>
                </a:solidFill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s-MY" altLang="en-US" sz="1400" dirty="0" smtClean="0">
                <a:solidFill>
                  <a:schemeClr val="tx2"/>
                </a:solidFill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s-MY" altLang="en-US" sz="1400" dirty="0" smtClean="0">
                <a:solidFill>
                  <a:schemeClr val="tx2"/>
                </a:solidFill>
              </a:rPr>
              <a:t>Jabatan Alam Sekitar Malaysia</a:t>
            </a:r>
            <a:endParaRPr lang="ms-MY" altLang="en-US" sz="1400" dirty="0">
              <a:solidFill>
                <a:schemeClr val="tx2"/>
              </a:solidFill>
            </a:endParaRPr>
          </a:p>
        </p:txBody>
      </p:sp>
      <p:sp>
        <p:nvSpPr>
          <p:cNvPr id="5129" name="TextBox 3"/>
          <p:cNvSpPr txBox="1">
            <a:spLocks noChangeArrowheads="1"/>
          </p:cNvSpPr>
          <p:nvPr/>
        </p:nvSpPr>
        <p:spPr bwMode="auto">
          <a:xfrm>
            <a:off x="7342188" y="6329363"/>
            <a:ext cx="739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s-MY" altLang="en-US" sz="800" dirty="0" smtClean="0">
                <a:hlinkClick r:id="rId8" action="ppaction://hlinkfile"/>
              </a:rPr>
              <a:t>maklumbalas</a:t>
            </a:r>
            <a:endParaRPr lang="ms-MY" altLang="en-US" sz="800" dirty="0"/>
          </a:p>
        </p:txBody>
      </p:sp>
      <p:sp>
        <p:nvSpPr>
          <p:cNvPr id="5130" name="TextBox 1"/>
          <p:cNvSpPr txBox="1">
            <a:spLocks noChangeArrowheads="1"/>
          </p:cNvSpPr>
          <p:nvPr/>
        </p:nvSpPr>
        <p:spPr bwMode="auto">
          <a:xfrm>
            <a:off x="7543800" y="6096000"/>
            <a:ext cx="439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s-MY" altLang="en-US" sz="800" dirty="0" smtClean="0">
                <a:hlinkClick r:id="rId9" action="ppaction://hlinkfile"/>
              </a:rPr>
              <a:t>MINIT</a:t>
            </a:r>
            <a:endParaRPr lang="ms-MY" altLang="en-US" sz="800" dirty="0"/>
          </a:p>
        </p:txBody>
      </p:sp>
    </p:spTree>
    <p:extLst>
      <p:ext uri="{BB962C8B-B14F-4D97-AF65-F5344CB8AC3E}">
        <p14:creationId xmlns:p14="http://schemas.microsoft.com/office/powerpoint/2010/main" val="89432725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user-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0" y="4648200"/>
            <a:ext cx="2009775" cy="12668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676400"/>
            <a:ext cx="8001000" cy="1362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hlinkClick r:id="rId6" action="ppaction://hlinkfile"/>
              </a:rPr>
              <a:t>LAPORAN PENGURUSAN ASET DAN STOR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A6FC6-DDDC-4A0E-BA07-146C5820134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2438400" y="47244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chemeClr val="bg1"/>
                </a:solidFill>
                <a:latin typeface="Arial" pitchFamily="34" charset="0"/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itchFamily="34" charset="0"/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itchFamily="34" charset="0"/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itchFamily="34" charset="0"/>
              </a:rPr>
              <a:t>Jabatan Alam Sekitar Malaysia</a:t>
            </a:r>
          </a:p>
        </p:txBody>
      </p:sp>
      <p:graphicFrame>
        <p:nvGraphicFramePr>
          <p:cNvPr id="6151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52600" y="4953000"/>
          <a:ext cx="1163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Clip" r:id="rId7" imgW="1660817" imgH="1356545" progId="MS_ClipArt_Gallery.2">
                  <p:embed/>
                </p:oleObj>
              </mc:Choice>
              <mc:Fallback>
                <p:oleObj name="Clip" r:id="rId7" imgW="1660817" imgH="135654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953000"/>
                        <a:ext cx="1163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21953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8"/>
          <p:cNvGrpSpPr>
            <a:grpSpLocks/>
          </p:cNvGrpSpPr>
          <p:nvPr/>
        </p:nvGrpSpPr>
        <p:grpSpPr bwMode="auto">
          <a:xfrm>
            <a:off x="0" y="0"/>
            <a:ext cx="9144000" cy="3856038"/>
            <a:chOff x="0" y="685799"/>
            <a:chExt cx="8915400" cy="3855720"/>
          </a:xfrm>
        </p:grpSpPr>
        <p:pic>
          <p:nvPicPr>
            <p:cNvPr id="7178" name="Picture 6" descr="bhg depan.jpg"/>
            <p:cNvPicPr>
              <a:picLocks noChangeAspect="1"/>
            </p:cNvPicPr>
            <p:nvPr/>
          </p:nvPicPr>
          <p:blipFill>
            <a:blip r:embed="rId4">
              <a:lum bright="2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64" b="34755"/>
            <a:stretch>
              <a:fillRect/>
            </a:stretch>
          </p:blipFill>
          <p:spPr bwMode="auto">
            <a:xfrm>
              <a:off x="0" y="685799"/>
              <a:ext cx="8915400" cy="383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Rectangle 2"/>
            <p:cNvSpPr>
              <a:spLocks noChangeArrowheads="1"/>
            </p:cNvSpPr>
            <p:nvPr/>
          </p:nvSpPr>
          <p:spPr bwMode="auto">
            <a:xfrm>
              <a:off x="0" y="4495800"/>
              <a:ext cx="8915400" cy="45719"/>
            </a:xfrm>
            <a:prstGeom prst="rect">
              <a:avLst/>
            </a:prstGeom>
            <a:gradFill rotWithShape="1">
              <a:gsLst>
                <a:gs pos="0">
                  <a:srgbClr val="660066">
                    <a:alpha val="57999"/>
                  </a:srgbClr>
                </a:gs>
                <a:gs pos="100000">
                  <a:srgbClr val="2F00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1905000"/>
            <a:ext cx="8915400" cy="1905000"/>
          </a:xfrm>
          <a:prstGeom prst="rect">
            <a:avLst/>
          </a:prstGeom>
          <a:gradFill rotWithShape="1">
            <a:gsLst>
              <a:gs pos="0">
                <a:srgbClr val="660066">
                  <a:alpha val="57999"/>
                </a:srgbClr>
              </a:gs>
              <a:gs pos="100000">
                <a:srgbClr val="2F002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93713" lvl="0" indent="-493713" algn="ctr" eaLnBrk="1" hangingPunct="1">
              <a:spcBef>
                <a:spcPts val="0"/>
              </a:spcBef>
              <a:buClr>
                <a:srgbClr val="FFFFFF"/>
              </a:buClr>
              <a:buNone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/>
            </a:pPr>
            <a:r>
              <a:rPr lang="ms-MY" b="1" dirty="0">
                <a:solidFill>
                  <a:prstClr val="white"/>
                </a:solidFill>
                <a:latin typeface="Calibri"/>
              </a:rPr>
              <a:t>i |LAPORAN PERUNTUKAN BAGI PEROLEHAN ASET</a:t>
            </a:r>
          </a:p>
          <a:p>
            <a:pPr marL="493713" lvl="0" indent="-493713" algn="ctr" eaLnBrk="1" hangingPunct="1">
              <a:spcBef>
                <a:spcPts val="0"/>
              </a:spcBef>
              <a:buClr>
                <a:srgbClr val="FFFFFF"/>
              </a:buClr>
              <a:buNone/>
              <a:tabLst>
                <a:tab pos="493713" algn="l"/>
                <a:tab pos="1408113" algn="l"/>
                <a:tab pos="2322513" algn="l"/>
                <a:tab pos="3236913" algn="l"/>
                <a:tab pos="4151313" algn="l"/>
                <a:tab pos="5065713" algn="l"/>
                <a:tab pos="5980113" algn="l"/>
                <a:tab pos="6894513" algn="l"/>
                <a:tab pos="7808913" algn="l"/>
                <a:tab pos="8723313" algn="l"/>
                <a:tab pos="9637713" algn="l"/>
                <a:tab pos="10552113" algn="l"/>
              </a:tabLst>
              <a:defRPr/>
            </a:pPr>
            <a:r>
              <a:rPr lang="ms-MY" b="1" dirty="0">
                <a:solidFill>
                  <a:prstClr val="white"/>
                </a:solidFill>
                <a:latin typeface="Calibri"/>
              </a:rPr>
              <a:t>(LAMPIRAN A1)</a:t>
            </a:r>
            <a:endParaRPr lang="ms-MY" b="1" dirty="0">
              <a:solidFill>
                <a:prstClr val="black"/>
              </a:solidFill>
              <a:latin typeface="Albertus Extra Bold" pitchFamily="34" charset="0"/>
              <a:cs typeface="Arial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4703A-8E53-4892-8A09-5E0C56B2D00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174" name="Picture 6" descr="logoanim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5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8800" y="5105400"/>
          <a:ext cx="1163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Clip" r:id="rId6" imgW="1660817" imgH="1356545" progId="MS_ClipArt_Gallery.2">
                  <p:embed/>
                </p:oleObj>
              </mc:Choice>
              <mc:Fallback>
                <p:oleObj name="Clip" r:id="rId6" imgW="1660817" imgH="135654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05400"/>
                        <a:ext cx="1163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2514600" y="49530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chemeClr val="tx2"/>
                </a:solidFill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Jabatan Alam Sekitar Malaysia</a:t>
            </a:r>
          </a:p>
        </p:txBody>
      </p:sp>
      <p:sp>
        <p:nvSpPr>
          <p:cNvPr id="7177" name="TextBox 1"/>
          <p:cNvSpPr txBox="1">
            <a:spLocks noChangeArrowheads="1"/>
          </p:cNvSpPr>
          <p:nvPr/>
        </p:nvSpPr>
        <p:spPr bwMode="auto">
          <a:xfrm>
            <a:off x="7086600" y="6324600"/>
            <a:ext cx="7457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hlinkClick r:id="rId8" action="ppaction://hlinkfile"/>
              </a:rPr>
              <a:t>LAMPIRANA1</a:t>
            </a:r>
            <a:endParaRPr lang="en-MY" altLang="en-US" sz="800" dirty="0"/>
          </a:p>
        </p:txBody>
      </p:sp>
    </p:spTree>
    <p:extLst>
      <p:ext uri="{BB962C8B-B14F-4D97-AF65-F5344CB8AC3E}">
        <p14:creationId xmlns:p14="http://schemas.microsoft.com/office/powerpoint/2010/main" val="213277315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8"/>
          <p:cNvGrpSpPr>
            <a:grpSpLocks/>
          </p:cNvGrpSpPr>
          <p:nvPr/>
        </p:nvGrpSpPr>
        <p:grpSpPr bwMode="auto">
          <a:xfrm>
            <a:off x="0" y="0"/>
            <a:ext cx="9144000" cy="3856038"/>
            <a:chOff x="0" y="685799"/>
            <a:chExt cx="8915400" cy="3855720"/>
          </a:xfrm>
        </p:grpSpPr>
        <p:pic>
          <p:nvPicPr>
            <p:cNvPr id="8202" name="Picture 6" descr="bhg depan.jpg"/>
            <p:cNvPicPr>
              <a:picLocks noChangeAspect="1"/>
            </p:cNvPicPr>
            <p:nvPr/>
          </p:nvPicPr>
          <p:blipFill>
            <a:blip r:embed="rId4">
              <a:lum bright="2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64" b="34755"/>
            <a:stretch>
              <a:fillRect/>
            </a:stretch>
          </p:blipFill>
          <p:spPr bwMode="auto">
            <a:xfrm>
              <a:off x="0" y="685799"/>
              <a:ext cx="8915400" cy="383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Rectangle 2"/>
            <p:cNvSpPr>
              <a:spLocks noChangeArrowheads="1"/>
            </p:cNvSpPr>
            <p:nvPr/>
          </p:nvSpPr>
          <p:spPr bwMode="auto">
            <a:xfrm>
              <a:off x="0" y="4495800"/>
              <a:ext cx="8915400" cy="45719"/>
            </a:xfrm>
            <a:prstGeom prst="rect">
              <a:avLst/>
            </a:prstGeom>
            <a:gradFill rotWithShape="1">
              <a:gsLst>
                <a:gs pos="0">
                  <a:srgbClr val="660066">
                    <a:alpha val="57999"/>
                  </a:srgbClr>
                </a:gs>
                <a:gs pos="100000">
                  <a:srgbClr val="2F00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53745-6872-4344-B43E-A02C83FF71C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196" name="Picture 6" descr="logoanim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7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8800" y="5105400"/>
          <a:ext cx="1163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Clip" r:id="rId6" imgW="1660817" imgH="1356545" progId="MS_ClipArt_Gallery.2">
                  <p:embed/>
                </p:oleObj>
              </mc:Choice>
              <mc:Fallback>
                <p:oleObj name="Clip" r:id="rId6" imgW="1660817" imgH="135654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05400"/>
                        <a:ext cx="1163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2514600" y="49530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chemeClr val="tx2"/>
                </a:solidFill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Jabatan Alam Sekitar Malaysia</a:t>
            </a:r>
          </a:p>
        </p:txBody>
      </p:sp>
      <p:sp>
        <p:nvSpPr>
          <p:cNvPr id="8199" name="TextBox 1">
            <a:hlinkClick r:id="rId8" action="ppaction://hlinkfile"/>
          </p:cNvPr>
          <p:cNvSpPr txBox="1">
            <a:spLocks noChangeArrowheads="1"/>
          </p:cNvSpPr>
          <p:nvPr/>
        </p:nvSpPr>
        <p:spPr bwMode="auto">
          <a:xfrm>
            <a:off x="7580024" y="5923815"/>
            <a:ext cx="76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hlinkClick r:id="rId8" action="ppaction://hlinkfile"/>
              </a:rPr>
              <a:t>LAMPIRAN A2</a:t>
            </a:r>
            <a:endParaRPr lang="en-MY" altLang="en-US" sz="8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905000"/>
            <a:ext cx="8915400" cy="1905000"/>
          </a:xfrm>
          <a:prstGeom prst="rect">
            <a:avLst/>
          </a:prstGeom>
          <a:gradFill rotWithShape="1">
            <a:gsLst>
              <a:gs pos="0">
                <a:srgbClr val="660066">
                  <a:alpha val="57999"/>
                </a:srgbClr>
              </a:gs>
              <a:gs pos="100000">
                <a:srgbClr val="2F002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b="1" dirty="0">
                <a:solidFill>
                  <a:schemeClr val="bg1"/>
                </a:solidFill>
              </a:rPr>
              <a:t>ii | KEDUDUKAN SEMASA ASET ALIH SUKU TAHUN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s-MY" b="1" dirty="0">
                <a:solidFill>
                  <a:schemeClr val="bg1"/>
                </a:solidFill>
              </a:rPr>
              <a:t>(LAMPIRAN A2)</a:t>
            </a:r>
            <a:endParaRPr lang="ms-M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782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8"/>
          <p:cNvGrpSpPr>
            <a:grpSpLocks/>
          </p:cNvGrpSpPr>
          <p:nvPr/>
        </p:nvGrpSpPr>
        <p:grpSpPr bwMode="auto">
          <a:xfrm>
            <a:off x="0" y="0"/>
            <a:ext cx="9144000" cy="3856038"/>
            <a:chOff x="0" y="685799"/>
            <a:chExt cx="8915400" cy="3855720"/>
          </a:xfrm>
        </p:grpSpPr>
        <p:pic>
          <p:nvPicPr>
            <p:cNvPr id="9226" name="Picture 6" descr="bhg depan.jpg"/>
            <p:cNvPicPr>
              <a:picLocks noChangeAspect="1"/>
            </p:cNvPicPr>
            <p:nvPr/>
          </p:nvPicPr>
          <p:blipFill>
            <a:blip r:embed="rId4">
              <a:lum bright="2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64" b="34755"/>
            <a:stretch>
              <a:fillRect/>
            </a:stretch>
          </p:blipFill>
          <p:spPr bwMode="auto">
            <a:xfrm>
              <a:off x="0" y="685799"/>
              <a:ext cx="8915400" cy="383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Rectangle 2"/>
            <p:cNvSpPr>
              <a:spLocks noChangeArrowheads="1"/>
            </p:cNvSpPr>
            <p:nvPr/>
          </p:nvSpPr>
          <p:spPr bwMode="auto">
            <a:xfrm>
              <a:off x="0" y="4495800"/>
              <a:ext cx="8915400" cy="45719"/>
            </a:xfrm>
            <a:prstGeom prst="rect">
              <a:avLst/>
            </a:prstGeom>
            <a:gradFill rotWithShape="1">
              <a:gsLst>
                <a:gs pos="0">
                  <a:srgbClr val="660066">
                    <a:alpha val="57999"/>
                  </a:srgbClr>
                </a:gs>
                <a:gs pos="100000">
                  <a:srgbClr val="2F00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38D03-1450-4C57-94F2-A860DA0392F7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9222" name="Picture 6" descr="logoanim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3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8800" y="5105400"/>
          <a:ext cx="1163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Clip" r:id="rId6" imgW="1660817" imgH="1356545" progId="MS_ClipArt_Gallery.2">
                  <p:embed/>
                </p:oleObj>
              </mc:Choice>
              <mc:Fallback>
                <p:oleObj name="Clip" r:id="rId6" imgW="1660817" imgH="135654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05400"/>
                        <a:ext cx="1163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2514600" y="49530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chemeClr val="tx2"/>
                </a:solidFill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Jabatan Alam Sekitar Malaysia</a:t>
            </a:r>
          </a:p>
        </p:txBody>
      </p:sp>
      <p:sp>
        <p:nvSpPr>
          <p:cNvPr id="9225" name="TextBox 1">
            <a:hlinkClick r:id="rId8" action="ppaction://hlinkfile"/>
          </p:cNvPr>
          <p:cNvSpPr txBox="1">
            <a:spLocks noChangeArrowheads="1"/>
          </p:cNvSpPr>
          <p:nvPr/>
        </p:nvSpPr>
        <p:spPr bwMode="auto">
          <a:xfrm>
            <a:off x="7467600" y="6381750"/>
            <a:ext cx="76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hlinkClick r:id="rId8" action="ppaction://hlinkfile"/>
              </a:rPr>
              <a:t>LAMPIRAN A3</a:t>
            </a:r>
            <a:endParaRPr lang="en-MY" altLang="en-US" sz="8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903401"/>
            <a:ext cx="9143999" cy="1905000"/>
          </a:xfrm>
          <a:prstGeom prst="rect">
            <a:avLst/>
          </a:prstGeom>
          <a:gradFill rotWithShape="1">
            <a:gsLst>
              <a:gs pos="0">
                <a:srgbClr val="660066">
                  <a:alpha val="57999"/>
                </a:srgbClr>
              </a:gs>
              <a:gs pos="100000">
                <a:srgbClr val="2F002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b="1" dirty="0">
                <a:solidFill>
                  <a:schemeClr val="bg1"/>
                </a:solidFill>
              </a:rPr>
              <a:t>iii | LAPORAN KEDUDUKAN STOK SUKU TAHUN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s-MY" sz="2800" b="1" dirty="0">
                <a:solidFill>
                  <a:schemeClr val="bg1"/>
                </a:solidFill>
              </a:rPr>
              <a:t>(LAMPIRAN A3)</a:t>
            </a:r>
            <a:endParaRPr lang="ms-MY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7048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8"/>
          <p:cNvGrpSpPr>
            <a:grpSpLocks/>
          </p:cNvGrpSpPr>
          <p:nvPr/>
        </p:nvGrpSpPr>
        <p:grpSpPr bwMode="auto">
          <a:xfrm>
            <a:off x="0" y="0"/>
            <a:ext cx="9144000" cy="3856038"/>
            <a:chOff x="0" y="685799"/>
            <a:chExt cx="8915400" cy="3855720"/>
          </a:xfrm>
        </p:grpSpPr>
        <p:pic>
          <p:nvPicPr>
            <p:cNvPr id="10250" name="Picture 6" descr="bhg depan.jpg"/>
            <p:cNvPicPr>
              <a:picLocks noChangeAspect="1"/>
            </p:cNvPicPr>
            <p:nvPr/>
          </p:nvPicPr>
          <p:blipFill>
            <a:blip r:embed="rId4">
              <a:lum bright="2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64" b="34755"/>
            <a:stretch>
              <a:fillRect/>
            </a:stretch>
          </p:blipFill>
          <p:spPr bwMode="auto">
            <a:xfrm>
              <a:off x="0" y="685799"/>
              <a:ext cx="8915400" cy="383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Rectangle 2"/>
            <p:cNvSpPr>
              <a:spLocks noChangeArrowheads="1"/>
            </p:cNvSpPr>
            <p:nvPr/>
          </p:nvSpPr>
          <p:spPr bwMode="auto">
            <a:xfrm>
              <a:off x="0" y="4495800"/>
              <a:ext cx="8915400" cy="45719"/>
            </a:xfrm>
            <a:prstGeom prst="rect">
              <a:avLst/>
            </a:prstGeom>
            <a:gradFill rotWithShape="1">
              <a:gsLst>
                <a:gs pos="0">
                  <a:srgbClr val="660066">
                    <a:alpha val="57999"/>
                  </a:srgbClr>
                </a:gs>
                <a:gs pos="100000">
                  <a:srgbClr val="2F00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F18B7-F94F-4358-8604-308CC9CDA93B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46" name="Picture 6" descr="logoanim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7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8800" y="5105400"/>
          <a:ext cx="1163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Clip" r:id="rId6" imgW="1660817" imgH="1356545" progId="MS_ClipArt_Gallery.2">
                  <p:embed/>
                </p:oleObj>
              </mc:Choice>
              <mc:Fallback>
                <p:oleObj name="Clip" r:id="rId6" imgW="1660817" imgH="135654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05400"/>
                        <a:ext cx="1163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2514600" y="4953000"/>
            <a:ext cx="364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chemeClr val="tx2"/>
                </a:solidFill>
              </a:rPr>
              <a:t>Disediakan oleh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Urusetia Pengurusan Aset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Bahagian Pentadbiran dan Kewangan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Jabatan Alam Sekitar Malaysia</a:t>
            </a:r>
          </a:p>
        </p:txBody>
      </p:sp>
      <p:sp>
        <p:nvSpPr>
          <p:cNvPr id="10249" name="TextBox 1"/>
          <p:cNvSpPr txBox="1">
            <a:spLocks noChangeArrowheads="1"/>
          </p:cNvSpPr>
          <p:nvPr/>
        </p:nvSpPr>
        <p:spPr bwMode="auto">
          <a:xfrm>
            <a:off x="7646626" y="6067425"/>
            <a:ext cx="8980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err="1" smtClean="0">
                <a:hlinkClick r:id="rId8" action="ppaction://hlinkfile"/>
              </a:rPr>
              <a:t>Lampiran</a:t>
            </a:r>
            <a:r>
              <a:rPr lang="en-US" altLang="en-US" sz="800" dirty="0" smtClean="0">
                <a:hlinkClick r:id="rId8" action="ppaction://hlinkfile"/>
              </a:rPr>
              <a:t>  A4-A6 </a:t>
            </a:r>
            <a:endParaRPr lang="en-MY" altLang="en-US" sz="8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" y="1917858"/>
            <a:ext cx="9143999" cy="1905000"/>
          </a:xfrm>
          <a:prstGeom prst="rect">
            <a:avLst/>
          </a:prstGeom>
          <a:gradFill rotWithShape="1">
            <a:gsLst>
              <a:gs pos="0">
                <a:srgbClr val="660066">
                  <a:alpha val="57999"/>
                </a:srgbClr>
              </a:gs>
              <a:gs pos="100000">
                <a:srgbClr val="2F002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400" b="1" dirty="0">
                <a:solidFill>
                  <a:schemeClr val="bg1"/>
                </a:solidFill>
              </a:rPr>
              <a:t>iv | KEDUDUKAN ASET HIDUP HAIWAN , IKAN DAN TUMBUHAN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400" b="1" dirty="0">
                <a:solidFill>
                  <a:schemeClr val="bg1"/>
                </a:solidFill>
              </a:rPr>
              <a:t>(LAMPIRAN A4, A5 DAN A6)</a:t>
            </a:r>
            <a:endParaRPr lang="ms-MY" sz="20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8743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1604</TotalTime>
  <Words>1542</Words>
  <Application>Microsoft Office PowerPoint</Application>
  <PresentationFormat>On-screen Show (4:3)</PresentationFormat>
  <Paragraphs>409</Paragraphs>
  <Slides>28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Solstice</vt:lpstr>
      <vt:lpstr>Clip</vt:lpstr>
      <vt:lpstr>PowerPoint Presentation</vt:lpstr>
      <vt:lpstr>PowerPoint Presentation</vt:lpstr>
      <vt:lpstr>PowerPoint Presentation</vt:lpstr>
      <vt:lpstr>PowerPoint Presentation</vt:lpstr>
      <vt:lpstr> LAPORAN PENGURUSAN ASET DAN STOR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LAPORAN PEMERIKSAAN ASET DAN VERIFIKASI STOR SUKU PERTAMA TAHUN 2017  </vt:lpstr>
      <vt:lpstr>CADANGAN PEMERIKSAAN ASET ALIH BAGI TAHUN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PELAKSANAAN TAKLIMAT/KURSUS DAN NAZIRAN TAHUN 2017</vt:lpstr>
      <vt:lpstr>PowerPoint Presentation</vt:lpstr>
      <vt:lpstr> MASALAH-MASALAH BERKAITAN DENGAN PENGURUSAN ASET ALIH / STOR KERAJAAN DI JABATAN ALAM SEKITAR</vt:lpstr>
      <vt:lpstr>PowerPoint Presentation</vt:lpstr>
      <vt:lpstr>PowerPoint Presentation</vt:lpstr>
      <vt:lpstr>                             hal-hal lain</vt:lpstr>
      <vt:lpstr>ASET TAK KETARA YANG DIKENALPASTI DI JAS &amp; PERLU DIDAFTARKAN</vt:lpstr>
      <vt:lpstr>PENAMBAHAN LAPORAN DARI PTJ BAHAGIAN/NEGERI/EIMAS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Khairul Nizam Samsuri</dc:creator>
  <cp:lastModifiedBy>Nor Hayati Mohd Rais</cp:lastModifiedBy>
  <cp:revision>87</cp:revision>
  <dcterms:created xsi:type="dcterms:W3CDTF">2016-10-13T00:35:14Z</dcterms:created>
  <dcterms:modified xsi:type="dcterms:W3CDTF">2017-04-12T08:20:50Z</dcterms:modified>
</cp:coreProperties>
</file>