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0" r:id="rId4"/>
    <p:sldId id="262" r:id="rId5"/>
    <p:sldId id="263" r:id="rId6"/>
    <p:sldId id="264" r:id="rId7"/>
  </p:sldIdLst>
  <p:sldSz cx="6858000" cy="9906000" type="A4"/>
  <p:notesSz cx="6858000" cy="9296400"/>
  <p:custShowLst>
    <p:custShow name="Custom Show 1" id="0">
      <p:sldLst>
        <p:sld r:id="rId2"/>
        <p:sld r:id="rId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CFF"/>
    <a:srgbClr val="C5FFFF"/>
    <a:srgbClr val="00CC66"/>
    <a:srgbClr val="66FF33"/>
    <a:srgbClr val="FFA3A3"/>
    <a:srgbClr val="FFFFAB"/>
    <a:srgbClr val="BBFDFB"/>
    <a:srgbClr val="BEC8FA"/>
    <a:srgbClr val="FF99FF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600" autoAdjust="0"/>
    <p:restoredTop sz="92970" autoAdjust="0"/>
  </p:normalViewPr>
  <p:slideViewPr>
    <p:cSldViewPr snapToGrid="0">
      <p:cViewPr>
        <p:scale>
          <a:sx n="91" d="100"/>
          <a:sy n="91" d="100"/>
        </p:scale>
        <p:origin x="-1602" y="133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64820"/>
          </a:xfrm>
          <a:prstGeom prst="rect">
            <a:avLst/>
          </a:prstGeom>
        </p:spPr>
        <p:txBody>
          <a:bodyPr vert="horz" lIns="85431" tIns="42716" rIns="85431" bIns="42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64820"/>
          </a:xfrm>
          <a:prstGeom prst="rect">
            <a:avLst/>
          </a:prstGeom>
        </p:spPr>
        <p:txBody>
          <a:bodyPr vert="horz" lIns="85431" tIns="42716" rIns="85431" bIns="42716" rtlCol="0"/>
          <a:lstStyle>
            <a:lvl1pPr algn="r">
              <a:defRPr sz="1200"/>
            </a:lvl1pPr>
          </a:lstStyle>
          <a:p>
            <a:fld id="{4D18467D-7BCF-4E93-825D-812D4721DD94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9"/>
            <a:ext cx="2971800" cy="464820"/>
          </a:xfrm>
          <a:prstGeom prst="rect">
            <a:avLst/>
          </a:prstGeom>
        </p:spPr>
        <p:txBody>
          <a:bodyPr vert="horz" lIns="85431" tIns="42716" rIns="85431" bIns="42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9"/>
            <a:ext cx="2971800" cy="464820"/>
          </a:xfrm>
          <a:prstGeom prst="rect">
            <a:avLst/>
          </a:prstGeom>
        </p:spPr>
        <p:txBody>
          <a:bodyPr vert="horz" lIns="85431" tIns="42716" rIns="85431" bIns="42716" rtlCol="0" anchor="b"/>
          <a:lstStyle>
            <a:lvl1pPr algn="r">
              <a:defRPr sz="1200"/>
            </a:lvl1pPr>
          </a:lstStyle>
          <a:p>
            <a:fld id="{7612641A-45BD-4160-A46B-C04DB9893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2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64820"/>
          </a:xfrm>
          <a:prstGeom prst="rect">
            <a:avLst/>
          </a:prstGeom>
        </p:spPr>
        <p:txBody>
          <a:bodyPr vert="horz" lIns="85431" tIns="42716" rIns="85431" bIns="42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64820"/>
          </a:xfrm>
          <a:prstGeom prst="rect">
            <a:avLst/>
          </a:prstGeom>
        </p:spPr>
        <p:txBody>
          <a:bodyPr vert="horz" lIns="85431" tIns="42716" rIns="85431" bIns="42716" rtlCol="0"/>
          <a:lstStyle>
            <a:lvl1pPr algn="r">
              <a:defRPr sz="1200"/>
            </a:lvl1pPr>
          </a:lstStyle>
          <a:p>
            <a:fld id="{C2F59CB9-7CD0-491F-A215-89E3CBF09C72}" type="datetimeFigureOut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698500"/>
            <a:ext cx="24130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431" tIns="42716" rIns="85431" bIns="42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15790"/>
            <a:ext cx="5486400" cy="4183380"/>
          </a:xfrm>
          <a:prstGeom prst="rect">
            <a:avLst/>
          </a:prstGeom>
        </p:spPr>
        <p:txBody>
          <a:bodyPr vert="horz" lIns="85431" tIns="42716" rIns="85431" bIns="42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9"/>
            <a:ext cx="2971800" cy="464820"/>
          </a:xfrm>
          <a:prstGeom prst="rect">
            <a:avLst/>
          </a:prstGeom>
        </p:spPr>
        <p:txBody>
          <a:bodyPr vert="horz" lIns="85431" tIns="42716" rIns="85431" bIns="42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9"/>
            <a:ext cx="2971800" cy="464820"/>
          </a:xfrm>
          <a:prstGeom prst="rect">
            <a:avLst/>
          </a:prstGeom>
        </p:spPr>
        <p:txBody>
          <a:bodyPr vert="horz" lIns="85431" tIns="42716" rIns="85431" bIns="42716" rtlCol="0" anchor="b"/>
          <a:lstStyle>
            <a:lvl1pPr algn="r">
              <a:defRPr sz="1200"/>
            </a:lvl1pPr>
          </a:lstStyle>
          <a:p>
            <a:fld id="{220CF245-0264-46BD-8F9F-BEAF3EFD5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930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2500" y="698500"/>
            <a:ext cx="24130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CF245-0264-46BD-8F9F-BEAF3EFD55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2500" y="698500"/>
            <a:ext cx="24130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CF245-0264-46BD-8F9F-BEAF3EFD55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5A1D-DF0E-4E7C-A493-CCC96115A5AF}" type="datetime1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8FC0-BFBB-415A-A904-81E1BEE52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7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A35D-809C-4C50-9638-45276972707D}" type="datetime1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8FC0-BFBB-415A-A904-81E1BEE52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1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D080-2939-4D4C-BA86-CE3473CE3158}" type="datetime1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8FC0-BFBB-415A-A904-81E1BEE52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8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76D-463A-4E2F-AD61-CB3964C70646}" type="datetime1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8FC0-BFBB-415A-A904-81E1BEE52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8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DA62-AEBE-48B9-AFEB-67AEED6E2456}" type="datetime1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8FC0-BFBB-415A-A904-81E1BEE52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2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009F-6B86-463E-8992-150D2B20D914}" type="datetime1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8FC0-BFBB-415A-A904-81E1BEE52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A46C-8AEC-43D9-AAB3-40E695F29DDB}" type="datetime1">
              <a:rPr lang="en-US" smtClean="0"/>
              <a:pPr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8FC0-BFBB-415A-A904-81E1BEE52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1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78FC-6901-428F-A530-6DA587249530}" type="datetime1">
              <a:rPr lang="en-US" smtClean="0"/>
              <a:pPr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8FC0-BFBB-415A-A904-81E1BEE52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4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BC9-2B4E-4ECA-85D4-4D99B8CD6852}" type="datetime1">
              <a:rPr lang="en-US" smtClean="0"/>
              <a:pPr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8FC0-BFBB-415A-A904-81E1BEE52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88B0-36AD-48B4-8C3B-7342B196C1F0}" type="datetime1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8FC0-BFBB-415A-A904-81E1BEE52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6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5CAF-BEBD-4172-914C-DB3FA14A4C21}" type="datetime1">
              <a:rPr lang="en-US" smtClean="0"/>
              <a:pPr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8FC0-BFBB-415A-A904-81E1BEE52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4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DC61B-67D7-42BD-93D0-77BF29B95241}" type="datetime1">
              <a:rPr lang="en-US" smtClean="0"/>
              <a:pPr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C8FC0-BFBB-415A-A904-81E1BEE52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1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5319" y="1350851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Bil</a:t>
            </a:r>
            <a:r>
              <a:rPr lang="en-US" sz="1200" b="1" dirty="0" smtClean="0"/>
              <a:t> 2/2018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83549" y="1336095"/>
            <a:ext cx="13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APRIL – JUN 2018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13337" y="1695292"/>
            <a:ext cx="3288404" cy="2983988"/>
          </a:xfrm>
        </p:spPr>
        <p:txBody>
          <a:bodyPr>
            <a:noAutofit/>
          </a:bodyPr>
          <a:lstStyle/>
          <a:p>
            <a:pPr marL="112713" indent="0" algn="just">
              <a:buNone/>
            </a:pPr>
            <a:r>
              <a:rPr lang="en-US" sz="1600" b="1" dirty="0" smtClean="0">
                <a:latin typeface="Tempus Sans ITC" pitchFamily="82" charset="0"/>
              </a:rPr>
              <a:t>PENDIDIKAN DAN PROMOSI KESEDARAN ALAM SEKITAR</a:t>
            </a:r>
            <a:r>
              <a:rPr lang="en-US" sz="1600" dirty="0" smtClean="0">
                <a:latin typeface="Tempus Sans ITC" pitchFamily="82" charset="0"/>
              </a:rPr>
              <a:t/>
            </a:r>
            <a:br>
              <a:rPr lang="en-US" sz="1600" dirty="0" smtClean="0">
                <a:latin typeface="Tempus Sans ITC" pitchFamily="82" charset="0"/>
              </a:rPr>
            </a:br>
            <a:r>
              <a:rPr lang="en-US" sz="1100" dirty="0" err="1" smtClean="0">
                <a:latin typeface="Tempus Sans ITC" pitchFamily="82" charset="0"/>
              </a:rPr>
              <a:t>Pendidikan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dan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promosi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kesedaran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alam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sekitar</a:t>
            </a:r>
            <a:r>
              <a:rPr lang="en-US" sz="1100" dirty="0" smtClean="0">
                <a:latin typeface="Tempus Sans ITC" pitchFamily="82" charset="0"/>
              </a:rPr>
              <a:t> yang </a:t>
            </a:r>
            <a:r>
              <a:rPr lang="en-US" sz="1100" dirty="0" err="1" smtClean="0">
                <a:latin typeface="Tempus Sans ITC" pitchFamily="82" charset="0"/>
              </a:rPr>
              <a:t>dilaksanakan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adalah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berorientasikan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strategi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jangka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panjang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bertujuan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untuk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meningkatkan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kesedaran</a:t>
            </a:r>
            <a:r>
              <a:rPr lang="en-US" sz="1100" dirty="0" smtClean="0">
                <a:latin typeface="Tempus Sans ITC" pitchFamily="82" charset="0"/>
              </a:rPr>
              <a:t> orang </a:t>
            </a:r>
            <a:r>
              <a:rPr lang="en-US" sz="1100" dirty="0" err="1" smtClean="0">
                <a:latin typeface="Tempus Sans ITC" pitchFamily="82" charset="0"/>
              </a:rPr>
              <a:t>ramai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terhadap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kepentingan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mengawal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pencemaran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dan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pemuliharaan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alam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sekitar</a:t>
            </a:r>
            <a:r>
              <a:rPr lang="en-US" sz="1100" dirty="0" smtClean="0">
                <a:latin typeface="Tempus Sans ITC" pitchFamily="82" charset="0"/>
              </a:rPr>
              <a:t>. Program </a:t>
            </a:r>
            <a:r>
              <a:rPr lang="en-US" sz="1100" dirty="0" err="1" smtClean="0">
                <a:latin typeface="Tempus Sans ITC" pitchFamily="82" charset="0"/>
              </a:rPr>
              <a:t>pendidikan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dan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promosi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kesedaran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alam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sekitar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meliputi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pelbagai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aktiviti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seperti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ceramah</a:t>
            </a:r>
            <a:r>
              <a:rPr lang="en-US" sz="1100" dirty="0" smtClean="0">
                <a:latin typeface="Tempus Sans ITC" pitchFamily="82" charset="0"/>
              </a:rPr>
              <a:t>, </a:t>
            </a:r>
            <a:r>
              <a:rPr lang="en-US" sz="1100" dirty="0" err="1" smtClean="0">
                <a:latin typeface="Tempus Sans ITC" pitchFamily="82" charset="0"/>
              </a:rPr>
              <a:t>pameran</a:t>
            </a:r>
            <a:r>
              <a:rPr lang="en-US" sz="1100" dirty="0" smtClean="0">
                <a:latin typeface="Tempus Sans ITC" pitchFamily="82" charset="0"/>
              </a:rPr>
              <a:t>, </a:t>
            </a:r>
            <a:r>
              <a:rPr lang="en-US" sz="1100" dirty="0" err="1" smtClean="0">
                <a:latin typeface="Tempus Sans ITC" pitchFamily="82" charset="0"/>
              </a:rPr>
              <a:t>kem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kesedaran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alam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sekitar</a:t>
            </a:r>
            <a:r>
              <a:rPr lang="en-US" sz="1100" dirty="0" smtClean="0">
                <a:latin typeface="Tempus Sans ITC" pitchFamily="82" charset="0"/>
              </a:rPr>
              <a:t> (</a:t>
            </a:r>
            <a:r>
              <a:rPr lang="en-US" sz="1100" dirty="0" err="1" smtClean="0">
                <a:latin typeface="Tempus Sans ITC" pitchFamily="82" charset="0"/>
              </a:rPr>
              <a:t>KeKAS</a:t>
            </a:r>
            <a:r>
              <a:rPr lang="en-US" sz="1100" dirty="0" smtClean="0">
                <a:latin typeface="Tempus Sans ITC" pitchFamily="82" charset="0"/>
              </a:rPr>
              <a:t>), </a:t>
            </a:r>
            <a:r>
              <a:rPr lang="en-US" sz="1100" dirty="0" err="1" smtClean="0">
                <a:latin typeface="Tempus Sans ITC" pitchFamily="82" charset="0"/>
              </a:rPr>
              <a:t>bengkel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alam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sekitar</a:t>
            </a:r>
            <a:r>
              <a:rPr lang="en-US" sz="1100" dirty="0" smtClean="0">
                <a:latin typeface="Tempus Sans ITC" pitchFamily="82" charset="0"/>
              </a:rPr>
              <a:t>, </a:t>
            </a:r>
            <a:r>
              <a:rPr lang="en-US" sz="1100" dirty="0" err="1" smtClean="0">
                <a:latin typeface="Tempus Sans ITC" pitchFamily="82" charset="0"/>
              </a:rPr>
              <a:t>penyebaran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maklumat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alam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sekitar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melalui</a:t>
            </a:r>
            <a:r>
              <a:rPr lang="en-US" sz="1100" dirty="0" smtClean="0">
                <a:latin typeface="Tempus Sans ITC" pitchFamily="82" charset="0"/>
              </a:rPr>
              <a:t> media </a:t>
            </a:r>
            <a:r>
              <a:rPr lang="en-US" sz="1100" dirty="0" err="1" smtClean="0">
                <a:latin typeface="Tempus Sans ITC" pitchFamily="82" charset="0"/>
              </a:rPr>
              <a:t>cetak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iaitu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risalah-risalah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serta</a:t>
            </a:r>
            <a:r>
              <a:rPr lang="en-US" sz="1100" dirty="0" smtClean="0">
                <a:latin typeface="Tempus Sans ITC" pitchFamily="82" charset="0"/>
              </a:rPr>
              <a:t> media </a:t>
            </a:r>
            <a:r>
              <a:rPr lang="en-US" sz="1100" dirty="0" err="1" smtClean="0">
                <a:latin typeface="Tempus Sans ITC" pitchFamily="82" charset="0"/>
              </a:rPr>
              <a:t>elektronik</a:t>
            </a:r>
            <a:r>
              <a:rPr lang="en-US" sz="1100" dirty="0" smtClean="0">
                <a:latin typeface="Tempus Sans ITC" pitchFamily="82" charset="0"/>
              </a:rPr>
              <a:t>.  </a:t>
            </a:r>
            <a:r>
              <a:rPr lang="en-US" sz="1100" dirty="0" err="1" smtClean="0">
                <a:latin typeface="Tempus Sans ITC" pitchFamily="82" charset="0"/>
              </a:rPr>
              <a:t>Perkhidmatan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Pusat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Sumber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juga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disediakan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sebagai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sumber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rujukan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050" dirty="0" err="1" smtClean="0">
                <a:latin typeface="Tempus Sans ITC" pitchFamily="82" charset="0"/>
              </a:rPr>
              <a:t>orang</a:t>
            </a:r>
            <a:r>
              <a:rPr lang="en-US" sz="1050" dirty="0" smtClean="0">
                <a:latin typeface="Tempus Sans ITC" pitchFamily="82" charset="0"/>
              </a:rPr>
              <a:t> </a:t>
            </a:r>
            <a:r>
              <a:rPr lang="en-US" sz="1050" dirty="0" err="1" smtClean="0">
                <a:latin typeface="Tempus Sans ITC" pitchFamily="82" charset="0"/>
              </a:rPr>
              <a:t>awam</a:t>
            </a:r>
            <a:r>
              <a:rPr lang="en-US" sz="1050" dirty="0" smtClean="0">
                <a:latin typeface="Tempus Sans ITC" pitchFamily="82" charset="0"/>
              </a:rPr>
              <a:t>.</a:t>
            </a:r>
            <a:br>
              <a:rPr lang="en-US" sz="1050" dirty="0" smtClean="0">
                <a:latin typeface="Tempus Sans ITC" pitchFamily="82" charset="0"/>
              </a:rPr>
            </a:br>
            <a:r>
              <a:rPr lang="en-US" sz="1050" dirty="0" smtClean="0">
                <a:latin typeface="Tempus Sans ITC" pitchFamily="82" charset="0"/>
              </a:rPr>
              <a:t/>
            </a:r>
            <a:br>
              <a:rPr lang="en-US" sz="1050" dirty="0" smtClean="0">
                <a:latin typeface="Tempus Sans ITC" pitchFamily="82" charset="0"/>
              </a:rPr>
            </a:br>
            <a:r>
              <a:rPr lang="en-US" sz="600" dirty="0" smtClean="0">
                <a:latin typeface="Tempus Sans ITC" pitchFamily="82" charset="0"/>
              </a:rPr>
              <a:t>(</a:t>
            </a:r>
            <a:r>
              <a:rPr lang="en-US" sz="600" dirty="0" err="1" smtClean="0">
                <a:latin typeface="Tempus Sans ITC" pitchFamily="82" charset="0"/>
              </a:rPr>
              <a:t>Sumber</a:t>
            </a:r>
            <a:r>
              <a:rPr lang="en-US" sz="600" dirty="0" smtClean="0">
                <a:latin typeface="Tempus Sans ITC" pitchFamily="82" charset="0"/>
              </a:rPr>
              <a:t> </a:t>
            </a:r>
            <a:r>
              <a:rPr lang="en-US" sz="600" dirty="0" err="1" smtClean="0">
                <a:latin typeface="Tempus Sans ITC" pitchFamily="82" charset="0"/>
              </a:rPr>
              <a:t>dari</a:t>
            </a:r>
            <a:r>
              <a:rPr lang="en-US" sz="600" dirty="0" smtClean="0">
                <a:latin typeface="Tempus Sans ITC" pitchFamily="82" charset="0"/>
              </a:rPr>
              <a:t> </a:t>
            </a:r>
            <a:r>
              <a:rPr lang="en-US" sz="600" dirty="0" err="1" smtClean="0">
                <a:latin typeface="Tempus Sans ITC" pitchFamily="82" charset="0"/>
              </a:rPr>
              <a:t>Laporan</a:t>
            </a:r>
            <a:r>
              <a:rPr lang="en-US" sz="600" dirty="0" smtClean="0">
                <a:latin typeface="Tempus Sans ITC" pitchFamily="82" charset="0"/>
              </a:rPr>
              <a:t> </a:t>
            </a:r>
            <a:r>
              <a:rPr lang="en-US" sz="600" dirty="0" err="1" smtClean="0">
                <a:latin typeface="Tempus Sans ITC" pitchFamily="82" charset="0"/>
              </a:rPr>
              <a:t>Tahunan</a:t>
            </a:r>
            <a:r>
              <a:rPr lang="en-US" sz="600" dirty="0" smtClean="0">
                <a:latin typeface="Tempus Sans ITC" pitchFamily="82" charset="0"/>
              </a:rPr>
              <a:t>)</a:t>
            </a:r>
            <a:endParaRPr lang="en-US" sz="1100" dirty="0" smtClean="0"/>
          </a:p>
          <a:p>
            <a:pPr marL="0" indent="0" algn="just">
              <a:buNone/>
            </a:pPr>
            <a:endParaRPr lang="en-US" sz="800" dirty="0" smtClean="0">
              <a:latin typeface="Tempus Sans ITC" pitchFamily="82" charset="0"/>
            </a:endParaRPr>
          </a:p>
          <a:p>
            <a:pPr marL="0" indent="0" algn="just">
              <a:buNone/>
            </a:pP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 smtClean="0">
                <a:latin typeface="Tempus Sans ITC" pitchFamily="82" charset="0"/>
              </a:rPr>
              <a:t>Pencapaian</a:t>
            </a:r>
            <a:r>
              <a:rPr lang="en-US" sz="1100" dirty="0" smtClean="0">
                <a:latin typeface="Tempus Sans ITC" pitchFamily="82" charset="0"/>
              </a:rPr>
              <a:t> </a:t>
            </a:r>
            <a:r>
              <a:rPr lang="en-US" sz="1100" dirty="0" err="1">
                <a:latin typeface="Tempus Sans ITC" pitchFamily="82" charset="0"/>
              </a:rPr>
              <a:t>bulan</a:t>
            </a:r>
            <a:r>
              <a:rPr lang="en-US" sz="1100" dirty="0">
                <a:latin typeface="Tempus Sans ITC" pitchFamily="82" charset="0"/>
              </a:rPr>
              <a:t> </a:t>
            </a:r>
            <a:r>
              <a:rPr lang="en-US" sz="1100" dirty="0" smtClean="0">
                <a:latin typeface="Tempus Sans ITC" pitchFamily="82" charset="0"/>
              </a:rPr>
              <a:t>April – Jun  </a:t>
            </a:r>
            <a:r>
              <a:rPr lang="en-US" sz="1100" dirty="0" err="1">
                <a:latin typeface="Tempus Sans ITC" pitchFamily="82" charset="0"/>
              </a:rPr>
              <a:t>adalah</a:t>
            </a:r>
            <a:r>
              <a:rPr lang="en-US" sz="1100" dirty="0">
                <a:latin typeface="Tempus Sans ITC" pitchFamily="82" charset="0"/>
              </a:rPr>
              <a:t> </a:t>
            </a:r>
            <a:r>
              <a:rPr lang="en-US" sz="1100" dirty="0" err="1">
                <a:latin typeface="Tempus Sans ITC" pitchFamily="82" charset="0"/>
              </a:rPr>
              <a:t>seperti</a:t>
            </a:r>
            <a:r>
              <a:rPr lang="en-US" sz="1100" dirty="0">
                <a:latin typeface="Tempus Sans ITC" pitchFamily="82" charset="0"/>
              </a:rPr>
              <a:t> </a:t>
            </a:r>
            <a:r>
              <a:rPr lang="en-US" sz="1100" dirty="0" err="1">
                <a:latin typeface="Tempus Sans ITC" pitchFamily="82" charset="0"/>
              </a:rPr>
              <a:t>berikut</a:t>
            </a:r>
            <a:r>
              <a:rPr lang="en-US" sz="1100" dirty="0">
                <a:latin typeface="Tempus Sans ITC" pitchFamily="82" charset="0"/>
              </a:rPr>
              <a:t>:-</a:t>
            </a:r>
          </a:p>
          <a:p>
            <a:pPr marL="0" indent="0" algn="just">
              <a:buNone/>
            </a:pPr>
            <a:endParaRPr lang="en-US" sz="8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343150" y="9347656"/>
            <a:ext cx="2171700" cy="527401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15075" y="1659934"/>
            <a:ext cx="1" cy="7686183"/>
          </a:xfrm>
          <a:prstGeom prst="line">
            <a:avLst/>
          </a:prstGeom>
          <a:ln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3" y="1387322"/>
            <a:ext cx="6857998" cy="1587"/>
          </a:xfrm>
          <a:prstGeom prst="line">
            <a:avLst/>
          </a:prstGeom>
          <a:ln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" y="344995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BULETIN UNIT PENGAWASAN DAN </a:t>
            </a:r>
          </a:p>
          <a:p>
            <a:pPr algn="ctr"/>
            <a:r>
              <a:rPr lang="en-US" sz="2000" b="1" dirty="0" smtClean="0"/>
              <a:t>KESEDARAN ALAM SEKITAR</a:t>
            </a:r>
            <a:endParaRPr lang="en-US" sz="2000" b="1" dirty="0"/>
          </a:p>
        </p:txBody>
      </p:sp>
      <p:pic>
        <p:nvPicPr>
          <p:cNvPr id="39" name="Picture 4" descr="\\Ppsm\SharedDocs\Presentation1\Slid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56" y="168167"/>
            <a:ext cx="1156138" cy="10615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H="1">
            <a:off x="3" y="1659934"/>
            <a:ext cx="3315073" cy="29566"/>
          </a:xfrm>
          <a:prstGeom prst="line">
            <a:avLst/>
          </a:prstGeom>
          <a:ln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8"/>
          <p:cNvSpPr txBox="1">
            <a:spLocks/>
          </p:cNvSpPr>
          <p:nvPr/>
        </p:nvSpPr>
        <p:spPr>
          <a:xfrm>
            <a:off x="113928" y="1888204"/>
            <a:ext cx="3315074" cy="4765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en-US" sz="1100" dirty="0" smtClean="0">
              <a:latin typeface="Tempus Sans ITC" pitchFamily="8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1100" dirty="0" smtClean="0">
              <a:latin typeface="Tempus Sans ITC" pitchFamily="8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1100" dirty="0" smtClean="0">
              <a:latin typeface="Tempus Sans ITC" pitchFamily="8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1100" dirty="0" smtClean="0">
              <a:latin typeface="Tempus Sans ITC" pitchFamily="8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1100" dirty="0" smtClean="0">
              <a:latin typeface="Tempus Sans ITC" pitchFamily="8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1100" dirty="0" smtClean="0">
              <a:latin typeface="Tempus Sans ITC" pitchFamily="8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1100" dirty="0" smtClean="0">
              <a:latin typeface="Tempus Sans ITC" pitchFamily="8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1100" dirty="0" smtClean="0">
              <a:latin typeface="Tempus Sans ITC" pitchFamily="8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1100" dirty="0" smtClean="0">
              <a:latin typeface="Tempus Sans ITC" pitchFamily="8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1100" dirty="0" smtClean="0">
              <a:latin typeface="Tempus Sans ITC" pitchFamily="8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1100" dirty="0" smtClean="0">
              <a:latin typeface="Tempus Sans ITC" pitchFamily="8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1100" dirty="0" smtClean="0">
              <a:latin typeface="Tempus Sans ITC" pitchFamily="82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1000" dirty="0" smtClean="0">
              <a:latin typeface="Tempus Sans ITC" pitchFamily="8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100" b="1" dirty="0" smtClean="0">
                <a:latin typeface="Tempus Sans ITC" pitchFamily="82" charset="0"/>
              </a:rPr>
              <a:t/>
            </a:r>
            <a:br>
              <a:rPr lang="en-US" sz="1100" b="1" dirty="0" smtClean="0">
                <a:latin typeface="Tempus Sans ITC" pitchFamily="82" charset="0"/>
              </a:rPr>
            </a:b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758444"/>
              </p:ext>
            </p:extLst>
          </p:nvPr>
        </p:nvGraphicFramePr>
        <p:xfrm>
          <a:off x="3418725" y="4639368"/>
          <a:ext cx="3339356" cy="489570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65626"/>
                <a:gridCol w="973730"/>
              </a:tblGrid>
              <a:tr h="2779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empus Sans ITC" pitchFamily="82" charset="0"/>
                        </a:rPr>
                        <a:t>Aktiviti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empus Sans ITC" pitchFamily="82" charset="0"/>
                        </a:rPr>
                        <a:t>Tarikh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</a:tr>
              <a:tr h="4185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Program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Kesedaran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Alam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Sekitar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Bersama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Murid-Murid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Gumbang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Gumbang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Bau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Tringgus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,, 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Rabak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Rotan,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Bau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Peninjau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Baru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Jalan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Kuching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Bau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Podam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Podam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Bau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Stakan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Melayu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Samarahan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Pengkalan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Kuap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Pengkalan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Kuap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Samarahan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Batu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Kitang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Jaya, Bt.9,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Jalan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Batu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Kitang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Santubong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Jalan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Sultan Tengah,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Santubong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Buntal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Jalan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Sultan Tengah,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Kuching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Tematu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Batu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9,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Jalan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Baru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Sungai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Kitang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Kuching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10/4</a:t>
                      </a:r>
                    </a:p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11/4</a:t>
                      </a:r>
                    </a:p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12/4</a:t>
                      </a:r>
                    </a:p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12/4</a:t>
                      </a:r>
                    </a:p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13/4</a:t>
                      </a:r>
                    </a:p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16/4</a:t>
                      </a:r>
                    </a:p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17/4</a:t>
                      </a:r>
                    </a:p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18/4</a:t>
                      </a:r>
                    </a:p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19/4</a:t>
                      </a:r>
                    </a:p>
                    <a:p>
                      <a:pPr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20/4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15395"/>
              </p:ext>
            </p:extLst>
          </p:nvPr>
        </p:nvGraphicFramePr>
        <p:xfrm>
          <a:off x="139559" y="5200775"/>
          <a:ext cx="3064385" cy="4145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38951"/>
                <a:gridCol w="554805"/>
                <a:gridCol w="479774"/>
                <a:gridCol w="490855"/>
              </a:tblGrid>
              <a:tr h="26754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Kategori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April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Mei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Jun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r>
                        <a:rPr lang="en-US" sz="1100" b="1" u="sng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PENDIDIKAN</a:t>
                      </a:r>
                      <a:endParaRPr lang="en-US" sz="1100" b="1" u="sng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215577">
                <a:tc>
                  <a:txBody>
                    <a:bodyPr/>
                    <a:lstStyle/>
                    <a:p>
                      <a:r>
                        <a:rPr lang="en-US" sz="1100" smtClean="0">
                          <a:latin typeface="Tempus Sans ITC" pitchFamily="82" charset="0"/>
                        </a:rPr>
                        <a:t>Ceramah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empus Sans ITC" pitchFamily="82" charset="0"/>
                        </a:rPr>
                        <a:t>3</a:t>
                      </a:r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233899">
                <a:tc>
                  <a:txBody>
                    <a:bodyPr/>
                    <a:lstStyle/>
                    <a:p>
                      <a:r>
                        <a:rPr lang="en-US" sz="1100" smtClean="0">
                          <a:latin typeface="Tempus Sans ITC" pitchFamily="82" charset="0"/>
                        </a:rPr>
                        <a:t>Pameran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159762">
                <a:tc>
                  <a:txBody>
                    <a:bodyPr/>
                    <a:lstStyle/>
                    <a:p>
                      <a:r>
                        <a:rPr lang="en-US" sz="1100" smtClean="0">
                          <a:latin typeface="Tempus Sans ITC" pitchFamily="82" charset="0"/>
                        </a:rPr>
                        <a:t>KeKAS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167810">
                <a:tc>
                  <a:txBody>
                    <a:bodyPr/>
                    <a:lstStyle/>
                    <a:p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Hari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Ozon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167810">
                <a:tc>
                  <a:txBody>
                    <a:bodyPr/>
                    <a:lstStyle/>
                    <a:p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Hari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Bumi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empus Sans ITC" pitchFamily="82" charset="0"/>
                        </a:rPr>
                        <a:t>3</a:t>
                      </a:r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350519">
                <a:tc>
                  <a:txBody>
                    <a:bodyPr/>
                    <a:lstStyle/>
                    <a:p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Hari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Alam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Sekitar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Sedunia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149830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HASN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188701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empus Sans ITC" pitchFamily="82" charset="0"/>
                        </a:rPr>
                        <a:t>Kolokium</a:t>
                      </a:r>
                      <a:r>
                        <a:rPr lang="en-US" sz="1100" dirty="0" smtClean="0">
                          <a:latin typeface="Tempus Sans ITC" pitchFamily="82" charset="0"/>
                        </a:rPr>
                        <a:t> (</a:t>
                      </a:r>
                      <a:r>
                        <a:rPr lang="en-US" sz="1100" dirty="0" err="1" smtClean="0">
                          <a:latin typeface="Tempus Sans ITC" pitchFamily="82" charset="0"/>
                        </a:rPr>
                        <a:t>dalaman</a:t>
                      </a:r>
                      <a:r>
                        <a:rPr lang="en-US" sz="1100" baseline="0" dirty="0" smtClean="0">
                          <a:latin typeface="Tempus Sans ITC" pitchFamily="82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empus Sans ITC" pitchFamily="82" charset="0"/>
                        </a:rPr>
                        <a:t>Jabatan</a:t>
                      </a:r>
                      <a:r>
                        <a:rPr lang="en-US" sz="1100" baseline="0" dirty="0" smtClean="0">
                          <a:latin typeface="Tempus Sans ITC" pitchFamily="82" charset="0"/>
                        </a:rPr>
                        <a:t>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176200">
                <a:tc>
                  <a:txBody>
                    <a:bodyPr/>
                    <a:lstStyle/>
                    <a:p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Taklimat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(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melibatkan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pihak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luar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1762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empus Sans ITC" pitchFamily="82" charset="0"/>
                        </a:rPr>
                        <a:t>RAS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empus Sans ITC" pitchFamily="82" charset="0"/>
                        </a:rPr>
                        <a:t>Tabika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empus Sans ITC" pitchFamily="82" charset="0"/>
                        </a:rPr>
                        <a:t>17</a:t>
                      </a:r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empus Sans ITC" pitchFamily="82" charset="0"/>
                        </a:rPr>
                        <a:t>3</a:t>
                      </a:r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120378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SLASS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3414517" y="4233422"/>
            <a:ext cx="33313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Tempus Sans ITC" pitchFamily="82" charset="0"/>
                <a:ea typeface="Batang" pitchFamily="18" charset="-127"/>
              </a:rPr>
              <a:t>Berikut</a:t>
            </a:r>
            <a:r>
              <a:rPr lang="en-US" sz="1100" dirty="0" smtClean="0">
                <a:latin typeface="Tempus Sans ITC" pitchFamily="82" charset="0"/>
                <a:ea typeface="Batang" pitchFamily="18" charset="-127"/>
              </a:rPr>
              <a:t>  </a:t>
            </a:r>
            <a:r>
              <a:rPr lang="en-US" sz="1100" dirty="0" err="1" smtClean="0">
                <a:latin typeface="Tempus Sans ITC" pitchFamily="82" charset="0"/>
                <a:ea typeface="Batang" pitchFamily="18" charset="-127"/>
              </a:rPr>
              <a:t>adalah</a:t>
            </a:r>
            <a:r>
              <a:rPr lang="en-US" sz="1100" dirty="0" smtClean="0">
                <a:latin typeface="Tempus Sans ITC" pitchFamily="82" charset="0"/>
                <a:ea typeface="Batang" pitchFamily="18" charset="-127"/>
              </a:rPr>
              <a:t> </a:t>
            </a:r>
            <a:r>
              <a:rPr lang="en-US" sz="1100" dirty="0" err="1" smtClean="0">
                <a:latin typeface="Tempus Sans ITC" pitchFamily="82" charset="0"/>
                <a:ea typeface="Batang" pitchFamily="18" charset="-127"/>
              </a:rPr>
              <a:t>aktiviti</a:t>
            </a:r>
            <a:r>
              <a:rPr lang="en-US" sz="1100" dirty="0" smtClean="0">
                <a:latin typeface="Tempus Sans ITC" pitchFamily="82" charset="0"/>
                <a:ea typeface="Batang" pitchFamily="18" charset="-127"/>
              </a:rPr>
              <a:t> yang </a:t>
            </a:r>
            <a:r>
              <a:rPr lang="en-US" sz="1100" dirty="0" err="1" smtClean="0">
                <a:latin typeface="Tempus Sans ITC" pitchFamily="82" charset="0"/>
                <a:ea typeface="Batang" pitchFamily="18" charset="-127"/>
              </a:rPr>
              <a:t>dijalankan</a:t>
            </a:r>
            <a:r>
              <a:rPr lang="en-US" sz="1100" dirty="0" smtClean="0">
                <a:latin typeface="Tempus Sans ITC" pitchFamily="82" charset="0"/>
                <a:ea typeface="Batang" pitchFamily="18" charset="-127"/>
              </a:rPr>
              <a:t> </a:t>
            </a:r>
            <a:r>
              <a:rPr lang="en-US" sz="1100" dirty="0" err="1" smtClean="0">
                <a:latin typeface="Tempus Sans ITC" pitchFamily="82" charset="0"/>
                <a:ea typeface="Batang" pitchFamily="18" charset="-127"/>
              </a:rPr>
              <a:t>dari</a:t>
            </a:r>
            <a:r>
              <a:rPr lang="en-US" sz="1100" dirty="0" smtClean="0">
                <a:latin typeface="Tempus Sans ITC" pitchFamily="82" charset="0"/>
                <a:ea typeface="Batang" pitchFamily="18" charset="-127"/>
              </a:rPr>
              <a:t> April – Jun 2018.</a:t>
            </a:r>
            <a:endParaRPr lang="en-US" sz="1100" dirty="0">
              <a:latin typeface="Tempus Sans ITC" pitchFamily="8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-27967" y="4710905"/>
            <a:ext cx="3315074" cy="0"/>
          </a:xfrm>
          <a:prstGeom prst="line">
            <a:avLst/>
          </a:prstGeom>
          <a:ln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38904"/>
              </p:ext>
            </p:extLst>
          </p:nvPr>
        </p:nvGraphicFramePr>
        <p:xfrm>
          <a:off x="3435068" y="1700612"/>
          <a:ext cx="3300571" cy="24231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66980"/>
                <a:gridCol w="565079"/>
                <a:gridCol w="544530"/>
                <a:gridCol w="523982"/>
              </a:tblGrid>
              <a:tr h="26754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Kategori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April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Mei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Jun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Lawatan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 JAS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Aktiviti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Kesedaran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lain (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Anjuran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agensi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lain)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u="none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Borang</a:t>
                      </a:r>
                      <a:r>
                        <a:rPr lang="en-US" sz="1100" b="0" u="none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RAS (</a:t>
                      </a:r>
                      <a:r>
                        <a:rPr lang="en-US" sz="1100" b="0" u="none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kemaskini</a:t>
                      </a:r>
                      <a:r>
                        <a:rPr lang="en-US" sz="1100" b="0" u="none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u="none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dalam</a:t>
                      </a:r>
                      <a:r>
                        <a:rPr lang="en-US" sz="1100" b="0" u="none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u="none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sistem</a:t>
                      </a:r>
                      <a:r>
                        <a:rPr lang="en-US" sz="1100" b="0" u="none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)</a:t>
                      </a:r>
                      <a:endParaRPr lang="en-US" sz="1100" b="0" u="none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empus Sans ITC" pitchFamily="82" charset="0"/>
                        </a:rPr>
                        <a:t>95</a:t>
                      </a:r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320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 u="sng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PENGAWASAN</a:t>
                      </a:r>
                      <a:endParaRPr lang="en-US" sz="1100" b="1" u="sng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empus Sans ITC" pitchFamily="82" charset="0"/>
                        </a:rPr>
                        <a:t>Bunyi</a:t>
                      </a:r>
                      <a:r>
                        <a:rPr lang="en-US" sz="1100" dirty="0" smtClean="0">
                          <a:latin typeface="Tempus Sans ITC" pitchFamily="82" charset="0"/>
                        </a:rPr>
                        <a:t>  </a:t>
                      </a:r>
                      <a:r>
                        <a:rPr lang="en-US" sz="1100" dirty="0" err="1" smtClean="0">
                          <a:latin typeface="Tempus Sans ITC" pitchFamily="82" charset="0"/>
                        </a:rPr>
                        <a:t>Bising</a:t>
                      </a:r>
                      <a:r>
                        <a:rPr lang="en-US" sz="1100" dirty="0" smtClean="0">
                          <a:latin typeface="Tempus Sans ITC" pitchFamily="82" charset="0"/>
                        </a:rPr>
                        <a:t> Ambien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17534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empus Sans ITC" pitchFamily="82" charset="0"/>
                        </a:rPr>
                        <a:t>Air </a:t>
                      </a:r>
                      <a:r>
                        <a:rPr lang="en-US" sz="1100" dirty="0" err="1" smtClean="0">
                          <a:latin typeface="Tempus Sans ITC" pitchFamily="82" charset="0"/>
                        </a:rPr>
                        <a:t>Bawah</a:t>
                      </a:r>
                      <a:r>
                        <a:rPr lang="en-US" sz="1100" dirty="0" smtClean="0">
                          <a:latin typeface="Tempus Sans ITC" pitchFamily="82" charset="0"/>
                        </a:rPr>
                        <a:t> Tanah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  <a:tr h="19743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empus Sans ITC" pitchFamily="82" charset="0"/>
                        </a:rPr>
                        <a:t>Air Marin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empus Sans ITC" pitchFamily="8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rot="5400000">
            <a:off x="-1095310" y="4901228"/>
            <a:ext cx="8888918" cy="865"/>
          </a:xfrm>
          <a:prstGeom prst="line">
            <a:avLst/>
          </a:prstGeom>
          <a:ln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09817" y="598943"/>
            <a:ext cx="3429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Tempus Sans ITC" pitchFamily="82" charset="0"/>
              </a:rPr>
              <a:t>. </a:t>
            </a:r>
            <a:endParaRPr lang="en-US" sz="1100" dirty="0">
              <a:latin typeface="Tempus Sans ITC" pitchFamily="8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69664"/>
              </p:ext>
            </p:extLst>
          </p:nvPr>
        </p:nvGraphicFramePr>
        <p:xfrm>
          <a:off x="135933" y="463539"/>
          <a:ext cx="3128682" cy="876411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16849"/>
                <a:gridCol w="911833"/>
              </a:tblGrid>
              <a:tr h="2675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empus Sans ITC" pitchFamily="82" charset="0"/>
                        </a:rPr>
                        <a:t>Aktiviti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empus Sans ITC" pitchFamily="82" charset="0"/>
                        </a:rPr>
                        <a:t>Tarikh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</a:tr>
              <a:tr h="4009239"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11.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Bunga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Rampai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 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Bunga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Rampai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Bau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12.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Lidah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Tanah,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Lidah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Tanah,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Bau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13.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Krokong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Krokong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Bau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14.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Sogo,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Sogo,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Bau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15.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Betong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16.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Sungai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Lumut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Jalan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Sultan Tengah, Kuching</a:t>
                      </a: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17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Bukit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Berangan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Jalan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Dato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Mohd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Musa, Kota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Samarahan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18.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Quap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Dayak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Jalan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Kuching-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Serian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, Kuching</a:t>
                      </a: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19.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Kandis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Baru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Kandis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Baru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Bau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20.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Pinang,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Samarahan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23/4</a:t>
                      </a:r>
                    </a:p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23/4</a:t>
                      </a:r>
                    </a:p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24/4</a:t>
                      </a:r>
                    </a:p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24/4</a:t>
                      </a:r>
                    </a:p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25/4</a:t>
                      </a:r>
                    </a:p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26/4</a:t>
                      </a:r>
                    </a:p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27/4</a:t>
                      </a:r>
                    </a:p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2/5</a:t>
                      </a:r>
                    </a:p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3/5</a:t>
                      </a:r>
                    </a:p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4/5</a:t>
                      </a:r>
                    </a:p>
                  </a:txBody>
                  <a:tcPr/>
                </a:tc>
              </a:tr>
              <a:tr h="431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Majlis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Perasmian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Program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Kesedaran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Alam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Sekitar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Bersama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Murid-Murid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Tabika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Kemas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Sempena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Hari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Bumi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Peringkat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Negeri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Sarawak 2018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bertempat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di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Dewan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Masyarakat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Batu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Kitang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17/4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</a:tr>
              <a:tr h="566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Ceramah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-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Kursus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Pensijilan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Minyak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Sawit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Mentah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Malaysia (MSPO)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untuk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Pekebun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Kecil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Sawit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di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Rumah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Panjang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RH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Lepong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Sayat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Engkilili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17/4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</a:tr>
              <a:tr h="743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Ceramah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-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Kursus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Pensijilan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Minyak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Sawit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Mentah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Malaysia (MSPO)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untuk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Pekebun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Kecil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Sawit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di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Dewan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Serbaguna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.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Parang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Samarahan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18/4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</a:tr>
              <a:tr h="580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Ceramah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-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Kursus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Pensijilan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Minyak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Sawit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Mentah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Malaysia (MSPO)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untuk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Pekebun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Kecil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Sawit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di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Dewan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Setia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Simunjan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19/4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</a:tr>
              <a:tr h="580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Pameran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 Household E-Waste Take Back Program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Sempena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Hari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Bumi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di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Menara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Sarawak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en-US" sz="1100" b="0" dirty="0" smtClean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  <a:p>
                      <a:pPr lvl="0"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27/4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19805"/>
              </p:ext>
            </p:extLst>
          </p:nvPr>
        </p:nvGraphicFramePr>
        <p:xfrm>
          <a:off x="3428999" y="468891"/>
          <a:ext cx="3339356" cy="127972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06722"/>
                <a:gridCol w="932634"/>
              </a:tblGrid>
              <a:tr h="3500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empus Sans ITC" pitchFamily="82" charset="0"/>
                        </a:rPr>
                        <a:t>Aktiviti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empus Sans ITC" pitchFamily="82" charset="0"/>
                        </a:rPr>
                        <a:t>Tarikh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</a:tr>
              <a:tr h="410191">
                <a:tc>
                  <a:txBody>
                    <a:bodyPr/>
                    <a:lstStyle/>
                    <a:p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Majlis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Pelancaran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Program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Pengumpulan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Sisa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Elektronik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Isi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Rumah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sempena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Hari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Bumi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2018 di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Dewan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Masyarakat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Kampung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Muara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Tebas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, Kuching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5/5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empus Sans ITC" pitchFamily="8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3349582" y="1877401"/>
            <a:ext cx="3429001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latin typeface="Tempus Sans ITC" pitchFamily="82" charset="0"/>
              </a:rPr>
              <a:t>PROGRAM KESEDARAN ALAM SEKITAR BERSAMA MURID-MURID TABIKA</a:t>
            </a:r>
          </a:p>
          <a:p>
            <a:pPr algn="just"/>
            <a:r>
              <a:rPr lang="en-US" sz="1300" dirty="0" err="1" smtClean="0">
                <a:latin typeface="Tempus Sans ITC" pitchFamily="82" charset="0"/>
              </a:rPr>
              <a:t>Secara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rasminya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modul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kesedaran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alam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sekitar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bagi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murid-murid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pra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sekolah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diwujudkan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pada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tahun</a:t>
            </a:r>
            <a:r>
              <a:rPr lang="en-US" sz="1300" dirty="0" smtClean="0">
                <a:latin typeface="Tempus Sans ITC" pitchFamily="82" charset="0"/>
              </a:rPr>
              <a:t> 2012. </a:t>
            </a:r>
            <a:r>
              <a:rPr lang="en-US" sz="1300" dirty="0" err="1" smtClean="0">
                <a:latin typeface="Tempus Sans ITC" pitchFamily="82" charset="0"/>
              </a:rPr>
              <a:t>Modul-modul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merangkumi</a:t>
            </a:r>
            <a:r>
              <a:rPr lang="en-US" sz="1300" dirty="0" smtClean="0">
                <a:latin typeface="Tempus Sans ITC" pitchFamily="82" charset="0"/>
              </a:rPr>
              <a:t> 5 </a:t>
            </a:r>
            <a:r>
              <a:rPr lang="en-US" sz="1300" dirty="0" err="1" smtClean="0">
                <a:latin typeface="Tempus Sans ITC" pitchFamily="82" charset="0"/>
              </a:rPr>
              <a:t>modul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iaitu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modul</a:t>
            </a:r>
            <a:r>
              <a:rPr lang="en-US" sz="1300" dirty="0" smtClean="0">
                <a:latin typeface="Tempus Sans ITC" pitchFamily="82" charset="0"/>
              </a:rPr>
              <a:t> air, </a:t>
            </a:r>
            <a:r>
              <a:rPr lang="en-US" sz="1300" dirty="0" err="1" smtClean="0">
                <a:latin typeface="Tempus Sans ITC" pitchFamily="82" charset="0"/>
              </a:rPr>
              <a:t>modul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haiwan</a:t>
            </a:r>
            <a:r>
              <a:rPr lang="en-US" sz="1300" dirty="0" smtClean="0">
                <a:latin typeface="Tempus Sans ITC" pitchFamily="82" charset="0"/>
              </a:rPr>
              <a:t>, </a:t>
            </a:r>
            <a:r>
              <a:rPr lang="en-US" sz="1300" dirty="0" err="1" smtClean="0">
                <a:latin typeface="Tempus Sans ITC" pitchFamily="82" charset="0"/>
              </a:rPr>
              <a:t>modul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tumbuhan</a:t>
            </a:r>
            <a:r>
              <a:rPr lang="en-US" sz="1300" dirty="0" smtClean="0">
                <a:latin typeface="Tempus Sans ITC" pitchFamily="82" charset="0"/>
              </a:rPr>
              <a:t>, </a:t>
            </a:r>
            <a:r>
              <a:rPr lang="en-US" sz="1300" dirty="0" err="1" smtClean="0">
                <a:latin typeface="Tempus Sans ITC" pitchFamily="82" charset="0"/>
              </a:rPr>
              <a:t>modul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udara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modul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kitar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semula.Setiap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aktiviti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smtClean="0">
                <a:latin typeface="Tempus Sans ITC" pitchFamily="82" charset="0"/>
              </a:rPr>
              <a:t>yang </a:t>
            </a:r>
            <a:r>
              <a:rPr lang="en-US" sz="1300" dirty="0" err="1" smtClean="0">
                <a:latin typeface="Tempus Sans ITC" pitchFamily="82" charset="0"/>
              </a:rPr>
              <a:t>disediakan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selari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dengan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kurikulum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prasekolah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kebangsaan</a:t>
            </a:r>
            <a:r>
              <a:rPr lang="en-US" sz="1300" dirty="0" smtClean="0">
                <a:latin typeface="Tempus Sans ITC" pitchFamily="82" charset="0"/>
              </a:rPr>
              <a:t> yang  </a:t>
            </a:r>
            <a:r>
              <a:rPr lang="en-US" sz="1300" dirty="0" err="1" smtClean="0">
                <a:latin typeface="Tempus Sans ITC" pitchFamily="82" charset="0"/>
              </a:rPr>
              <a:t>disediakan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oleh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Kementerian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Pendidikan</a:t>
            </a:r>
            <a:r>
              <a:rPr lang="en-US" sz="1300" dirty="0" smtClean="0">
                <a:latin typeface="Tempus Sans ITC" pitchFamily="82" charset="0"/>
              </a:rPr>
              <a:t> Malaysia. </a:t>
            </a:r>
            <a:r>
              <a:rPr lang="en-US" sz="1300" dirty="0" err="1" smtClean="0">
                <a:latin typeface="Tempus Sans ITC" pitchFamily="82" charset="0"/>
              </a:rPr>
              <a:t>Pendidikan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kesedaran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alam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sekitar</a:t>
            </a:r>
            <a:r>
              <a:rPr lang="en-US" sz="1300" dirty="0" smtClean="0">
                <a:latin typeface="Tempus Sans ITC" pitchFamily="82" charset="0"/>
              </a:rPr>
              <a:t> yang </a:t>
            </a:r>
            <a:r>
              <a:rPr lang="en-US" sz="1300" dirty="0" err="1" smtClean="0">
                <a:latin typeface="Tempus Sans ITC" pitchFamily="82" charset="0"/>
              </a:rPr>
              <a:t>dilaksanakan</a:t>
            </a:r>
            <a:r>
              <a:rPr lang="en-US" sz="1300" dirty="0" smtClean="0">
                <a:latin typeface="Tempus Sans ITC" pitchFamily="82" charset="0"/>
              </a:rPr>
              <a:t> di </a:t>
            </a:r>
            <a:r>
              <a:rPr lang="en-US" sz="1300" dirty="0" err="1" smtClean="0">
                <a:latin typeface="Tempus Sans ITC" pitchFamily="82" charset="0"/>
              </a:rPr>
              <a:t>peringkat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awal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usia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kanak-kanak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dapat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memberi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pendedahan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awal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berkaitan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kepentingan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pemeliharaan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dan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pemuliharaan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alam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sekitar</a:t>
            </a:r>
            <a:r>
              <a:rPr lang="en-US" sz="1300" dirty="0" smtClean="0">
                <a:latin typeface="Tempus Sans ITC" pitchFamily="82" charset="0"/>
              </a:rPr>
              <a:t>.</a:t>
            </a:r>
            <a:endParaRPr lang="en-US" sz="1300" dirty="0" smtClean="0">
              <a:latin typeface="Tempus Sans ITC" pitchFamily="82" charset="0"/>
            </a:endParaRPr>
          </a:p>
          <a:p>
            <a:pPr algn="just"/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Pada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tahun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ini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sebanyak</a:t>
            </a:r>
            <a:r>
              <a:rPr lang="en-US" sz="1300" dirty="0" smtClean="0">
                <a:latin typeface="Tempus Sans ITC" pitchFamily="82" charset="0"/>
              </a:rPr>
              <a:t> 20 </a:t>
            </a:r>
            <a:r>
              <a:rPr lang="en-US" sz="1300" dirty="0" err="1" smtClean="0">
                <a:latin typeface="Tempus Sans ITC" pitchFamily="82" charset="0"/>
              </a:rPr>
              <a:t>buah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Tabika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Kemas</a:t>
            </a:r>
            <a:r>
              <a:rPr lang="en-US" sz="1300" dirty="0" smtClean="0">
                <a:latin typeface="Tempus Sans ITC" pitchFamily="82" charset="0"/>
              </a:rPr>
              <a:t> di </a:t>
            </a:r>
            <a:r>
              <a:rPr lang="en-US" sz="1300" dirty="0" err="1" smtClean="0">
                <a:latin typeface="Tempus Sans ITC" pitchFamily="82" charset="0"/>
              </a:rPr>
              <a:t>bahagian</a:t>
            </a:r>
            <a:r>
              <a:rPr lang="en-US" sz="1300" dirty="0" smtClean="0">
                <a:latin typeface="Tempus Sans ITC" pitchFamily="82" charset="0"/>
              </a:rPr>
              <a:t> Kuching, </a:t>
            </a:r>
            <a:r>
              <a:rPr lang="en-US" sz="1300" dirty="0" err="1" smtClean="0">
                <a:latin typeface="Tempus Sans ITC" pitchFamily="82" charset="0"/>
              </a:rPr>
              <a:t>Samarahan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</a:t>
            </a:r>
            <a:r>
              <a:rPr lang="en-US" sz="1300" dirty="0" err="1" smtClean="0">
                <a:latin typeface="Tempus Sans ITC" pitchFamily="82" charset="0"/>
              </a:rPr>
              <a:t>erian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smtClean="0">
                <a:latin typeface="Tempus Sans ITC" pitchFamily="82" charset="0"/>
              </a:rPr>
              <a:t>yang </a:t>
            </a:r>
            <a:r>
              <a:rPr lang="en-US" sz="1300" dirty="0" err="1" smtClean="0">
                <a:latin typeface="Tempus Sans ITC" pitchFamily="82" charset="0"/>
              </a:rPr>
              <a:t>terlibat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bermula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smtClean="0">
                <a:latin typeface="Tempus Sans ITC" pitchFamily="82" charset="0"/>
              </a:rPr>
              <a:t>10 April </a:t>
            </a:r>
            <a:r>
              <a:rPr lang="en-US" sz="1300" dirty="0" err="1" smtClean="0">
                <a:latin typeface="Tempus Sans ITC" pitchFamily="82" charset="0"/>
              </a:rPr>
              <a:t>sehingga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>
                <a:latin typeface="Tempus Sans ITC" pitchFamily="82" charset="0"/>
              </a:rPr>
              <a:t>4</a:t>
            </a:r>
            <a:r>
              <a:rPr lang="en-US" sz="1300" dirty="0" smtClean="0">
                <a:latin typeface="Tempus Sans ITC" pitchFamily="82" charset="0"/>
              </a:rPr>
              <a:t> Mei </a:t>
            </a:r>
            <a:r>
              <a:rPr lang="en-US" sz="1300" dirty="0" err="1" smtClean="0">
                <a:latin typeface="Tempus Sans ITC" pitchFamily="82" charset="0"/>
              </a:rPr>
              <a:t>dan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Tabika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Kemas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Kampung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Batu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Kitang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telah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dipilih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sebagai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lokasi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perasmian</a:t>
            </a:r>
            <a:r>
              <a:rPr lang="en-US" sz="1300" dirty="0" smtClean="0">
                <a:latin typeface="Tempus Sans ITC" pitchFamily="82" charset="0"/>
              </a:rPr>
              <a:t> program.  </a:t>
            </a:r>
            <a:r>
              <a:rPr lang="en-US" sz="1300" dirty="0" err="1" smtClean="0">
                <a:latin typeface="Tempus Sans ITC" pitchFamily="82" charset="0"/>
              </a:rPr>
              <a:t>Penganjuran</a:t>
            </a:r>
            <a:r>
              <a:rPr lang="en-US" sz="1300" dirty="0" smtClean="0">
                <a:latin typeface="Tempus Sans ITC" pitchFamily="82" charset="0"/>
              </a:rPr>
              <a:t> program </a:t>
            </a:r>
            <a:r>
              <a:rPr lang="en-US" sz="1300" dirty="0" err="1" smtClean="0">
                <a:latin typeface="Tempus Sans ITC" pitchFamily="82" charset="0"/>
              </a:rPr>
              <a:t>adalah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sempena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Sambutan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Hari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Bumi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sebagai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usaha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menghargai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bumi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menyemai</a:t>
            </a:r>
            <a:r>
              <a:rPr lang="en-US" sz="1300" dirty="0" smtClean="0">
                <a:latin typeface="Tempus Sans ITC" pitchFamily="82" charset="0"/>
              </a:rPr>
              <a:t> rasa </a:t>
            </a:r>
            <a:r>
              <a:rPr lang="en-US" sz="1300" dirty="0" err="1" smtClean="0">
                <a:latin typeface="Tempus Sans ITC" pitchFamily="82" charset="0"/>
              </a:rPr>
              <a:t>tanggungjawab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serta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meningkatkan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kesedaran</a:t>
            </a:r>
            <a:r>
              <a:rPr lang="en-US" sz="1300" dirty="0" smtClean="0">
                <a:latin typeface="Tempus Sans ITC" pitchFamily="82" charset="0"/>
              </a:rPr>
              <a:t> di </a:t>
            </a:r>
            <a:r>
              <a:rPr lang="en-US" sz="1300" dirty="0" err="1" smtClean="0">
                <a:latin typeface="Tempus Sans ITC" pitchFamily="82" charset="0"/>
              </a:rPr>
              <a:t>kalangan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masyarakat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untuk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melindungi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bumi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alam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sekitar</a:t>
            </a:r>
            <a:r>
              <a:rPr lang="en-US" sz="1300" dirty="0" smtClean="0">
                <a:latin typeface="Tempus Sans ITC" pitchFamily="82" charset="0"/>
              </a:rPr>
              <a:t>. </a:t>
            </a:r>
            <a:r>
              <a:rPr lang="en-US" sz="1300" dirty="0" err="1" smtClean="0">
                <a:latin typeface="Tempus Sans ITC" pitchFamily="82" charset="0"/>
              </a:rPr>
              <a:t>Hari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Bumi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disambut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pada</a:t>
            </a:r>
            <a:r>
              <a:rPr lang="en-US" sz="1300" dirty="0" smtClean="0">
                <a:latin typeface="Tempus Sans ITC" pitchFamily="82" charset="0"/>
              </a:rPr>
              <a:t> 22 April </a:t>
            </a:r>
            <a:r>
              <a:rPr lang="en-US" sz="1300" dirty="0" err="1" smtClean="0">
                <a:latin typeface="Tempus Sans ITC" pitchFamily="82" charset="0"/>
              </a:rPr>
              <a:t>setiap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tahun</a:t>
            </a:r>
            <a:r>
              <a:rPr lang="en-US" sz="1300" dirty="0" smtClean="0">
                <a:latin typeface="Tempus Sans ITC" pitchFamily="82" charset="0"/>
              </a:rPr>
              <a:t> di </a:t>
            </a:r>
            <a:r>
              <a:rPr lang="en-US" sz="1300" dirty="0" err="1" smtClean="0">
                <a:latin typeface="Tempus Sans ITC" pitchFamily="82" charset="0"/>
              </a:rPr>
              <a:t>seluruh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dunia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meletakkan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i="1" dirty="0" smtClean="0">
                <a:latin typeface="Tempus Sans ITC" pitchFamily="82" charset="0"/>
              </a:rPr>
              <a:t>“End Plastic Pollution</a:t>
            </a:r>
            <a:r>
              <a:rPr lang="en-US" sz="1300" dirty="0" smtClean="0">
                <a:latin typeface="Tempus Sans ITC" pitchFamily="82" charset="0"/>
              </a:rPr>
              <a:t>” </a:t>
            </a:r>
            <a:r>
              <a:rPr lang="en-US" sz="1300" dirty="0" err="1" smtClean="0">
                <a:latin typeface="Tempus Sans ITC" pitchFamily="82" charset="0"/>
              </a:rPr>
              <a:t>sebagai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tema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pada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tahun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ini</a:t>
            </a:r>
            <a:r>
              <a:rPr lang="en-US" sz="1300" dirty="0" smtClean="0">
                <a:latin typeface="Tempus Sans ITC" pitchFamily="82" charset="0"/>
              </a:rPr>
              <a:t>, </a:t>
            </a:r>
            <a:r>
              <a:rPr lang="en-US" sz="1300" dirty="0" err="1" smtClean="0">
                <a:latin typeface="Tempus Sans ITC" pitchFamily="82" charset="0"/>
              </a:rPr>
              <a:t>adalah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bertujuan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menyedarkan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masyarakat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mengenai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bahaya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pencemaran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plastik</a:t>
            </a:r>
            <a:r>
              <a:rPr lang="en-US" sz="1300" dirty="0" smtClean="0">
                <a:latin typeface="Tempus Sans ITC" pitchFamily="82" charset="0"/>
              </a:rPr>
              <a:t>, </a:t>
            </a:r>
            <a:r>
              <a:rPr lang="en-US" sz="1300" dirty="0" err="1" smtClean="0">
                <a:latin typeface="Tempus Sans ITC" pitchFamily="82" charset="0"/>
              </a:rPr>
              <a:t>mengubah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persepsi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sikap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masyarakat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terhadap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penggunaan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plastik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serta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mengurangkan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pencemaran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plastik</a:t>
            </a:r>
            <a:r>
              <a:rPr lang="en-US" sz="1300" dirty="0" smtClean="0">
                <a:latin typeface="Tempus Sans ITC" pitchFamily="82" charset="0"/>
              </a:rPr>
              <a:t>. </a:t>
            </a:r>
          </a:p>
          <a:p>
            <a:pPr algn="just"/>
            <a:r>
              <a:rPr lang="en-US" sz="1300" dirty="0" err="1" smtClean="0">
                <a:latin typeface="Tempus Sans ITC" pitchFamily="82" charset="0"/>
              </a:rPr>
              <a:t>Pengisian</a:t>
            </a:r>
            <a:r>
              <a:rPr lang="en-US" sz="1300" dirty="0" smtClean="0">
                <a:latin typeface="Tempus Sans ITC" pitchFamily="82" charset="0"/>
              </a:rPr>
              <a:t> Program </a:t>
            </a:r>
            <a:r>
              <a:rPr lang="en-US" sz="1300" dirty="0" err="1" smtClean="0">
                <a:latin typeface="Tempus Sans ITC" pitchFamily="82" charset="0"/>
              </a:rPr>
              <a:t>adalah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Ceramah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Modul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Kesedaran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alam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sekitar</a:t>
            </a:r>
            <a:r>
              <a:rPr lang="en-US" sz="1300" dirty="0" smtClean="0">
                <a:latin typeface="Tempus Sans ITC" pitchFamily="82" charset="0"/>
              </a:rPr>
              <a:t> &amp; Wise up to waste </a:t>
            </a:r>
            <a:r>
              <a:rPr lang="en-US" sz="1300" dirty="0" err="1" smtClean="0">
                <a:latin typeface="Tempus Sans ITC" pitchFamily="82" charset="0"/>
              </a:rPr>
              <a:t>dan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pertandingan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mewarna</a:t>
            </a:r>
            <a:r>
              <a:rPr lang="en-US" sz="1300" dirty="0" smtClean="0">
                <a:latin typeface="Tempus Sans ITC" pitchFamily="82" charset="0"/>
              </a:rPr>
              <a:t>.</a:t>
            </a:r>
            <a:endParaRPr lang="en-US" sz="800" dirty="0" smtClean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8"/>
          <p:cNvSpPr txBox="1">
            <a:spLocks/>
          </p:cNvSpPr>
          <p:nvPr/>
        </p:nvSpPr>
        <p:spPr>
          <a:xfrm>
            <a:off x="348094" y="806380"/>
            <a:ext cx="2925041" cy="356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31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152" y="498772"/>
            <a:ext cx="63786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u="sng" dirty="0" smtClean="0">
                <a:solidFill>
                  <a:schemeClr val="tx1"/>
                </a:solidFill>
                <a:latin typeface="Bradley Hand ITC" pitchFamily="66" charset="0"/>
              </a:rPr>
              <a:t>GAMBAR MAJLIS PELANCARAN PROGRAM KESEDARAN ALAM SEKITAR </a:t>
            </a:r>
          </a:p>
          <a:p>
            <a:pPr algn="ctr">
              <a:defRPr/>
            </a:pPr>
            <a:r>
              <a:rPr lang="en-US" sz="1200" b="1" u="sng" dirty="0" smtClean="0">
                <a:solidFill>
                  <a:schemeClr val="tx1"/>
                </a:solidFill>
                <a:latin typeface="Bradley Hand ITC" pitchFamily="66" charset="0"/>
              </a:rPr>
              <a:t>BERSAMA-SAMA MURID-MURID TABIKA DAN PENDAFTARAN AHLI RAS  2018</a:t>
            </a:r>
            <a:endParaRPr lang="en-US" sz="1200" b="1" u="sng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6" y="983773"/>
            <a:ext cx="3011091" cy="203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58" y="983773"/>
            <a:ext cx="3032964" cy="203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4" y="3178899"/>
            <a:ext cx="2986773" cy="200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95" y="3182142"/>
            <a:ext cx="3024327" cy="200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4" y="5362201"/>
            <a:ext cx="2986773" cy="199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94" y="5362201"/>
            <a:ext cx="3024327" cy="199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4" y="7473448"/>
            <a:ext cx="2986773" cy="203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/>
          <a:stretch/>
        </p:blipFill>
        <p:spPr bwMode="auto">
          <a:xfrm>
            <a:off x="3461458" y="7473448"/>
            <a:ext cx="3032964" cy="203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8"/>
          <p:cNvSpPr txBox="1">
            <a:spLocks/>
          </p:cNvSpPr>
          <p:nvPr/>
        </p:nvSpPr>
        <p:spPr>
          <a:xfrm>
            <a:off x="348094" y="806380"/>
            <a:ext cx="2925041" cy="356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31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152" y="498772"/>
            <a:ext cx="63786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u="sng" dirty="0" smtClean="0">
                <a:solidFill>
                  <a:schemeClr val="tx1"/>
                </a:solidFill>
                <a:latin typeface="Bradley Hand ITC" pitchFamily="66" charset="0"/>
              </a:rPr>
              <a:t>GAMBAR PROGRAM KESEDARAN ALAM SEKITAR </a:t>
            </a:r>
          </a:p>
          <a:p>
            <a:pPr algn="ctr">
              <a:defRPr/>
            </a:pPr>
            <a:r>
              <a:rPr lang="en-US" sz="1200" b="1" u="sng" dirty="0" smtClean="0">
                <a:solidFill>
                  <a:schemeClr val="tx1"/>
                </a:solidFill>
                <a:latin typeface="Bradley Hand ITC" pitchFamily="66" charset="0"/>
              </a:rPr>
              <a:t>BERSAMA-SAMA MURID-MURID TABIKA  2018</a:t>
            </a:r>
            <a:endParaRPr lang="en-US" sz="1200" b="1" u="sng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4" y="985342"/>
            <a:ext cx="2981385" cy="202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\\10.112.15.229\pembangunan 2016\UNIT_PENGAWASAN_KAS_STOR\GAMBAR 2018\TABIKA 2018\TABIKA KAMPUNG SANTUBONG\IMG_20180418_102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4" y="3178897"/>
            <a:ext cx="2981385" cy="200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95" y="3178897"/>
            <a:ext cx="3084817" cy="200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\\10.112.15.229\pembangunan 2016\UNIT_PENGAWASAN_KAS_STOR\GAMBAR 2018\TABIKA 2018\TABIKA KAMPUNG TEMATU\IMG_20180420_094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4" y="5310829"/>
            <a:ext cx="2981385" cy="199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10.112.15.229\pembangunan 2016\UNIT_PENGAWASAN_KAS_STOR\GAMBAR 2018\TABIKA 2018\TABIKA KPG BUNGA RAMPAI &amp; LIDAH TANAH\IMG_20180423_092216_Burst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94" y="5310829"/>
            <a:ext cx="3084817" cy="199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4" y="7473451"/>
            <a:ext cx="2981385" cy="199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96" y="7473451"/>
            <a:ext cx="3084815" cy="195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97" y="985342"/>
            <a:ext cx="3084816" cy="202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4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382" y="531353"/>
            <a:ext cx="635199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00" b="1" dirty="0" smtClean="0">
              <a:latin typeface="Tempus Sans ITC" pitchFamily="82" charset="0"/>
            </a:endParaRPr>
          </a:p>
          <a:p>
            <a:r>
              <a:rPr lang="en-US" sz="1300" b="1" dirty="0" smtClean="0">
                <a:latin typeface="Tempus Sans ITC" pitchFamily="82" charset="0"/>
              </a:rPr>
              <a:t>PROGRAM PENGUMPULAN SISA ELEKTRIK DAN ELEKTRONIK ISI RUMAH</a:t>
            </a:r>
          </a:p>
          <a:p>
            <a:pPr algn="just"/>
            <a:r>
              <a:rPr lang="en-US" sz="1300" dirty="0" smtClean="0">
                <a:latin typeface="Tempus Sans ITC" pitchFamily="82" charset="0"/>
              </a:rPr>
              <a:t>Program </a:t>
            </a:r>
            <a:r>
              <a:rPr lang="en-US" sz="1300" dirty="0" err="1" smtClean="0">
                <a:latin typeface="Tempus Sans ITC" pitchFamily="82" charset="0"/>
              </a:rPr>
              <a:t>pengumpulan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sisa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elektrik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eletronik</a:t>
            </a:r>
            <a:r>
              <a:rPr lang="en-US" sz="1300" dirty="0" smtClean="0">
                <a:latin typeface="Tempus Sans ITC" pitchFamily="82" charset="0"/>
              </a:rPr>
              <a:t>  (</a:t>
            </a:r>
            <a:r>
              <a:rPr lang="en-US" sz="1300" i="1" dirty="0" smtClean="0">
                <a:latin typeface="Tempus Sans ITC" pitchFamily="82" charset="0"/>
              </a:rPr>
              <a:t>e-waste</a:t>
            </a:r>
            <a:r>
              <a:rPr lang="en-US" sz="1300" dirty="0" smtClean="0">
                <a:latin typeface="Tempus Sans ITC" pitchFamily="82" charset="0"/>
              </a:rPr>
              <a:t>)  </a:t>
            </a:r>
            <a:r>
              <a:rPr lang="en-US" sz="1300" dirty="0" err="1" smtClean="0">
                <a:latin typeface="Tempus Sans ITC" pitchFamily="82" charset="0"/>
              </a:rPr>
              <a:t>isi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rumah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telah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diadakan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pada</a:t>
            </a:r>
            <a:r>
              <a:rPr lang="en-US" sz="1300" dirty="0">
                <a:latin typeface="Tempus Sans ITC" pitchFamily="82" charset="0"/>
              </a:rPr>
              <a:t> 5 Mei 2018 </a:t>
            </a:r>
            <a:r>
              <a:rPr lang="en-US" sz="1300" dirty="0" err="1">
                <a:latin typeface="Tempus Sans ITC" pitchFamily="82" charset="0"/>
              </a:rPr>
              <a:t>bertempat</a:t>
            </a:r>
            <a:r>
              <a:rPr lang="en-US" sz="1300" dirty="0">
                <a:latin typeface="Tempus Sans ITC" pitchFamily="82" charset="0"/>
              </a:rPr>
              <a:t> di </a:t>
            </a:r>
            <a:r>
              <a:rPr lang="en-US" sz="1300" dirty="0" err="1">
                <a:latin typeface="Tempus Sans ITC" pitchFamily="82" charset="0"/>
              </a:rPr>
              <a:t>Dewan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Masyarakat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Kampung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Muara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Tebas</a:t>
            </a:r>
            <a:r>
              <a:rPr lang="en-US" sz="1300" dirty="0">
                <a:latin typeface="Tempus Sans ITC" pitchFamily="82" charset="0"/>
              </a:rPr>
              <a:t>, </a:t>
            </a:r>
            <a:r>
              <a:rPr lang="en-US" sz="1300" dirty="0" smtClean="0">
                <a:latin typeface="Tempus Sans ITC" pitchFamily="82" charset="0"/>
              </a:rPr>
              <a:t>Kuching. </a:t>
            </a:r>
            <a:r>
              <a:rPr lang="en-US" sz="1300" dirty="0">
                <a:latin typeface="Tempus Sans ITC" pitchFamily="82" charset="0"/>
              </a:rPr>
              <a:t>Program </a:t>
            </a:r>
            <a:r>
              <a:rPr lang="en-US" sz="1300" dirty="0" err="1" smtClean="0">
                <a:latin typeface="Tempus Sans ITC" pitchFamily="82" charset="0"/>
              </a:rPr>
              <a:t>ini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telah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dirasmikan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oleh</a:t>
            </a:r>
            <a:r>
              <a:rPr lang="en-US" sz="1300" dirty="0" smtClean="0">
                <a:latin typeface="Tempus Sans ITC" pitchFamily="82" charset="0"/>
              </a:rPr>
              <a:t> YB </a:t>
            </a:r>
            <a:r>
              <a:rPr lang="en-US" sz="1300" dirty="0" err="1" smtClean="0">
                <a:latin typeface="Tempus Sans ITC" pitchFamily="82" charset="0"/>
              </a:rPr>
              <a:t>Dato</a:t>
            </a:r>
            <a:r>
              <a:rPr lang="en-US" sz="1300" dirty="0" smtClean="0">
                <a:latin typeface="Tempus Sans ITC" pitchFamily="82" charset="0"/>
              </a:rPr>
              <a:t> Sri Dr. Haji Wan </a:t>
            </a:r>
            <a:r>
              <a:rPr lang="en-US" sz="1300" dirty="0" err="1" smtClean="0">
                <a:latin typeface="Tempus Sans ITC" pitchFamily="82" charset="0"/>
              </a:rPr>
              <a:t>Junaidi</a:t>
            </a:r>
            <a:r>
              <a:rPr lang="en-US" sz="1300" dirty="0" smtClean="0">
                <a:latin typeface="Tempus Sans ITC" pitchFamily="82" charset="0"/>
              </a:rPr>
              <a:t> Bin </a:t>
            </a:r>
            <a:r>
              <a:rPr lang="en-US" sz="1300" dirty="0" err="1" smtClean="0">
                <a:latin typeface="Tempus Sans ITC" pitchFamily="82" charset="0"/>
              </a:rPr>
              <a:t>Tuanku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Jaafar</a:t>
            </a:r>
            <a:r>
              <a:rPr lang="en-US" sz="1300" dirty="0" smtClean="0">
                <a:latin typeface="Tempus Sans ITC" pitchFamily="82" charset="0"/>
              </a:rPr>
              <a:t>, </a:t>
            </a:r>
            <a:r>
              <a:rPr lang="en-US" sz="1300" dirty="0" err="1" smtClean="0">
                <a:latin typeface="Tempus Sans ITC" pitchFamily="82" charset="0"/>
              </a:rPr>
              <a:t>Menteri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Sumber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Asli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Alam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Sekitar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telah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dihadiri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oleh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penduduk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setempat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seramai</a:t>
            </a:r>
            <a:r>
              <a:rPr lang="en-US" sz="1300" dirty="0">
                <a:latin typeface="Tempus Sans ITC" pitchFamily="82" charset="0"/>
              </a:rPr>
              <a:t> 400 </a:t>
            </a:r>
            <a:r>
              <a:rPr lang="en-US" sz="1300" dirty="0" smtClean="0">
                <a:latin typeface="Tempus Sans ITC" pitchFamily="82" charset="0"/>
              </a:rPr>
              <a:t>orang. </a:t>
            </a:r>
            <a:r>
              <a:rPr lang="en-US" sz="1300" dirty="0" err="1">
                <a:latin typeface="Tempus Sans ITC" pitchFamily="82" charset="0"/>
              </a:rPr>
              <a:t>Turut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hadir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adalah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Ketua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Pengarah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Alam</a:t>
            </a:r>
            <a:r>
              <a:rPr lang="en-US" sz="1300" dirty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Sekitar</a:t>
            </a:r>
            <a:r>
              <a:rPr lang="en-US" sz="1300" dirty="0">
                <a:latin typeface="Tempus Sans ITC" pitchFamily="82" charset="0"/>
              </a:rPr>
              <a:t> Malaysia, </a:t>
            </a:r>
            <a:r>
              <a:rPr lang="en-US" sz="1300" dirty="0" err="1">
                <a:latin typeface="Tempus Sans ITC" pitchFamily="82" charset="0"/>
              </a:rPr>
              <a:t>Dato</a:t>
            </a:r>
            <a:r>
              <a:rPr lang="en-US" sz="1300" dirty="0">
                <a:latin typeface="Tempus Sans ITC" pitchFamily="82" charset="0"/>
              </a:rPr>
              <a:t>’ Dr. Ahmad </a:t>
            </a:r>
            <a:r>
              <a:rPr lang="en-US" sz="1300" dirty="0" err="1">
                <a:latin typeface="Tempus Sans ITC" pitchFamily="82" charset="0"/>
              </a:rPr>
              <a:t>Kamarulnajuib</a:t>
            </a:r>
            <a:r>
              <a:rPr lang="en-US" sz="1300" dirty="0">
                <a:latin typeface="Tempus Sans ITC" pitchFamily="82" charset="0"/>
              </a:rPr>
              <a:t> Bin </a:t>
            </a:r>
            <a:r>
              <a:rPr lang="en-US" sz="1300" dirty="0" err="1">
                <a:latin typeface="Tempus Sans ITC" pitchFamily="82" charset="0"/>
              </a:rPr>
              <a:t>Che</a:t>
            </a:r>
            <a:r>
              <a:rPr lang="en-US" sz="1300" dirty="0">
                <a:latin typeface="Tempus Sans ITC" pitchFamily="82" charset="0"/>
              </a:rPr>
              <a:t> Ibrahim </a:t>
            </a:r>
          </a:p>
          <a:p>
            <a:pPr algn="just"/>
            <a:endParaRPr lang="en-US" sz="1300" dirty="0" smtClean="0">
              <a:latin typeface="Tempus Sans ITC" pitchFamily="82" charset="0"/>
            </a:endParaRPr>
          </a:p>
          <a:p>
            <a:pPr algn="just"/>
            <a:r>
              <a:rPr lang="en-US" sz="1300" dirty="0" smtClean="0">
                <a:latin typeface="Tempus Sans ITC" pitchFamily="82" charset="0"/>
              </a:rPr>
              <a:t>Program </a:t>
            </a:r>
            <a:r>
              <a:rPr lang="en-US" sz="1300" dirty="0" err="1" smtClean="0">
                <a:latin typeface="Tempus Sans ITC" pitchFamily="82" charset="0"/>
              </a:rPr>
              <a:t>ini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bertujuan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untuk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meningkatkan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kesedaran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masyarakat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setempat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mengenai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kepentingan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pengurusan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sisa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elektrik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elektronik</a:t>
            </a:r>
            <a:r>
              <a:rPr lang="en-US" sz="1300" dirty="0" smtClean="0">
                <a:latin typeface="Tempus Sans ITC" pitchFamily="82" charset="0"/>
              </a:rPr>
              <a:t> di </a:t>
            </a:r>
            <a:r>
              <a:rPr lang="en-US" sz="1300" dirty="0" err="1" smtClean="0">
                <a:latin typeface="Tempus Sans ITC" pitchFamily="82" charset="0"/>
              </a:rPr>
              <a:t>rumah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dengan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sempurna</a:t>
            </a:r>
            <a:r>
              <a:rPr lang="en-US" sz="1300" dirty="0" smtClean="0">
                <a:latin typeface="Tempus Sans ITC" pitchFamily="82" charset="0"/>
              </a:rPr>
              <a:t>.  </a:t>
            </a:r>
            <a:r>
              <a:rPr lang="en-US" sz="1300" dirty="0" err="1" smtClean="0">
                <a:latin typeface="Tempus Sans ITC" pitchFamily="82" charset="0"/>
              </a:rPr>
              <a:t>Contoh-conth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sisa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elektrik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elektronik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adalah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seperti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televisyen</a:t>
            </a:r>
            <a:r>
              <a:rPr lang="en-US" sz="1300" dirty="0" smtClean="0">
                <a:latin typeface="Tempus Sans ITC" pitchFamily="82" charset="0"/>
              </a:rPr>
              <a:t>, </a:t>
            </a:r>
            <a:r>
              <a:rPr lang="en-US" sz="1300" dirty="0" err="1" smtClean="0">
                <a:latin typeface="Tempus Sans ITC" pitchFamily="82" charset="0"/>
              </a:rPr>
              <a:t>penghawa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dingin</a:t>
            </a:r>
            <a:r>
              <a:rPr lang="en-US" sz="1300" dirty="0" smtClean="0">
                <a:latin typeface="Tempus Sans ITC" pitchFamily="82" charset="0"/>
              </a:rPr>
              <a:t>, </a:t>
            </a:r>
            <a:r>
              <a:rPr lang="en-US" sz="1300" dirty="0" err="1" smtClean="0">
                <a:latin typeface="Tempus Sans ITC" pitchFamily="82" charset="0"/>
              </a:rPr>
              <a:t>mesin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basuh</a:t>
            </a:r>
            <a:r>
              <a:rPr lang="en-US" sz="1300" dirty="0" smtClean="0">
                <a:latin typeface="Tempus Sans ITC" pitchFamily="82" charset="0"/>
              </a:rPr>
              <a:t>, </a:t>
            </a:r>
            <a:r>
              <a:rPr lang="en-US" sz="1300" dirty="0" err="1" smtClean="0">
                <a:latin typeface="Tempus Sans ITC" pitchFamily="82" charset="0"/>
              </a:rPr>
              <a:t>peti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asi</a:t>
            </a:r>
            <a:r>
              <a:rPr lang="en-US" sz="1300" dirty="0" smtClean="0">
                <a:latin typeface="Tempus Sans ITC" pitchFamily="82" charset="0"/>
              </a:rPr>
              <a:t>, </a:t>
            </a:r>
            <a:r>
              <a:rPr lang="en-US" sz="1300" dirty="0" err="1" smtClean="0">
                <a:latin typeface="Tempus Sans ITC" pitchFamily="82" charset="0"/>
              </a:rPr>
              <a:t>komputer</a:t>
            </a:r>
            <a:r>
              <a:rPr lang="en-US" sz="1300" dirty="0" smtClean="0">
                <a:latin typeface="Tempus Sans ITC" pitchFamily="82" charset="0"/>
              </a:rPr>
              <a:t>, </a:t>
            </a:r>
            <a:r>
              <a:rPr lang="en-US" sz="1300" dirty="0" err="1" smtClean="0">
                <a:latin typeface="Tempus Sans ITC" pitchFamily="82" charset="0"/>
              </a:rPr>
              <a:t>telefon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bimbit</a:t>
            </a:r>
            <a:r>
              <a:rPr lang="en-US" sz="1300" dirty="0" smtClean="0">
                <a:latin typeface="Tempus Sans ITC" pitchFamily="82" charset="0"/>
              </a:rPr>
              <a:t> yang </a:t>
            </a:r>
            <a:r>
              <a:rPr lang="en-US" sz="1300" dirty="0" err="1" smtClean="0">
                <a:latin typeface="Tempus Sans ITC" pitchFamily="82" charset="0"/>
              </a:rPr>
              <a:t>tidak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boleh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digunakan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lagi</a:t>
            </a:r>
            <a:r>
              <a:rPr lang="en-US" sz="1300" i="1" dirty="0" smtClean="0">
                <a:latin typeface="Tempus Sans ITC" pitchFamily="82" charset="0"/>
              </a:rPr>
              <a:t>.</a:t>
            </a:r>
            <a:r>
              <a:rPr lang="en-US" sz="1300" dirty="0" smtClean="0">
                <a:latin typeface="Tempus Sans ITC" pitchFamily="82" charset="0"/>
              </a:rPr>
              <a:t> </a:t>
            </a:r>
          </a:p>
          <a:p>
            <a:pPr algn="just"/>
            <a:endParaRPr lang="en-US" sz="1300" dirty="0" smtClean="0">
              <a:latin typeface="Tempus Sans ITC" pitchFamily="82" charset="0"/>
            </a:endParaRPr>
          </a:p>
          <a:p>
            <a:pPr algn="just"/>
            <a:r>
              <a:rPr lang="en-US" sz="1300" dirty="0" err="1" smtClean="0">
                <a:latin typeface="Tempus Sans ITC" pitchFamily="82" charset="0"/>
              </a:rPr>
              <a:t>Pengurusan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i="1" dirty="0" smtClean="0">
                <a:latin typeface="Tempus Sans ITC" pitchFamily="82" charset="0"/>
              </a:rPr>
              <a:t>e-waste</a:t>
            </a:r>
            <a:r>
              <a:rPr lang="en-US" sz="1300" dirty="0" smtClean="0">
                <a:latin typeface="Tempus Sans ITC" pitchFamily="82" charset="0"/>
              </a:rPr>
              <a:t> yang </a:t>
            </a:r>
            <a:r>
              <a:rPr lang="en-US" sz="1300" dirty="0" err="1" smtClean="0">
                <a:latin typeface="Tempus Sans ITC" pitchFamily="82" charset="0"/>
              </a:rPr>
              <a:t>betul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dapat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mencegah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berlakunya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pencemaran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alam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sekitar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disamping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menjamin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kelestarian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alam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untuk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masa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hadapan</a:t>
            </a:r>
            <a:r>
              <a:rPr lang="en-US" sz="1300" dirty="0" smtClean="0">
                <a:latin typeface="Tempus Sans ITC" pitchFamily="82" charset="0"/>
              </a:rPr>
              <a:t>. </a:t>
            </a:r>
            <a:r>
              <a:rPr lang="en-US" sz="1300" dirty="0" err="1" smtClean="0">
                <a:latin typeface="Tempus Sans ITC" pitchFamily="82" charset="0"/>
              </a:rPr>
              <a:t>Antara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usaha</a:t>
            </a:r>
            <a:r>
              <a:rPr lang="en-US" sz="1300" dirty="0" smtClean="0">
                <a:latin typeface="Tempus Sans ITC" pitchFamily="82" charset="0"/>
              </a:rPr>
              <a:t> yang </a:t>
            </a:r>
            <a:r>
              <a:rPr lang="en-US" sz="1300" dirty="0" err="1" smtClean="0">
                <a:latin typeface="Tempus Sans ITC" pitchFamily="82" charset="0"/>
              </a:rPr>
              <a:t>boleh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dilakukan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adalah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dengan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mengasingkan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i="1" dirty="0" smtClean="0">
                <a:latin typeface="Tempus Sans ITC" pitchFamily="82" charset="0"/>
              </a:rPr>
              <a:t>e-waste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daripada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sampah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domestik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biasa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menghantar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ke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kontraktor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atau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premis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berlesen</a:t>
            </a:r>
            <a:r>
              <a:rPr lang="en-US" sz="1300" dirty="0" smtClean="0">
                <a:latin typeface="Tempus Sans ITC" pitchFamily="82" charset="0"/>
              </a:rPr>
              <a:t>.</a:t>
            </a:r>
          </a:p>
          <a:p>
            <a:pPr algn="just"/>
            <a:endParaRPr lang="en-US" sz="1300" dirty="0" smtClean="0">
              <a:latin typeface="Tempus Sans ITC" pitchFamily="82" charset="0"/>
            </a:endParaRPr>
          </a:p>
          <a:p>
            <a:pPr algn="just"/>
            <a:r>
              <a:rPr lang="en-US" sz="1300" dirty="0" err="1" smtClean="0">
                <a:latin typeface="Tempus Sans ITC" pitchFamily="82" charset="0"/>
              </a:rPr>
              <a:t>Antara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aktiviti</a:t>
            </a:r>
            <a:r>
              <a:rPr lang="en-US" sz="1300" dirty="0" smtClean="0">
                <a:latin typeface="Tempus Sans ITC" pitchFamily="82" charset="0"/>
              </a:rPr>
              <a:t> yang </a:t>
            </a:r>
            <a:r>
              <a:rPr lang="en-US" sz="1300" dirty="0" err="1" smtClean="0">
                <a:latin typeface="Tempus Sans ITC" pitchFamily="82" charset="0"/>
              </a:rPr>
              <a:t>dijalankan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adalah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pendaftaran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ahli</a:t>
            </a:r>
            <a:r>
              <a:rPr lang="en-US" sz="1300" dirty="0" smtClean="0">
                <a:latin typeface="Tempus Sans ITC" pitchFamily="82" charset="0"/>
              </a:rPr>
              <a:t> RAS, </a:t>
            </a:r>
            <a:r>
              <a:rPr lang="en-US" sz="1300" dirty="0" err="1" smtClean="0">
                <a:latin typeface="Tempus Sans ITC" pitchFamily="82" charset="0"/>
              </a:rPr>
              <a:t>ceramah</a:t>
            </a:r>
            <a:r>
              <a:rPr lang="en-US" sz="1300" dirty="0" smtClean="0">
                <a:latin typeface="Tempus Sans ITC" pitchFamily="82" charset="0"/>
              </a:rPr>
              <a:t>, </a:t>
            </a:r>
            <a:r>
              <a:rPr lang="en-US" sz="1300" dirty="0" err="1" smtClean="0">
                <a:latin typeface="Tempus Sans ITC" pitchFamily="82" charset="0"/>
              </a:rPr>
              <a:t>pameran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dan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>
                <a:latin typeface="Tempus Sans ITC" pitchFamily="82" charset="0"/>
              </a:rPr>
              <a:t>c</a:t>
            </a:r>
            <a:r>
              <a:rPr lang="en-US" sz="1300" dirty="0" err="1" smtClean="0">
                <a:latin typeface="Tempus Sans ITC" pitchFamily="82" charset="0"/>
              </a:rPr>
              <a:t>abutan</a:t>
            </a:r>
            <a:r>
              <a:rPr lang="en-US" sz="1300" dirty="0" smtClean="0">
                <a:latin typeface="Tempus Sans ITC" pitchFamily="82" charset="0"/>
              </a:rPr>
              <a:t> </a:t>
            </a:r>
            <a:r>
              <a:rPr lang="en-US" sz="1300" dirty="0" err="1" smtClean="0">
                <a:latin typeface="Tempus Sans ITC" pitchFamily="82" charset="0"/>
              </a:rPr>
              <a:t>bertuah</a:t>
            </a:r>
            <a:r>
              <a:rPr lang="en-US" sz="1300" dirty="0" smtClean="0">
                <a:latin typeface="Tempus Sans ITC" pitchFamily="82" charset="0"/>
              </a:rPr>
              <a:t>.</a:t>
            </a:r>
          </a:p>
          <a:p>
            <a:pPr algn="just"/>
            <a:endParaRPr lang="en-US" sz="800" dirty="0" smtClean="0">
              <a:latin typeface="Tempus Sans ITC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383" y="4888606"/>
            <a:ext cx="629237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u="sng" dirty="0" smtClean="0">
                <a:solidFill>
                  <a:schemeClr val="tx1"/>
                </a:solidFill>
                <a:latin typeface="Bradley Hand ITC" pitchFamily="66" charset="0"/>
              </a:rPr>
              <a:t>GAMBAR PROGRAM PENGUMPULAN SISA ELEKTRIK DAN </a:t>
            </a:r>
          </a:p>
          <a:p>
            <a:pPr algn="ctr">
              <a:defRPr/>
            </a:pPr>
            <a:r>
              <a:rPr lang="en-US" sz="1200" b="1" u="sng" dirty="0" smtClean="0">
                <a:solidFill>
                  <a:schemeClr val="tx1"/>
                </a:solidFill>
                <a:latin typeface="Bradley Hand ITC" pitchFamily="66" charset="0"/>
              </a:rPr>
              <a:t>ELEKTRONIK ISI RUMAH 2018</a:t>
            </a:r>
            <a:endParaRPr lang="en-US" sz="1200" b="1" u="sng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2" y="5360319"/>
            <a:ext cx="3084816" cy="198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 bwMode="auto">
          <a:xfrm>
            <a:off x="3510643" y="5360319"/>
            <a:ext cx="3077113" cy="198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2" y="7432408"/>
            <a:ext cx="3084816" cy="196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43" y="7432407"/>
            <a:ext cx="3077112" cy="196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9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 t="497" b="-497"/>
          <a:stretch/>
        </p:blipFill>
        <p:spPr bwMode="auto">
          <a:xfrm>
            <a:off x="3490731" y="988932"/>
            <a:ext cx="3081802" cy="196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7"/>
          <a:stretch/>
        </p:blipFill>
        <p:spPr bwMode="auto">
          <a:xfrm>
            <a:off x="313472" y="3038509"/>
            <a:ext cx="3077112" cy="196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31" y="3038509"/>
            <a:ext cx="3081802" cy="196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2" y="5108468"/>
            <a:ext cx="3077112" cy="196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2" y="988645"/>
            <a:ext cx="3077112" cy="196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32" y="5108468"/>
            <a:ext cx="3081801" cy="196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2" y="7188476"/>
            <a:ext cx="3077112" cy="196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32" y="7188475"/>
            <a:ext cx="3081800" cy="196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3471" y="448024"/>
            <a:ext cx="625906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u="sng" dirty="0" smtClean="0">
                <a:solidFill>
                  <a:schemeClr val="tx1"/>
                </a:solidFill>
                <a:latin typeface="Bradley Hand ITC" pitchFamily="66" charset="0"/>
              </a:rPr>
              <a:t>GAMBAR PROGRAM PENGUMPULAN SISA ELEKTRIK DAN </a:t>
            </a:r>
          </a:p>
          <a:p>
            <a:pPr algn="ctr">
              <a:defRPr/>
            </a:pPr>
            <a:r>
              <a:rPr lang="en-US" sz="1200" b="1" u="sng" dirty="0" smtClean="0">
                <a:solidFill>
                  <a:schemeClr val="tx1"/>
                </a:solidFill>
                <a:latin typeface="Bradley Hand ITC" pitchFamily="66" charset="0"/>
              </a:rPr>
              <a:t>ELEKTRONIK ISI RUMAH 2018</a:t>
            </a:r>
            <a:endParaRPr lang="en-US" sz="1200" b="1" u="sng" dirty="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3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11283</TotalTime>
  <Words>911</Words>
  <Application>Microsoft Office PowerPoint</Application>
  <PresentationFormat>A4 Paper (210x297 mm)</PresentationFormat>
  <Paragraphs>172</Paragraphs>
  <Slides>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</dc:creator>
  <cp:lastModifiedBy>PC_BACKUP2</cp:lastModifiedBy>
  <cp:revision>694</cp:revision>
  <cp:lastPrinted>2018-07-06T01:57:53Z</cp:lastPrinted>
  <dcterms:created xsi:type="dcterms:W3CDTF">2009-07-14T00:23:53Z</dcterms:created>
  <dcterms:modified xsi:type="dcterms:W3CDTF">2018-08-20T02:37:20Z</dcterms:modified>
</cp:coreProperties>
</file>