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66"/>
  </p:notesMasterIdLst>
  <p:sldIdLst>
    <p:sldId id="256" r:id="rId2"/>
    <p:sldId id="552" r:id="rId3"/>
    <p:sldId id="257" r:id="rId4"/>
    <p:sldId id="258" r:id="rId5"/>
    <p:sldId id="259" r:id="rId6"/>
    <p:sldId id="592" r:id="rId7"/>
    <p:sldId id="593" r:id="rId8"/>
    <p:sldId id="595" r:id="rId9"/>
    <p:sldId id="599" r:id="rId10"/>
    <p:sldId id="601" r:id="rId11"/>
    <p:sldId id="263" r:id="rId12"/>
    <p:sldId id="260" r:id="rId13"/>
    <p:sldId id="265" r:id="rId14"/>
    <p:sldId id="551" r:id="rId15"/>
    <p:sldId id="596" r:id="rId16"/>
    <p:sldId id="266" r:id="rId17"/>
    <p:sldId id="267" r:id="rId18"/>
    <p:sldId id="268" r:id="rId19"/>
    <p:sldId id="269" r:id="rId20"/>
    <p:sldId id="270" r:id="rId21"/>
    <p:sldId id="550" r:id="rId22"/>
    <p:sldId id="554" r:id="rId23"/>
    <p:sldId id="271" r:id="rId24"/>
    <p:sldId id="548" r:id="rId25"/>
    <p:sldId id="558" r:id="rId26"/>
    <p:sldId id="594" r:id="rId27"/>
    <p:sldId id="557" r:id="rId28"/>
    <p:sldId id="559" r:id="rId29"/>
    <p:sldId id="598" r:id="rId30"/>
    <p:sldId id="553" r:id="rId31"/>
    <p:sldId id="555" r:id="rId32"/>
    <p:sldId id="560" r:id="rId33"/>
    <p:sldId id="562" r:id="rId34"/>
    <p:sldId id="561" r:id="rId35"/>
    <p:sldId id="582" r:id="rId36"/>
    <p:sldId id="583" r:id="rId37"/>
    <p:sldId id="585" r:id="rId38"/>
    <p:sldId id="586" r:id="rId39"/>
    <p:sldId id="587" r:id="rId40"/>
    <p:sldId id="602" r:id="rId41"/>
    <p:sldId id="604" r:id="rId42"/>
    <p:sldId id="603" r:id="rId43"/>
    <p:sldId id="563" r:id="rId44"/>
    <p:sldId id="564" r:id="rId45"/>
    <p:sldId id="565" r:id="rId46"/>
    <p:sldId id="569" r:id="rId47"/>
    <p:sldId id="605" r:id="rId48"/>
    <p:sldId id="577" r:id="rId49"/>
    <p:sldId id="578" r:id="rId50"/>
    <p:sldId id="579" r:id="rId51"/>
    <p:sldId id="580" r:id="rId52"/>
    <p:sldId id="581" r:id="rId53"/>
    <p:sldId id="584" r:id="rId54"/>
    <p:sldId id="570" r:id="rId55"/>
    <p:sldId id="573" r:id="rId56"/>
    <p:sldId id="574" r:id="rId57"/>
    <p:sldId id="576" r:id="rId58"/>
    <p:sldId id="606" r:id="rId59"/>
    <p:sldId id="575" r:id="rId60"/>
    <p:sldId id="588" r:id="rId61"/>
    <p:sldId id="591" r:id="rId62"/>
    <p:sldId id="590" r:id="rId63"/>
    <p:sldId id="589" r:id="rId64"/>
    <p:sldId id="597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84715" autoAdjust="0"/>
  </p:normalViewPr>
  <p:slideViewPr>
    <p:cSldViewPr snapToGrid="0">
      <p:cViewPr varScale="1">
        <p:scale>
          <a:sx n="61" d="100"/>
          <a:sy n="61" d="100"/>
        </p:scale>
        <p:origin x="8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BE0A6C-CD3C-42F1-AC88-4647D439DF74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F0F33-E545-4A08-9186-B1929BAEF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673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F0F33-E545-4A08-9186-B1929BAEFB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177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F0F33-E545-4A08-9186-B1929BAEFB2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450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F0F33-E545-4A08-9186-B1929BAEFB2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525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81C72-AC59-4031-8935-B4B47EF46315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DC053-B12C-474C-86DF-28A7B9064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225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81C72-AC59-4031-8935-B4B47EF46315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DC053-B12C-474C-86DF-28A7B9064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774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81C72-AC59-4031-8935-B4B47EF46315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DC053-B12C-474C-86DF-28A7B906418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40765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81C72-AC59-4031-8935-B4B47EF46315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DC053-B12C-474C-86DF-28A7B9064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344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81C72-AC59-4031-8935-B4B47EF46315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DC053-B12C-474C-86DF-28A7B906418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60807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81C72-AC59-4031-8935-B4B47EF46315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DC053-B12C-474C-86DF-28A7B9064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02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81C72-AC59-4031-8935-B4B47EF46315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DC053-B12C-474C-86DF-28A7B9064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5201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81C72-AC59-4031-8935-B4B47EF46315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DC053-B12C-474C-86DF-28A7B9064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782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81C72-AC59-4031-8935-B4B47EF46315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DC053-B12C-474C-86DF-28A7B9064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293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81C72-AC59-4031-8935-B4B47EF46315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DC053-B12C-474C-86DF-28A7B9064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677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81C72-AC59-4031-8935-B4B47EF46315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DC053-B12C-474C-86DF-28A7B9064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006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81C72-AC59-4031-8935-B4B47EF46315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DC053-B12C-474C-86DF-28A7B9064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286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81C72-AC59-4031-8935-B4B47EF46315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DC053-B12C-474C-86DF-28A7B9064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27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81C72-AC59-4031-8935-B4B47EF46315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DC053-B12C-474C-86DF-28A7B9064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1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81C72-AC59-4031-8935-B4B47EF46315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DC053-B12C-474C-86DF-28A7B9064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144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DC053-B12C-474C-86DF-28A7B906418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81C72-AC59-4031-8935-B4B47EF46315}" type="datetimeFigureOut">
              <a:rPr lang="en-US" smtClean="0"/>
              <a:t>7/4/2021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568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B81C72-AC59-4031-8935-B4B47EF46315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7BDC053-B12C-474C-86DF-28A7B9064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612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wmf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wmf"/><Relationship Id="rId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g"/><Relationship Id="rId4" Type="http://schemas.openxmlformats.org/officeDocument/2006/relationships/image" Target="../media/image18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422F25-694F-4F3D-A68F-EB10F3A84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83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4">
            <a:extLst>
              <a:ext uri="{FF2B5EF4-FFF2-40B4-BE49-F238E27FC236}">
                <a16:creationId xmlns:a16="http://schemas.microsoft.com/office/drawing/2014/main" id="{751CA6AE-3F1A-4780-B529-3FDBC828A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876" y="221044"/>
            <a:ext cx="145097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Title 1">
            <a:extLst>
              <a:ext uri="{FF2B5EF4-FFF2-40B4-BE49-F238E27FC236}">
                <a16:creationId xmlns:a16="http://schemas.microsoft.com/office/drawing/2014/main" id="{9C7CEAE8-25D3-4A20-B5F0-A27B72C4952F}"/>
              </a:ext>
            </a:extLst>
          </p:cNvPr>
          <p:cNvSpPr txBox="1">
            <a:spLocks/>
          </p:cNvSpPr>
          <p:nvPr/>
        </p:nvSpPr>
        <p:spPr bwMode="auto">
          <a:xfrm>
            <a:off x="644185" y="2399575"/>
            <a:ext cx="5731405" cy="280579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514350" indent="-5143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2400" b="1" dirty="0"/>
              <a:t>BLESS: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en-US" altLang="en-US" sz="2400" b="1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2400" b="1" dirty="0"/>
              <a:t>PERMOHONAN </a:t>
            </a:r>
            <a:r>
              <a:rPr lang="en-US" altLang="en-US" sz="2400" b="1" i="1" dirty="0"/>
              <a:t>ONLINE </a:t>
            </a:r>
            <a:r>
              <a:rPr lang="en-US" altLang="en-US" sz="2400" b="1" dirty="0"/>
              <a:t>LESEN PREMIS YANG DITETAPKAN BUANGAN TERJADUAL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2400" b="1" dirty="0"/>
              <a:t>PERMOHONAN ONLINE LESEN PEMBAWA YANG DITETAPKAN BUANGAN TERJADUAL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2400" b="1" dirty="0"/>
              <a:t>PERMOHONAN </a:t>
            </a:r>
            <a:r>
              <a:rPr lang="en-US" altLang="en-US" sz="2400" b="1" i="1" dirty="0"/>
              <a:t>ONLINE </a:t>
            </a:r>
            <a:r>
              <a:rPr lang="en-US" altLang="en-US" sz="2400" b="1" dirty="0"/>
              <a:t>LESEN PREMIS YANG DITETAPKAN KILANG KELAPA SAWIT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2400" b="1" dirty="0"/>
              <a:t>PERMOHONAN </a:t>
            </a:r>
            <a:r>
              <a:rPr lang="en-US" altLang="en-US" sz="2400" b="1" i="1" dirty="0"/>
              <a:t>ONLINE </a:t>
            </a:r>
            <a:r>
              <a:rPr lang="en-US" altLang="en-US" sz="2400" b="1" dirty="0"/>
              <a:t>LESEN PREMIS YANG DITETAPKAN KILANG GETAH ASLI MENTAH</a:t>
            </a:r>
          </a:p>
        </p:txBody>
      </p:sp>
      <p:pic>
        <p:nvPicPr>
          <p:cNvPr id="38917" name="Picture 4">
            <a:extLst>
              <a:ext uri="{FF2B5EF4-FFF2-40B4-BE49-F238E27FC236}">
                <a16:creationId xmlns:a16="http://schemas.microsoft.com/office/drawing/2014/main" id="{66E78016-CE3C-4709-AA71-2195B3D50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590" y="1532471"/>
            <a:ext cx="5476554" cy="5084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6FF1DC5-B93B-4B66-AE9A-2A406492969B}"/>
              </a:ext>
            </a:extLst>
          </p:cNvPr>
          <p:cNvSpPr/>
          <p:nvPr/>
        </p:nvSpPr>
        <p:spPr>
          <a:xfrm>
            <a:off x="3838709" y="240749"/>
            <a:ext cx="3079485" cy="523220"/>
          </a:xfrm>
          <a:prstGeom prst="rec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SEKSYEN 11 </a:t>
            </a:r>
          </a:p>
        </p:txBody>
      </p:sp>
      <p:pic>
        <p:nvPicPr>
          <p:cNvPr id="8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9C69D96E-1398-4FB9-A421-74D3C6437EA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166433-FC47-4F36-81F5-B6E4FEA3A2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pic>
        <p:nvPicPr>
          <p:cNvPr id="8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2773D2C7-3D75-4E6B-9A5F-33E94A5466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899FD7-BBA4-4754-BB6B-48484071F9FF}"/>
              </a:ext>
            </a:extLst>
          </p:cNvPr>
          <p:cNvSpPr/>
          <p:nvPr/>
        </p:nvSpPr>
        <p:spPr>
          <a:xfrm>
            <a:off x="768988" y="1768819"/>
            <a:ext cx="3079485" cy="523220"/>
          </a:xfrm>
          <a:prstGeom prst="rec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SEKSYEN 12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C0B7BD-DB9B-4944-8305-3A2B90D605EB}"/>
              </a:ext>
            </a:extLst>
          </p:cNvPr>
          <p:cNvSpPr/>
          <p:nvPr/>
        </p:nvSpPr>
        <p:spPr>
          <a:xfrm>
            <a:off x="383170" y="2551246"/>
            <a:ext cx="504608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KUASA UNTUK MENGENAKAN SYARAT-SYARAT LESEN, PINDA SYARAT DAN BATAL LESEN</a:t>
            </a:r>
          </a:p>
          <a:p>
            <a:pPr marL="457200" indent="-45720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Kepada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pemegang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lesen</a:t>
            </a:r>
            <a:endParaRPr lang="en-US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EB020B-DB0F-4D93-A3DE-03D55243D6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620" y="26504"/>
            <a:ext cx="6816936" cy="68580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C6C2C3A-2D49-445E-93F5-409A0218B8CE}"/>
              </a:ext>
            </a:extLst>
          </p:cNvPr>
          <p:cNvCxnSpPr>
            <a:cxnSpLocks/>
          </p:cNvCxnSpPr>
          <p:nvPr/>
        </p:nvCxnSpPr>
        <p:spPr>
          <a:xfrm flipV="1">
            <a:off x="4972050" y="2866644"/>
            <a:ext cx="1341437" cy="90031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1807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pic>
        <p:nvPicPr>
          <p:cNvPr id="8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2773D2C7-3D75-4E6B-9A5F-33E94A5466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Table 2">
            <a:extLst>
              <a:ext uri="{FF2B5EF4-FFF2-40B4-BE49-F238E27FC236}">
                <a16:creationId xmlns:a16="http://schemas.microsoft.com/office/drawing/2014/main" id="{96EDCB8D-C9D2-4F36-8677-7BBBD7870B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126042"/>
              </p:ext>
            </p:extLst>
          </p:nvPr>
        </p:nvGraphicFramePr>
        <p:xfrm>
          <a:off x="1468055" y="1266529"/>
          <a:ext cx="10504870" cy="5559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50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3653">
                  <a:extLst>
                    <a:ext uri="{9D8B030D-6E8A-4147-A177-3AD203B41FA5}">
                      <a16:colId xmlns:a16="http://schemas.microsoft.com/office/drawing/2014/main" val="1212607690"/>
                    </a:ext>
                  </a:extLst>
                </a:gridCol>
                <a:gridCol w="51764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9609">
                  <a:extLst>
                    <a:ext uri="{9D8B030D-6E8A-4147-A177-3AD203B41FA5}">
                      <a16:colId xmlns:a16="http://schemas.microsoft.com/office/drawing/2014/main" val="1627605088"/>
                    </a:ext>
                  </a:extLst>
                </a:gridCol>
                <a:gridCol w="1720077">
                  <a:extLst>
                    <a:ext uri="{9D8B030D-6E8A-4147-A177-3AD203B41FA5}">
                      <a16:colId xmlns:a16="http://schemas.microsoft.com/office/drawing/2014/main" val="1261918742"/>
                    </a:ext>
                  </a:extLst>
                </a:gridCol>
              </a:tblGrid>
              <a:tr h="744155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SEKSYEN 12</a:t>
                      </a:r>
                      <a:endParaRPr lang="en-MY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7" marB="45727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MY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PERKARA</a:t>
                      </a:r>
                      <a:endParaRPr lang="en-MY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CONTOH</a:t>
                      </a:r>
                      <a:endParaRPr lang="en-MY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MY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KAEDAH / TINDAKAN</a:t>
                      </a:r>
                      <a:endParaRPr lang="en-MY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1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A)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MY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Membaiki,mengubah</a:t>
                      </a:r>
                      <a:r>
                        <a:rPr lang="en-MY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atau</a:t>
                      </a:r>
                      <a:r>
                        <a:rPr lang="en-MY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mengganti</a:t>
                      </a:r>
                      <a:r>
                        <a:rPr lang="en-MY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sesuatu</a:t>
                      </a:r>
                      <a:r>
                        <a:rPr lang="en-MY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kelengkapan</a:t>
                      </a:r>
                      <a:r>
                        <a:rPr lang="en-MY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MY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premis</a:t>
                      </a:r>
                      <a:r>
                        <a:rPr lang="en-MY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Flowrate meter, pipeline system</a:t>
                      </a:r>
                    </a:p>
                  </a:txBody>
                  <a:tcPr marT="45727" marB="45727"/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Field Citation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Notis</a:t>
                      </a:r>
                      <a:r>
                        <a:rPr lang="en-MY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Arahan</a:t>
                      </a:r>
                      <a:endParaRPr lang="en-MY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Syarat</a:t>
                      </a:r>
                      <a:r>
                        <a:rPr lang="en-MY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Lesen</a:t>
                      </a:r>
                      <a:endParaRPr lang="en-MY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1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MY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ii)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Memasang</a:t>
                      </a:r>
                      <a:r>
                        <a:rPr lang="en-MY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dan </a:t>
                      </a:r>
                      <a:r>
                        <a:rPr lang="en-MY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mengendalikan</a:t>
                      </a:r>
                      <a:r>
                        <a:rPr lang="en-MY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kelengkapan</a:t>
                      </a:r>
                      <a:r>
                        <a:rPr lang="en-MY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kawalan</a:t>
                      </a:r>
                      <a:endParaRPr lang="en-MY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AKPU/  APB/</a:t>
                      </a:r>
                    </a:p>
                  </a:txBody>
                  <a:tcPr marT="45727" marB="45727"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MY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415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MY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iii)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Membaiki,mengubah</a:t>
                      </a:r>
                      <a:r>
                        <a:rPr lang="en-MY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atau</a:t>
                      </a:r>
                      <a:r>
                        <a:rPr lang="en-MY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mengganti</a:t>
                      </a:r>
                      <a:r>
                        <a:rPr lang="en-MY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sesuatu</a:t>
                      </a:r>
                      <a:r>
                        <a:rPr lang="en-MY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kelengkapan</a:t>
                      </a:r>
                      <a:r>
                        <a:rPr lang="en-MY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kawalan</a:t>
                      </a:r>
                      <a:r>
                        <a:rPr lang="en-MY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AKPU/  APB/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MY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7" marB="45727"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MY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277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MY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IV)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Menjalankan</a:t>
                      </a:r>
                      <a:r>
                        <a:rPr lang="en-MY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program </a:t>
                      </a:r>
                      <a:r>
                        <a:rPr lang="en-MY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pengawasan</a:t>
                      </a:r>
                      <a:endParaRPr lang="en-MY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Kualiti</a:t>
                      </a:r>
                      <a:r>
                        <a:rPr lang="en-MY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air </a:t>
                      </a:r>
                      <a:r>
                        <a:rPr lang="en-MY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tanah</a:t>
                      </a:r>
                      <a:r>
                        <a:rPr lang="en-MY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</a:t>
                      </a:r>
                      <a:r>
                        <a:rPr lang="en-MY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sungai</a:t>
                      </a:r>
                      <a:endParaRPr lang="en-MY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Ambinet</a:t>
                      </a:r>
                      <a:r>
                        <a:rPr lang="en-MY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monitoring</a:t>
                      </a:r>
                    </a:p>
                  </a:txBody>
                  <a:tcPr marT="45727" marB="45727"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MY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293420450"/>
                  </a:ext>
                </a:extLst>
              </a:tr>
              <a:tr h="121563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MY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v)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Menjalankan</a:t>
                      </a:r>
                      <a:r>
                        <a:rPr lang="en-MY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apa-apa</a:t>
                      </a:r>
                      <a:r>
                        <a:rPr lang="en-MY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kehendak</a:t>
                      </a:r>
                      <a:r>
                        <a:rPr lang="en-MY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MY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arahan</a:t>
                      </a:r>
                      <a:r>
                        <a:rPr lang="en-MY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Audit </a:t>
                      </a:r>
                      <a:r>
                        <a:rPr lang="en-MY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alam</a:t>
                      </a:r>
                      <a:r>
                        <a:rPr lang="en-MY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sekitar</a:t>
                      </a:r>
                      <a:endParaRPr lang="en-MY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Latihan</a:t>
                      </a:r>
                      <a:r>
                        <a:rPr lang="en-MY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staf</a:t>
                      </a:r>
                      <a:endParaRPr lang="en-MY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7" marB="45727"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MY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DA40295-D9B4-427A-8CDD-84C3DBE9DBC0}"/>
              </a:ext>
            </a:extLst>
          </p:cNvPr>
          <p:cNvSpPr/>
          <p:nvPr/>
        </p:nvSpPr>
        <p:spPr>
          <a:xfrm>
            <a:off x="4377415" y="549834"/>
            <a:ext cx="49540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Apa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kuasa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ada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???</a:t>
            </a:r>
            <a:endParaRPr lang="en-US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BF2050-F3C1-44E1-AAAC-F35FE9841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43" y="3429000"/>
            <a:ext cx="1103312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0ADA5DF7-E86C-47E6-B4A8-7D37CD526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483" y="103030"/>
            <a:ext cx="1464553" cy="107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2757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pic>
        <p:nvPicPr>
          <p:cNvPr id="8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2773D2C7-3D75-4E6B-9A5F-33E94A5466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899FD7-BBA4-4754-BB6B-48484071F9FF}"/>
              </a:ext>
            </a:extLst>
          </p:cNvPr>
          <p:cNvSpPr/>
          <p:nvPr/>
        </p:nvSpPr>
        <p:spPr>
          <a:xfrm>
            <a:off x="901149" y="1247133"/>
            <a:ext cx="3079485" cy="523220"/>
          </a:xfrm>
          <a:prstGeom prst="rec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 SEKSYEN 13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955629-6774-4B8A-86B1-0AFBDF9EE9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620" y="26504"/>
            <a:ext cx="6816936" cy="68580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C6C2C3A-2D49-445E-93F5-409A0218B8CE}"/>
              </a:ext>
            </a:extLst>
          </p:cNvPr>
          <p:cNvCxnSpPr>
            <a:cxnSpLocks/>
          </p:cNvCxnSpPr>
          <p:nvPr/>
        </p:nvCxnSpPr>
        <p:spPr>
          <a:xfrm>
            <a:off x="4545496" y="2716696"/>
            <a:ext cx="3405808" cy="253116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AB8A1D8-33DC-490B-985D-11326BFCD9F1}"/>
              </a:ext>
            </a:extLst>
          </p:cNvPr>
          <p:cNvSpPr/>
          <p:nvPr/>
        </p:nvSpPr>
        <p:spPr>
          <a:xfrm>
            <a:off x="367244" y="1914950"/>
            <a:ext cx="4954055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TEMPOH DAN PEMBAHARUAN LESEN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PYDT-BT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MEI 2021- 30 APRIL 2022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PYDT-KG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APRIL 2021- 30 MAC 2022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PYDT-KKS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JULAI 2021-30 JUN 2022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897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pic>
        <p:nvPicPr>
          <p:cNvPr id="8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2773D2C7-3D75-4E6B-9A5F-33E94A5466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899FD7-BBA4-4754-BB6B-48484071F9FF}"/>
              </a:ext>
            </a:extLst>
          </p:cNvPr>
          <p:cNvSpPr/>
          <p:nvPr/>
        </p:nvSpPr>
        <p:spPr>
          <a:xfrm>
            <a:off x="901149" y="1247133"/>
            <a:ext cx="3079485" cy="523220"/>
          </a:xfrm>
          <a:prstGeom prst="rec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 SEKSYEN 13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C0B7BD-DB9B-4944-8305-3A2B90D605EB}"/>
              </a:ext>
            </a:extLst>
          </p:cNvPr>
          <p:cNvSpPr/>
          <p:nvPr/>
        </p:nvSpPr>
        <p:spPr>
          <a:xfrm>
            <a:off x="95365" y="1949504"/>
            <a:ext cx="495405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TEMPOH DAN PEMBAHARUAN LESEN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Permohonan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pembaharuan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lesen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hendaklah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dilakukan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pada: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TIDAK KURANG DARIPADA 3 BULAN DAN TIDAK LEBIH DARIPADA 4 BULAN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SEBELUM TARIKH TAMAT TEMPOH LESEN ITU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BF7764-1919-493E-B983-D77CC0974B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174" y="0"/>
            <a:ext cx="7188826" cy="68580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C6C2C3A-2D49-445E-93F5-409A0218B8CE}"/>
              </a:ext>
            </a:extLst>
          </p:cNvPr>
          <p:cNvCxnSpPr>
            <a:cxnSpLocks/>
          </p:cNvCxnSpPr>
          <p:nvPr/>
        </p:nvCxnSpPr>
        <p:spPr>
          <a:xfrm flipV="1">
            <a:off x="4142058" y="617528"/>
            <a:ext cx="1531778" cy="104952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2522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pic>
        <p:nvPicPr>
          <p:cNvPr id="8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2773D2C7-3D75-4E6B-9A5F-33E94A5466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899FD7-BBA4-4754-BB6B-48484071F9FF}"/>
              </a:ext>
            </a:extLst>
          </p:cNvPr>
          <p:cNvSpPr/>
          <p:nvPr/>
        </p:nvSpPr>
        <p:spPr>
          <a:xfrm>
            <a:off x="901149" y="1247133"/>
            <a:ext cx="3079485" cy="523220"/>
          </a:xfrm>
          <a:prstGeom prst="rec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 SEKSYEN 13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C0B7BD-DB9B-4944-8305-3A2B90D605EB}"/>
              </a:ext>
            </a:extLst>
          </p:cNvPr>
          <p:cNvSpPr/>
          <p:nvPr/>
        </p:nvSpPr>
        <p:spPr>
          <a:xfrm>
            <a:off x="4144496" y="-181048"/>
            <a:ext cx="4954055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57200">
              <a:defRPr/>
            </a:pP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TIDAK KURANG DARIPADA 3 BULAN DAN TIDAK LEBIH DARIPADA 4 BULAN SEBELUM TARIKH TAMAT TEMPOH LESEN ITU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9B41C4-C043-4875-9371-29DD62CB7798}"/>
              </a:ext>
            </a:extLst>
          </p:cNvPr>
          <p:cNvSpPr/>
          <p:nvPr/>
        </p:nvSpPr>
        <p:spPr>
          <a:xfrm>
            <a:off x="723171" y="2178620"/>
            <a:ext cx="380649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PYDT-BT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MEI 2021- 30 APRIL 2022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3543D34-AC4C-47B4-832D-F68894359AAE}"/>
              </a:ext>
            </a:extLst>
          </p:cNvPr>
          <p:cNvGrpSpPr/>
          <p:nvPr/>
        </p:nvGrpSpPr>
        <p:grpSpPr>
          <a:xfrm>
            <a:off x="5295900" y="2824800"/>
            <a:ext cx="4942684" cy="604200"/>
            <a:chOff x="5867400" y="2824800"/>
            <a:chExt cx="4942684" cy="60420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5A1C6E8-F1B5-4AC5-9ADC-0D580F8F4A7C}"/>
                </a:ext>
              </a:extLst>
            </p:cNvPr>
            <p:cNvGrpSpPr/>
            <p:nvPr/>
          </p:nvGrpSpPr>
          <p:grpSpPr>
            <a:xfrm>
              <a:off x="5867400" y="2824800"/>
              <a:ext cx="3990975" cy="604200"/>
              <a:chOff x="5724525" y="2886075"/>
              <a:chExt cx="3990975" cy="604200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5075114E-4393-4563-93AB-299305EEFB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24525" y="2886075"/>
                <a:ext cx="399097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D854AD6-982D-4829-B128-F8E99AC9E6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2662" y="2886075"/>
                <a:ext cx="0" cy="2714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14BC9A6E-00C4-4EEA-A575-794BCB7302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9487" y="2886075"/>
                <a:ext cx="0" cy="30479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C43480CC-B7E1-4CF0-96F9-0F33A083D2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10524" y="2886075"/>
                <a:ext cx="0" cy="30479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E4D9A38-DE64-4535-9B96-A9C546FEC0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62987" y="2886075"/>
                <a:ext cx="0" cy="30479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6ABCC812-ED10-4767-9DE9-201F86DB5C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44024" y="2886075"/>
                <a:ext cx="0" cy="30479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A00ACB4-A3AE-49C0-A5AB-2B4DF0BF65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57975" y="2886075"/>
                <a:ext cx="0" cy="2714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A20518C-965A-4539-A75D-C961A84F06A2}"/>
                  </a:ext>
                </a:extLst>
              </p:cNvPr>
              <p:cNvSpPr txBox="1"/>
              <p:nvPr/>
            </p:nvSpPr>
            <p:spPr>
              <a:xfrm>
                <a:off x="9186860" y="3100385"/>
                <a:ext cx="371474" cy="371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6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98D55EA-8FFE-4528-AB1C-297D79B0408F}"/>
                  </a:ext>
                </a:extLst>
              </p:cNvPr>
              <p:cNvSpPr txBox="1"/>
              <p:nvPr/>
            </p:nvSpPr>
            <p:spPr>
              <a:xfrm>
                <a:off x="8505824" y="3118810"/>
                <a:ext cx="371474" cy="371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5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9427FE4-7673-4C78-AC2E-CC0C01E16FCC}"/>
                  </a:ext>
                </a:extLst>
              </p:cNvPr>
              <p:cNvSpPr txBox="1"/>
              <p:nvPr/>
            </p:nvSpPr>
            <p:spPr>
              <a:xfrm>
                <a:off x="7858123" y="3105137"/>
                <a:ext cx="371474" cy="371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4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D44C4B9-DFDB-4CFC-B651-6C76D2F138F5}"/>
                  </a:ext>
                </a:extLst>
              </p:cNvPr>
              <p:cNvSpPr txBox="1"/>
              <p:nvPr/>
            </p:nvSpPr>
            <p:spPr>
              <a:xfrm>
                <a:off x="7186612" y="3105138"/>
                <a:ext cx="371474" cy="371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3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B8B14D8-29EF-4F67-B34B-89DC3B907614}"/>
                  </a:ext>
                </a:extLst>
              </p:cNvPr>
              <p:cNvSpPr txBox="1"/>
              <p:nvPr/>
            </p:nvSpPr>
            <p:spPr>
              <a:xfrm>
                <a:off x="6510336" y="3100387"/>
                <a:ext cx="371474" cy="371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CBF8E05-7483-4385-AD99-322374FA7DB3}"/>
                  </a:ext>
                </a:extLst>
              </p:cNvPr>
              <p:cNvSpPr txBox="1"/>
              <p:nvPr/>
            </p:nvSpPr>
            <p:spPr>
              <a:xfrm>
                <a:off x="5929313" y="3117058"/>
                <a:ext cx="371474" cy="371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956F7BC-BE8B-4B00-BA9D-0E07514B5F7A}"/>
                </a:ext>
              </a:extLst>
            </p:cNvPr>
            <p:cNvSpPr txBox="1"/>
            <p:nvPr/>
          </p:nvSpPr>
          <p:spPr>
            <a:xfrm>
              <a:off x="9777414" y="3037115"/>
              <a:ext cx="10326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BULAN</a:t>
              </a:r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8B5486B-8B91-40C3-93A0-EA3531F68B24}"/>
              </a:ext>
            </a:extLst>
          </p:cNvPr>
          <p:cNvCxnSpPr/>
          <p:nvPr/>
        </p:nvCxnSpPr>
        <p:spPr>
          <a:xfrm>
            <a:off x="8262936" y="2171700"/>
            <a:ext cx="0" cy="17145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ight Bracket 40">
            <a:extLst>
              <a:ext uri="{FF2B5EF4-FFF2-40B4-BE49-F238E27FC236}">
                <a16:creationId xmlns:a16="http://schemas.microsoft.com/office/drawing/2014/main" id="{B176A5BE-EEFD-4819-97C4-4E7CB6329FB5}"/>
              </a:ext>
            </a:extLst>
          </p:cNvPr>
          <p:cNvSpPr/>
          <p:nvPr/>
        </p:nvSpPr>
        <p:spPr>
          <a:xfrm rot="16200000">
            <a:off x="7740968" y="2328422"/>
            <a:ext cx="371474" cy="619930"/>
          </a:xfrm>
          <a:prstGeom prst="righ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Bracket 41">
            <a:extLst>
              <a:ext uri="{FF2B5EF4-FFF2-40B4-BE49-F238E27FC236}">
                <a16:creationId xmlns:a16="http://schemas.microsoft.com/office/drawing/2014/main" id="{4B6BEFBF-BF77-4D97-AA78-579509A4334F}"/>
              </a:ext>
            </a:extLst>
          </p:cNvPr>
          <p:cNvSpPr/>
          <p:nvPr/>
        </p:nvSpPr>
        <p:spPr>
          <a:xfrm rot="16200000">
            <a:off x="7050881" y="2303306"/>
            <a:ext cx="371474" cy="671512"/>
          </a:xfrm>
          <a:prstGeom prst="righ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Bracket 42">
            <a:extLst>
              <a:ext uri="{FF2B5EF4-FFF2-40B4-BE49-F238E27FC236}">
                <a16:creationId xmlns:a16="http://schemas.microsoft.com/office/drawing/2014/main" id="{876B771A-68CF-4B22-9591-1F4CF90F6E79}"/>
              </a:ext>
            </a:extLst>
          </p:cNvPr>
          <p:cNvSpPr/>
          <p:nvPr/>
        </p:nvSpPr>
        <p:spPr>
          <a:xfrm rot="16200000">
            <a:off x="6377742" y="2285148"/>
            <a:ext cx="371474" cy="678577"/>
          </a:xfrm>
          <a:prstGeom prst="righ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ight Bracket 43">
            <a:extLst>
              <a:ext uri="{FF2B5EF4-FFF2-40B4-BE49-F238E27FC236}">
                <a16:creationId xmlns:a16="http://schemas.microsoft.com/office/drawing/2014/main" id="{9F99F9F3-2AE1-4D8E-A6C4-7E2FB5F5AD7C}"/>
              </a:ext>
            </a:extLst>
          </p:cNvPr>
          <p:cNvSpPr/>
          <p:nvPr/>
        </p:nvSpPr>
        <p:spPr>
          <a:xfrm rot="5400000">
            <a:off x="7729936" y="3224384"/>
            <a:ext cx="371474" cy="619930"/>
          </a:xfrm>
          <a:prstGeom prst="righ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Bracket 44">
            <a:extLst>
              <a:ext uri="{FF2B5EF4-FFF2-40B4-BE49-F238E27FC236}">
                <a16:creationId xmlns:a16="http://schemas.microsoft.com/office/drawing/2014/main" id="{04BC7EDC-D720-4221-A249-16681A10A82B}"/>
              </a:ext>
            </a:extLst>
          </p:cNvPr>
          <p:cNvSpPr/>
          <p:nvPr/>
        </p:nvSpPr>
        <p:spPr>
          <a:xfrm rot="5400000">
            <a:off x="7067943" y="3224384"/>
            <a:ext cx="371474" cy="619930"/>
          </a:xfrm>
          <a:prstGeom prst="righ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Bracket 45">
            <a:extLst>
              <a:ext uri="{FF2B5EF4-FFF2-40B4-BE49-F238E27FC236}">
                <a16:creationId xmlns:a16="http://schemas.microsoft.com/office/drawing/2014/main" id="{A0455439-6796-406E-8E49-18BDAE11EB13}"/>
              </a:ext>
            </a:extLst>
          </p:cNvPr>
          <p:cNvSpPr/>
          <p:nvPr/>
        </p:nvSpPr>
        <p:spPr>
          <a:xfrm rot="5400000">
            <a:off x="6376987" y="3224384"/>
            <a:ext cx="371474" cy="619930"/>
          </a:xfrm>
          <a:prstGeom prst="righ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Bracket 46">
            <a:extLst>
              <a:ext uri="{FF2B5EF4-FFF2-40B4-BE49-F238E27FC236}">
                <a16:creationId xmlns:a16="http://schemas.microsoft.com/office/drawing/2014/main" id="{039293DF-4BC2-42B7-8565-038755904CA9}"/>
              </a:ext>
            </a:extLst>
          </p:cNvPr>
          <p:cNvSpPr/>
          <p:nvPr/>
        </p:nvSpPr>
        <p:spPr>
          <a:xfrm rot="5400000">
            <a:off x="5728488" y="3224384"/>
            <a:ext cx="371474" cy="619930"/>
          </a:xfrm>
          <a:prstGeom prst="righ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B98CE81-9B5B-490B-A317-9954D0531D21}"/>
              </a:ext>
            </a:extLst>
          </p:cNvPr>
          <p:cNvSpPr txBox="1"/>
          <p:nvPr/>
        </p:nvSpPr>
        <p:spPr>
          <a:xfrm>
            <a:off x="7705724" y="2465218"/>
            <a:ext cx="385762" cy="1157287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1B87DDA-6F00-4288-B017-A487C3ADCCC8}"/>
              </a:ext>
            </a:extLst>
          </p:cNvPr>
          <p:cNvSpPr txBox="1"/>
          <p:nvPr/>
        </p:nvSpPr>
        <p:spPr>
          <a:xfrm>
            <a:off x="7043737" y="2503897"/>
            <a:ext cx="385762" cy="1157287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4EF5A3B-A2B6-4D7B-A0CD-E5EFCFD1C312}"/>
              </a:ext>
            </a:extLst>
          </p:cNvPr>
          <p:cNvSpPr txBox="1"/>
          <p:nvPr/>
        </p:nvSpPr>
        <p:spPr>
          <a:xfrm>
            <a:off x="6341268" y="2517618"/>
            <a:ext cx="385762" cy="1157287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A29C74D-FA3F-4F13-BB27-63A56F2C6B85}"/>
              </a:ext>
            </a:extLst>
          </p:cNvPr>
          <p:cNvSpPr txBox="1"/>
          <p:nvPr/>
        </p:nvSpPr>
        <p:spPr>
          <a:xfrm>
            <a:off x="5547108" y="3763225"/>
            <a:ext cx="796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1 JAN – 30 JAN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E97128B-3989-45B0-8CC0-2B56BBA99F33}"/>
              </a:ext>
            </a:extLst>
          </p:cNvPr>
          <p:cNvSpPr/>
          <p:nvPr/>
        </p:nvSpPr>
        <p:spPr>
          <a:xfrm>
            <a:off x="723171" y="3886200"/>
            <a:ext cx="380649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Pemegang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lesen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PYDT-BT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hendaklah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membuat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permohonan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lesen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pada 1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Januari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hingga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Januari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tiap-tiap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tahun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5">
            <a:extLst>
              <a:ext uri="{FF2B5EF4-FFF2-40B4-BE49-F238E27FC236}">
                <a16:creationId xmlns:a16="http://schemas.microsoft.com/office/drawing/2014/main" id="{1412BD27-8E16-4E3D-A764-569E88FC9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81702" y="159320"/>
            <a:ext cx="2781300" cy="4038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42668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/>
      <p:bldP spid="5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pic>
        <p:nvPicPr>
          <p:cNvPr id="8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2773D2C7-3D75-4E6B-9A5F-33E94A5466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899FD7-BBA4-4754-BB6B-48484071F9FF}"/>
              </a:ext>
            </a:extLst>
          </p:cNvPr>
          <p:cNvSpPr/>
          <p:nvPr/>
        </p:nvSpPr>
        <p:spPr>
          <a:xfrm>
            <a:off x="901149" y="1247133"/>
            <a:ext cx="3079485" cy="523220"/>
          </a:xfrm>
          <a:prstGeom prst="rec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5. SEKSYEN 14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C0B7BD-DB9B-4944-8305-3A2B90D605EB}"/>
              </a:ext>
            </a:extLst>
          </p:cNvPr>
          <p:cNvSpPr/>
          <p:nvPr/>
        </p:nvSpPr>
        <p:spPr>
          <a:xfrm>
            <a:off x="295397" y="1949504"/>
            <a:ext cx="4954055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PINDAH MILIK LESEN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BF7764-1919-493E-B983-D77CC0974B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174" y="0"/>
            <a:ext cx="7188826" cy="68580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C6C2C3A-2D49-445E-93F5-409A0218B8CE}"/>
              </a:ext>
            </a:extLst>
          </p:cNvPr>
          <p:cNvCxnSpPr>
            <a:cxnSpLocks/>
          </p:cNvCxnSpPr>
          <p:nvPr/>
        </p:nvCxnSpPr>
        <p:spPr>
          <a:xfrm>
            <a:off x="4367048" y="2459421"/>
            <a:ext cx="1596430" cy="41630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71AC101D-AF62-45F8-87B3-0DCFC77291B1}"/>
              </a:ext>
            </a:extLst>
          </p:cNvPr>
          <p:cNvSpPr/>
          <p:nvPr/>
        </p:nvSpPr>
        <p:spPr>
          <a:xfrm>
            <a:off x="95785" y="3261405"/>
            <a:ext cx="535327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Pemegang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lesen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lagi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menjadi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penduduk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bagi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premis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dinyatakan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lesen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Pertukaran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nama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syarikat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6158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pic>
        <p:nvPicPr>
          <p:cNvPr id="8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2773D2C7-3D75-4E6B-9A5F-33E94A5466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899FD7-BBA4-4754-BB6B-48484071F9FF}"/>
              </a:ext>
            </a:extLst>
          </p:cNvPr>
          <p:cNvSpPr/>
          <p:nvPr/>
        </p:nvSpPr>
        <p:spPr>
          <a:xfrm>
            <a:off x="901149" y="1247133"/>
            <a:ext cx="3079485" cy="523220"/>
          </a:xfrm>
          <a:prstGeom prst="rec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6. SEKSYEN 15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C0B7BD-DB9B-4944-8305-3A2B90D605EB}"/>
              </a:ext>
            </a:extLst>
          </p:cNvPr>
          <p:cNvSpPr/>
          <p:nvPr/>
        </p:nvSpPr>
        <p:spPr>
          <a:xfrm>
            <a:off x="295397" y="1949504"/>
            <a:ext cx="4954055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DAFTAR LESEN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Hendaklah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disimpan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daftar lessen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Lesen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mohon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kepada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Seksyen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Pelesenan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Bahagian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Bahan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Berbahaya</a:t>
            </a:r>
            <a:endParaRPr lang="en-US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B57F1F-DBF8-4D94-B5EF-C249DE88D8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620" y="26504"/>
            <a:ext cx="6816936" cy="68580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C6C2C3A-2D49-445E-93F5-409A0218B8CE}"/>
              </a:ext>
            </a:extLst>
          </p:cNvPr>
          <p:cNvCxnSpPr>
            <a:cxnSpLocks/>
          </p:cNvCxnSpPr>
          <p:nvPr/>
        </p:nvCxnSpPr>
        <p:spPr>
          <a:xfrm flipV="1">
            <a:off x="3815255" y="848140"/>
            <a:ext cx="6892502" cy="129597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4074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pic>
        <p:nvPicPr>
          <p:cNvPr id="8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2773D2C7-3D75-4E6B-9A5F-33E94A5466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899FD7-BBA4-4754-BB6B-48484071F9FF}"/>
              </a:ext>
            </a:extLst>
          </p:cNvPr>
          <p:cNvSpPr/>
          <p:nvPr/>
        </p:nvSpPr>
        <p:spPr>
          <a:xfrm>
            <a:off x="901149" y="1247133"/>
            <a:ext cx="3079485" cy="523220"/>
          </a:xfrm>
          <a:prstGeom prst="rec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6. SEKSYEN 15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C0B7BD-DB9B-4944-8305-3A2B90D605EB}"/>
              </a:ext>
            </a:extLst>
          </p:cNvPr>
          <p:cNvSpPr/>
          <p:nvPr/>
        </p:nvSpPr>
        <p:spPr>
          <a:xfrm>
            <a:off x="295397" y="1949504"/>
            <a:ext cx="49540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Daftar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lesen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9DFE61-2BC0-4FD5-8753-9E512289DC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3" b="4975"/>
          <a:stretch/>
        </p:blipFill>
        <p:spPr>
          <a:xfrm rot="5400000">
            <a:off x="252564" y="2593981"/>
            <a:ext cx="4249067" cy="40065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066223-C5B0-4074-80FE-6E9490783B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436" y="0"/>
            <a:ext cx="73491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485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pic>
        <p:nvPicPr>
          <p:cNvPr id="8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2773D2C7-3D75-4E6B-9A5F-33E94A5466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899FD7-BBA4-4754-BB6B-48484071F9FF}"/>
              </a:ext>
            </a:extLst>
          </p:cNvPr>
          <p:cNvSpPr/>
          <p:nvPr/>
        </p:nvSpPr>
        <p:spPr>
          <a:xfrm>
            <a:off x="901149" y="1247133"/>
            <a:ext cx="3079485" cy="523220"/>
          </a:xfrm>
          <a:prstGeom prst="rec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7. SEKSYEN 16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C0B7BD-DB9B-4944-8305-3A2B90D605EB}"/>
              </a:ext>
            </a:extLst>
          </p:cNvPr>
          <p:cNvSpPr/>
          <p:nvPr/>
        </p:nvSpPr>
        <p:spPr>
          <a:xfrm>
            <a:off x="295397" y="1949504"/>
            <a:ext cx="4954055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(1) PEMEGANG LESEN HENDAKLAH PATUHI SYARAT LESEN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B57F1F-DBF8-4D94-B5EF-C249DE88D8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620" y="26504"/>
            <a:ext cx="6816936" cy="68580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C6C2C3A-2D49-445E-93F5-409A0218B8CE}"/>
              </a:ext>
            </a:extLst>
          </p:cNvPr>
          <p:cNvCxnSpPr>
            <a:cxnSpLocks/>
          </p:cNvCxnSpPr>
          <p:nvPr/>
        </p:nvCxnSpPr>
        <p:spPr>
          <a:xfrm>
            <a:off x="4399722" y="1770353"/>
            <a:ext cx="1815548" cy="292091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188BA3F-C965-42BB-83FD-A3AB7BDA04C4}"/>
              </a:ext>
            </a:extLst>
          </p:cNvPr>
          <p:cNvSpPr/>
          <p:nvPr/>
        </p:nvSpPr>
        <p:spPr>
          <a:xfrm>
            <a:off x="353441" y="4254291"/>
            <a:ext cx="4954055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Denda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: RM 25,000 @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penjara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lebih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tahun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@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kedua-duanya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B871E89-1601-4689-9D18-CEE61F619543}"/>
              </a:ext>
            </a:extLst>
          </p:cNvPr>
          <p:cNvCxnSpPr>
            <a:cxnSpLocks/>
          </p:cNvCxnSpPr>
          <p:nvPr/>
        </p:nvCxnSpPr>
        <p:spPr>
          <a:xfrm flipH="1">
            <a:off x="4269307" y="4642937"/>
            <a:ext cx="1469294" cy="35257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E21AB3F-A016-4CFB-B562-76374C8B06E5}"/>
              </a:ext>
            </a:extLst>
          </p:cNvPr>
          <p:cNvSpPr txBox="1"/>
          <p:nvPr/>
        </p:nvSpPr>
        <p:spPr>
          <a:xfrm>
            <a:off x="4269307" y="4055513"/>
            <a:ext cx="1664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Langgar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syarat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lesen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5282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C704B91-DCD6-4549-937A-AD81063E86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7" y="58369"/>
            <a:ext cx="5970879" cy="67180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F83902-C4D4-46CF-AF28-89A7427EE3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765" y="58370"/>
            <a:ext cx="5970878" cy="671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734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pic>
        <p:nvPicPr>
          <p:cNvPr id="8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2773D2C7-3D75-4E6B-9A5F-33E94A5466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899FD7-BBA4-4754-BB6B-48484071F9FF}"/>
              </a:ext>
            </a:extLst>
          </p:cNvPr>
          <p:cNvSpPr/>
          <p:nvPr/>
        </p:nvSpPr>
        <p:spPr>
          <a:xfrm>
            <a:off x="901149" y="1247133"/>
            <a:ext cx="3079485" cy="523220"/>
          </a:xfrm>
          <a:prstGeom prst="rec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8. SEKSYEN 17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C0B7BD-DB9B-4944-8305-3A2B90D605EB}"/>
              </a:ext>
            </a:extLst>
          </p:cNvPr>
          <p:cNvSpPr/>
          <p:nvPr/>
        </p:nvSpPr>
        <p:spPr>
          <a:xfrm>
            <a:off x="295397" y="1914950"/>
            <a:ext cx="4954055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BAYARAN LESEN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PYDT-BT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Premis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RM 100.00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Pengangkut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: RM 100.00</a:t>
            </a:r>
          </a:p>
          <a:p>
            <a:pPr defTabSz="457200">
              <a:defRPr/>
            </a:pPr>
            <a:r>
              <a:rPr lang="en-US" altLang="en-US" sz="1400" dirty="0"/>
              <a:t>PPKAS (</a:t>
            </a:r>
            <a:r>
              <a:rPr lang="en-US" altLang="en-US" sz="1400" dirty="0" err="1"/>
              <a:t>Premis</a:t>
            </a:r>
            <a:r>
              <a:rPr lang="en-US" altLang="en-US" sz="1400" dirty="0"/>
              <a:t> Yang </a:t>
            </a:r>
            <a:r>
              <a:rPr lang="en-US" altLang="en-US" sz="1400" dirty="0" err="1"/>
              <a:t>Ditetapkan</a:t>
            </a:r>
            <a:r>
              <a:rPr lang="en-US" altLang="en-US" sz="1400" dirty="0"/>
              <a:t>)(</a:t>
            </a:r>
            <a:r>
              <a:rPr lang="en-US" altLang="en-US" sz="1400" dirty="0" err="1"/>
              <a:t>Kemudahan</a:t>
            </a:r>
            <a:r>
              <a:rPr lang="en-US" altLang="en-US" sz="1400" dirty="0"/>
              <a:t> </a:t>
            </a:r>
            <a:r>
              <a:rPr lang="en-US" altLang="en-US" sz="1400" dirty="0" err="1"/>
              <a:t>Pengolahan</a:t>
            </a:r>
            <a:r>
              <a:rPr lang="en-US" altLang="en-US" sz="1400" dirty="0"/>
              <a:t> Dan </a:t>
            </a:r>
            <a:r>
              <a:rPr lang="en-US" altLang="en-US" sz="1400" dirty="0" err="1"/>
              <a:t>Pelupusan</a:t>
            </a:r>
            <a:r>
              <a:rPr lang="en-US" altLang="en-US" sz="1400" dirty="0"/>
              <a:t> </a:t>
            </a:r>
            <a:r>
              <a:rPr lang="en-US" altLang="en-US" sz="1400" dirty="0" err="1"/>
              <a:t>Buangan</a:t>
            </a:r>
            <a:r>
              <a:rPr lang="en-US" altLang="en-US" sz="1400" dirty="0"/>
              <a:t> </a:t>
            </a:r>
            <a:r>
              <a:rPr lang="en-US" altLang="en-US" sz="1400" dirty="0" err="1"/>
              <a:t>Terjadual</a:t>
            </a:r>
            <a:r>
              <a:rPr lang="en-US" altLang="en-US" sz="1400" dirty="0"/>
              <a:t>) 1989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PYDT-KKS : RM 0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 EFLUEN: </a:t>
            </a:r>
            <a:r>
              <a:rPr 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Dihitung</a:t>
            </a: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berdasarkan</a:t>
            </a: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Jadual</a:t>
            </a: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 ke-3, </a:t>
            </a:r>
          </a:p>
          <a:p>
            <a:pPr defTabSz="457200">
              <a:defRPr/>
            </a:pPr>
            <a:r>
              <a:rPr lang="en-US" altLang="en-US" sz="1400" dirty="0"/>
              <a:t>PPKAS (</a:t>
            </a:r>
            <a:r>
              <a:rPr lang="en-US" altLang="en-US" sz="1400" dirty="0" err="1"/>
              <a:t>Premis</a:t>
            </a:r>
            <a:r>
              <a:rPr lang="en-US" altLang="en-US" sz="1400" dirty="0"/>
              <a:t> Yang </a:t>
            </a:r>
            <a:r>
              <a:rPr lang="en-US" altLang="en-US" sz="1400" dirty="0" err="1"/>
              <a:t>Ditetapkan</a:t>
            </a:r>
            <a:r>
              <a:rPr lang="en-US" altLang="en-US" sz="1400" dirty="0"/>
              <a:t>)(</a:t>
            </a:r>
            <a:r>
              <a:rPr lang="en-US" altLang="en-US" sz="1400" dirty="0" err="1"/>
              <a:t>Minyak</a:t>
            </a:r>
            <a:r>
              <a:rPr lang="en-US" altLang="en-US" sz="1400" dirty="0"/>
              <a:t> </a:t>
            </a:r>
            <a:r>
              <a:rPr lang="en-US" altLang="en-US" sz="1400" dirty="0" err="1"/>
              <a:t>Kelapa</a:t>
            </a:r>
            <a:r>
              <a:rPr lang="en-US" altLang="en-US" sz="1400" dirty="0"/>
              <a:t> </a:t>
            </a:r>
            <a:r>
              <a:rPr lang="en-US" altLang="en-US" sz="1400" dirty="0" err="1"/>
              <a:t>Sawit</a:t>
            </a:r>
            <a:r>
              <a:rPr lang="en-US" altLang="en-US" sz="1400" dirty="0"/>
              <a:t> </a:t>
            </a:r>
            <a:r>
              <a:rPr lang="en-US" altLang="en-US" sz="1400" dirty="0" err="1"/>
              <a:t>Mentah</a:t>
            </a:r>
            <a:r>
              <a:rPr lang="en-US" altLang="en-US" sz="1400" dirty="0"/>
              <a:t>) 1977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PYDT-KG : RM 0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 EFLUEN: </a:t>
            </a:r>
            <a:r>
              <a:rPr 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Dihitung</a:t>
            </a: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berdasarkan</a:t>
            </a: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Jadual</a:t>
            </a: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 ke-5, </a:t>
            </a:r>
          </a:p>
          <a:p>
            <a:pPr defTabSz="457200">
              <a:defRPr/>
            </a:pPr>
            <a:r>
              <a:rPr lang="en-US" altLang="en-US" sz="1400" dirty="0"/>
              <a:t>PPKAS (</a:t>
            </a:r>
            <a:r>
              <a:rPr lang="en-US" altLang="en-US" sz="1400" dirty="0" err="1"/>
              <a:t>Premis</a:t>
            </a:r>
            <a:r>
              <a:rPr lang="en-US" altLang="en-US" sz="1400" dirty="0"/>
              <a:t> Yang </a:t>
            </a:r>
            <a:r>
              <a:rPr lang="en-US" altLang="en-US" sz="1400" dirty="0" err="1"/>
              <a:t>Ditetapkan</a:t>
            </a:r>
            <a:r>
              <a:rPr lang="en-US" altLang="en-US" sz="1400" dirty="0"/>
              <a:t>)(</a:t>
            </a:r>
            <a:r>
              <a:rPr lang="en-US" altLang="en-US" sz="1400" dirty="0" err="1"/>
              <a:t>Getah</a:t>
            </a:r>
            <a:r>
              <a:rPr lang="en-US" altLang="en-US" sz="1400" dirty="0"/>
              <a:t> </a:t>
            </a:r>
            <a:r>
              <a:rPr lang="en-US" altLang="en-US" sz="1400" dirty="0" err="1"/>
              <a:t>Asli</a:t>
            </a:r>
            <a:r>
              <a:rPr lang="en-US" altLang="en-US" sz="1400" dirty="0"/>
              <a:t> </a:t>
            </a:r>
            <a:r>
              <a:rPr lang="en-US" altLang="en-US" sz="1400" dirty="0" err="1"/>
              <a:t>Mentah</a:t>
            </a:r>
            <a:r>
              <a:rPr lang="en-US" altLang="en-US" sz="1400" dirty="0"/>
              <a:t>) 1978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BF7764-1919-493E-B983-D77CC0974B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174" y="0"/>
            <a:ext cx="7188826" cy="68580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C6C2C3A-2D49-445E-93F5-409A0218B8CE}"/>
              </a:ext>
            </a:extLst>
          </p:cNvPr>
          <p:cNvCxnSpPr>
            <a:cxnSpLocks/>
          </p:cNvCxnSpPr>
          <p:nvPr/>
        </p:nvCxnSpPr>
        <p:spPr>
          <a:xfrm flipV="1">
            <a:off x="3784249" y="291548"/>
            <a:ext cx="5266986" cy="198750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7914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pic>
        <p:nvPicPr>
          <p:cNvPr id="8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2773D2C7-3D75-4E6B-9A5F-33E94A5466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B57F1F-DBF8-4D94-B5EF-C249DE88D8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6" y="26504"/>
            <a:ext cx="5804452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275F89-94A8-47EF-838B-939FB23A55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878" y="79512"/>
            <a:ext cx="6387548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C0B7BD-DB9B-4944-8305-3A2B90D605EB}"/>
              </a:ext>
            </a:extLst>
          </p:cNvPr>
          <p:cNvSpPr/>
          <p:nvPr/>
        </p:nvSpPr>
        <p:spPr>
          <a:xfrm>
            <a:off x="6900001" y="1353155"/>
            <a:ext cx="216635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Ringkasan</a:t>
            </a:r>
            <a:endParaRPr lang="en-US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AB2ADC-EF8B-4AAC-8DD8-E10F32FAF1B8}"/>
              </a:ext>
            </a:extLst>
          </p:cNvPr>
          <p:cNvSpPr txBox="1"/>
          <p:nvPr/>
        </p:nvSpPr>
        <p:spPr>
          <a:xfrm>
            <a:off x="3574531" y="6413598"/>
            <a:ext cx="137031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Seksyen</a:t>
            </a:r>
            <a:r>
              <a:rPr lang="en-US" dirty="0"/>
              <a:t> 10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D2E77E-CB20-463F-A08D-4FD4600797E0}"/>
              </a:ext>
            </a:extLst>
          </p:cNvPr>
          <p:cNvSpPr txBox="1"/>
          <p:nvPr/>
        </p:nvSpPr>
        <p:spPr>
          <a:xfrm>
            <a:off x="6900001" y="3139180"/>
            <a:ext cx="137031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Seksyen</a:t>
            </a:r>
            <a:r>
              <a:rPr lang="en-US" dirty="0"/>
              <a:t> 14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403E95-7AD4-4C71-BC75-CE913917C7DA}"/>
              </a:ext>
            </a:extLst>
          </p:cNvPr>
          <p:cNvSpPr txBox="1"/>
          <p:nvPr/>
        </p:nvSpPr>
        <p:spPr>
          <a:xfrm>
            <a:off x="9471879" y="531668"/>
            <a:ext cx="137031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Seksyen</a:t>
            </a:r>
            <a:r>
              <a:rPr lang="en-US" dirty="0"/>
              <a:t> 17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BEA2C0-C2CA-4FA5-ACD1-BC8A9A25DDDA}"/>
              </a:ext>
            </a:extLst>
          </p:cNvPr>
          <p:cNvSpPr txBox="1"/>
          <p:nvPr/>
        </p:nvSpPr>
        <p:spPr>
          <a:xfrm>
            <a:off x="6855971" y="531668"/>
            <a:ext cx="137031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Seksyen</a:t>
            </a:r>
            <a:r>
              <a:rPr lang="en-US" dirty="0"/>
              <a:t> 13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BAE71A-F7A7-4F06-9AE6-4DE9E92C7162}"/>
              </a:ext>
            </a:extLst>
          </p:cNvPr>
          <p:cNvSpPr txBox="1"/>
          <p:nvPr/>
        </p:nvSpPr>
        <p:spPr>
          <a:xfrm>
            <a:off x="2693401" y="2678373"/>
            <a:ext cx="137031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Seksyen</a:t>
            </a:r>
            <a:r>
              <a:rPr lang="en-US" dirty="0"/>
              <a:t> 12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D37F68-EE12-4233-A6AA-4A41FC5AB3A4}"/>
              </a:ext>
            </a:extLst>
          </p:cNvPr>
          <p:cNvSpPr txBox="1"/>
          <p:nvPr/>
        </p:nvSpPr>
        <p:spPr>
          <a:xfrm>
            <a:off x="4063717" y="281311"/>
            <a:ext cx="137031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Seksyen</a:t>
            </a:r>
            <a:r>
              <a:rPr lang="en-US" dirty="0"/>
              <a:t> 15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00ACA2-1789-408F-9F53-19F0A6425607}"/>
              </a:ext>
            </a:extLst>
          </p:cNvPr>
          <p:cNvSpPr txBox="1"/>
          <p:nvPr/>
        </p:nvSpPr>
        <p:spPr>
          <a:xfrm>
            <a:off x="1163627" y="1391523"/>
            <a:ext cx="137031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Seksyen</a:t>
            </a:r>
            <a:r>
              <a:rPr lang="en-US" dirty="0"/>
              <a:t> 11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6091D59-4796-4C83-B5D2-FFC8FFF3E68E}"/>
              </a:ext>
            </a:extLst>
          </p:cNvPr>
          <p:cNvSpPr txBox="1"/>
          <p:nvPr/>
        </p:nvSpPr>
        <p:spPr>
          <a:xfrm>
            <a:off x="2533943" y="4890769"/>
            <a:ext cx="137031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Seksyen</a:t>
            </a:r>
            <a:r>
              <a:rPr lang="en-US" dirty="0"/>
              <a:t> 16</a:t>
            </a:r>
          </a:p>
        </p:txBody>
      </p:sp>
    </p:spTree>
    <p:extLst>
      <p:ext uri="{BB962C8B-B14F-4D97-AF65-F5344CB8AC3E}">
        <p14:creationId xmlns:p14="http://schemas.microsoft.com/office/powerpoint/2010/main" val="262641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2">
            <a:extLst>
              <a:ext uri="{FF2B5EF4-FFF2-40B4-BE49-F238E27FC236}">
                <a16:creationId xmlns:a16="http://schemas.microsoft.com/office/drawing/2014/main" id="{3E569C13-E4A9-492C-87BB-48392AA52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1813" y="454804"/>
            <a:ext cx="59627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4000" b="1" dirty="0" err="1"/>
              <a:t>Boleh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ingat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dak</a:t>
            </a:r>
            <a:r>
              <a:rPr lang="en-US" altLang="en-US" sz="4000" b="1" dirty="0"/>
              <a:t> ???</a:t>
            </a:r>
          </a:p>
        </p:txBody>
      </p:sp>
      <p:pic>
        <p:nvPicPr>
          <p:cNvPr id="10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123019B4-684E-4698-8F81-30D550ABB2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65E0E7-79A0-457D-B106-CB1F73853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4827B43E-26B3-45D4-900A-FD2DCD131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4662" y="1368119"/>
            <a:ext cx="3905363" cy="4278094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1600" b="1" dirty="0" err="1"/>
              <a:t>Seksyen</a:t>
            </a:r>
            <a:r>
              <a:rPr lang="en-US" altLang="en-US" sz="1600" b="1" dirty="0"/>
              <a:t> 10 ~ </a:t>
            </a:r>
            <a:r>
              <a:rPr lang="en-US" altLang="en-US" sz="1600" b="1" dirty="0" err="1"/>
              <a:t>Pihak</a:t>
            </a:r>
            <a:r>
              <a:rPr lang="en-US" altLang="en-US" sz="1600" b="1" dirty="0"/>
              <a:t> </a:t>
            </a:r>
            <a:r>
              <a:rPr lang="en-US" altLang="en-US" sz="1600" b="1" dirty="0" err="1"/>
              <a:t>berkuasa</a:t>
            </a:r>
            <a:r>
              <a:rPr lang="en-US" altLang="en-US" sz="1600" b="1" dirty="0"/>
              <a:t> </a:t>
            </a:r>
          </a:p>
          <a:p>
            <a:pPr algn="just"/>
            <a:endParaRPr lang="en-US" altLang="en-US" sz="1600" b="1" dirty="0"/>
          </a:p>
          <a:p>
            <a:pPr algn="just"/>
            <a:r>
              <a:rPr lang="en-US" altLang="en-US" sz="1600" b="1" dirty="0" err="1"/>
              <a:t>Seksyen</a:t>
            </a:r>
            <a:r>
              <a:rPr lang="en-US" altLang="en-US" sz="1600" b="1" dirty="0"/>
              <a:t> 11 ~ </a:t>
            </a:r>
            <a:r>
              <a:rPr lang="en-US" altLang="en-US" sz="1600" b="1" dirty="0" err="1"/>
              <a:t>Lesen</a:t>
            </a:r>
            <a:r>
              <a:rPr lang="en-US" altLang="en-US" sz="1600" b="1" dirty="0"/>
              <a:t> </a:t>
            </a:r>
          </a:p>
          <a:p>
            <a:pPr algn="just"/>
            <a:endParaRPr lang="en-US" altLang="en-US" sz="1600" b="1" dirty="0"/>
          </a:p>
          <a:p>
            <a:pPr algn="just"/>
            <a:r>
              <a:rPr lang="en-US" altLang="en-US" sz="1600" b="1" dirty="0" err="1"/>
              <a:t>Seksyen</a:t>
            </a:r>
            <a:r>
              <a:rPr lang="en-US" altLang="en-US" sz="1600" b="1" dirty="0"/>
              <a:t> 12 ~ </a:t>
            </a:r>
            <a:r>
              <a:rPr lang="en-US" altLang="en-US" sz="1600" b="1" dirty="0" err="1"/>
              <a:t>Kuasa</a:t>
            </a:r>
            <a:endParaRPr lang="en-US" altLang="en-US" sz="1600" b="1" dirty="0"/>
          </a:p>
          <a:p>
            <a:pPr algn="just"/>
            <a:endParaRPr lang="en-US" altLang="en-US" sz="1600" b="1" dirty="0"/>
          </a:p>
          <a:p>
            <a:pPr algn="just"/>
            <a:r>
              <a:rPr lang="en-US" altLang="en-US" sz="1600" b="1" dirty="0" err="1"/>
              <a:t>Seksyen</a:t>
            </a:r>
            <a:r>
              <a:rPr lang="en-US" altLang="en-US" sz="1600" b="1" dirty="0"/>
              <a:t> 13 ~ </a:t>
            </a:r>
            <a:r>
              <a:rPr lang="en-US" altLang="en-US" sz="1600" b="1" dirty="0" err="1"/>
              <a:t>Tempoh</a:t>
            </a:r>
            <a:endParaRPr lang="en-US" altLang="en-US" sz="1600" b="1" dirty="0"/>
          </a:p>
          <a:p>
            <a:pPr algn="just"/>
            <a:endParaRPr lang="en-US" altLang="en-US" sz="1600" b="1" dirty="0"/>
          </a:p>
          <a:p>
            <a:pPr algn="just"/>
            <a:r>
              <a:rPr lang="en-US" altLang="en-US" sz="1600" b="1" dirty="0" err="1"/>
              <a:t>Seksyen</a:t>
            </a:r>
            <a:r>
              <a:rPr lang="en-US" altLang="en-US" sz="1600" b="1" dirty="0"/>
              <a:t> 14 ~ </a:t>
            </a:r>
            <a:r>
              <a:rPr lang="en-US" altLang="en-US" sz="1600" b="1" dirty="0" err="1"/>
              <a:t>Pindahmilik</a:t>
            </a:r>
            <a:r>
              <a:rPr lang="en-US" altLang="en-US" sz="1600" b="1" dirty="0"/>
              <a:t> </a:t>
            </a:r>
          </a:p>
          <a:p>
            <a:pPr algn="just"/>
            <a:endParaRPr lang="en-US" altLang="en-US" sz="1600" b="1" dirty="0"/>
          </a:p>
          <a:p>
            <a:pPr algn="just"/>
            <a:r>
              <a:rPr lang="en-US" altLang="en-US" sz="1600" b="1" dirty="0" err="1"/>
              <a:t>Seksyen</a:t>
            </a:r>
            <a:r>
              <a:rPr lang="en-US" altLang="en-US" sz="1600" b="1" dirty="0"/>
              <a:t> 15 ~ Daftar </a:t>
            </a:r>
            <a:r>
              <a:rPr lang="en-US" altLang="en-US" sz="1600" b="1" dirty="0" err="1"/>
              <a:t>Lesen</a:t>
            </a:r>
            <a:endParaRPr lang="en-US" altLang="en-US" sz="1600" b="1" dirty="0"/>
          </a:p>
          <a:p>
            <a:pPr algn="just"/>
            <a:endParaRPr lang="en-US" altLang="en-US" sz="1600" b="1" dirty="0"/>
          </a:p>
          <a:p>
            <a:pPr algn="just"/>
            <a:r>
              <a:rPr lang="en-US" altLang="en-US" sz="1600" b="1" dirty="0" err="1"/>
              <a:t>Seksyen</a:t>
            </a:r>
            <a:r>
              <a:rPr lang="en-US" altLang="en-US" sz="1600" b="1" dirty="0"/>
              <a:t> 16 ~ </a:t>
            </a:r>
            <a:r>
              <a:rPr lang="en-US" altLang="en-US" sz="1600" b="1" dirty="0" err="1"/>
              <a:t>Langgar</a:t>
            </a:r>
            <a:r>
              <a:rPr lang="en-US" altLang="en-US" sz="1600" b="1" dirty="0"/>
              <a:t> </a:t>
            </a:r>
            <a:r>
              <a:rPr lang="en-US" altLang="en-US" sz="1600" b="1" dirty="0" err="1"/>
              <a:t>Syarat</a:t>
            </a:r>
            <a:r>
              <a:rPr lang="en-US" altLang="en-US" sz="1600" b="1" dirty="0"/>
              <a:t> </a:t>
            </a:r>
            <a:r>
              <a:rPr lang="en-US" altLang="en-US" sz="1600" b="1" dirty="0" err="1"/>
              <a:t>lesen</a:t>
            </a:r>
            <a:r>
              <a:rPr lang="en-US" altLang="en-US" sz="1600" b="1" dirty="0"/>
              <a:t> </a:t>
            </a:r>
          </a:p>
          <a:p>
            <a:pPr algn="just"/>
            <a:endParaRPr lang="en-US" altLang="en-US" sz="1600" b="1" dirty="0"/>
          </a:p>
          <a:p>
            <a:pPr algn="just"/>
            <a:r>
              <a:rPr lang="en-US" altLang="en-US" sz="1600" b="1" dirty="0" err="1"/>
              <a:t>Seksyen</a:t>
            </a:r>
            <a:r>
              <a:rPr lang="en-US" altLang="en-US" sz="1600" b="1" dirty="0"/>
              <a:t> 17 ~ </a:t>
            </a:r>
            <a:r>
              <a:rPr lang="en-US" altLang="en-US" sz="1600" b="1" dirty="0" err="1"/>
              <a:t>Bayaran</a:t>
            </a:r>
            <a:r>
              <a:rPr lang="en-US" altLang="en-US" sz="1600" b="1" dirty="0"/>
              <a:t> </a:t>
            </a:r>
          </a:p>
          <a:p>
            <a:pPr algn="just"/>
            <a:endParaRPr lang="en-US" altLang="en-US" sz="1600" b="1" dirty="0"/>
          </a:p>
          <a:p>
            <a:pPr algn="just"/>
            <a:endParaRPr lang="en-US" altLang="en-US" sz="1600" b="1" dirty="0"/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9C7BA0D8-4294-4240-9443-16198C03D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317" y="2062727"/>
            <a:ext cx="705099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 dirty="0" err="1"/>
              <a:t>Pihak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Berkuasa</a:t>
            </a:r>
            <a:r>
              <a:rPr lang="en-US" altLang="en-US" sz="2800" b="1" dirty="0"/>
              <a:t> </a:t>
            </a:r>
            <a:r>
              <a:rPr lang="en-US" altLang="en-US" sz="2800" dirty="0" err="1"/>
              <a:t>akan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mempertimbangkan</a:t>
            </a:r>
            <a:r>
              <a:rPr lang="en-US" altLang="en-US" sz="2800" dirty="0"/>
              <a:t> </a:t>
            </a:r>
            <a:r>
              <a:rPr lang="en-US" altLang="en-US" sz="2800" b="1" dirty="0" err="1"/>
              <a:t>lesen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dengan</a:t>
            </a:r>
            <a:r>
              <a:rPr lang="en-US" altLang="en-US" sz="2800" dirty="0"/>
              <a:t> </a:t>
            </a:r>
            <a:r>
              <a:rPr lang="en-US" altLang="en-US" sz="2800" b="1" dirty="0" err="1"/>
              <a:t>kuasa</a:t>
            </a:r>
            <a:r>
              <a:rPr lang="en-US" altLang="en-US" sz="2800" b="1" dirty="0"/>
              <a:t> </a:t>
            </a:r>
            <a:r>
              <a:rPr lang="en-US" altLang="en-US" sz="2800" dirty="0"/>
              <a:t>yang </a:t>
            </a:r>
            <a:r>
              <a:rPr lang="en-US" altLang="en-US" sz="2800" dirty="0" err="1"/>
              <a:t>ada</a:t>
            </a:r>
            <a:r>
              <a:rPr lang="en-US" altLang="en-US" sz="2800" dirty="0"/>
              <a:t>. Beri </a:t>
            </a:r>
            <a:r>
              <a:rPr lang="en-US" altLang="en-US" sz="2800" b="1" dirty="0" err="1"/>
              <a:t>tempoh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untuk</a:t>
            </a:r>
            <a:r>
              <a:rPr lang="en-US" altLang="en-US" sz="2800" dirty="0"/>
              <a:t> </a:t>
            </a:r>
            <a:r>
              <a:rPr lang="en-US" altLang="en-US" sz="2800" b="1" dirty="0" err="1"/>
              <a:t>pindahmilik</a:t>
            </a:r>
            <a:r>
              <a:rPr lang="en-US" altLang="en-US" sz="2800" dirty="0"/>
              <a:t> dan </a:t>
            </a:r>
            <a:r>
              <a:rPr lang="en-US" altLang="en-US" sz="2800" b="1" dirty="0"/>
              <a:t>daftar lessen</a:t>
            </a:r>
            <a:r>
              <a:rPr lang="en-US" altLang="en-US" sz="2800" dirty="0"/>
              <a:t>. </a:t>
            </a:r>
            <a:r>
              <a:rPr lang="en-US" altLang="en-US" sz="2800" dirty="0" err="1"/>
              <a:t>Jika</a:t>
            </a:r>
            <a:r>
              <a:rPr lang="en-US" altLang="en-US" sz="2800" dirty="0"/>
              <a:t> </a:t>
            </a:r>
            <a:r>
              <a:rPr lang="en-US" altLang="en-US" sz="2800" b="1" dirty="0"/>
              <a:t>langar </a:t>
            </a:r>
            <a:r>
              <a:rPr lang="en-US" altLang="en-US" sz="2800" b="1" dirty="0" err="1"/>
              <a:t>syarat</a:t>
            </a:r>
            <a:r>
              <a:rPr lang="en-US" altLang="en-US" sz="2800" b="1" dirty="0"/>
              <a:t> lessen</a:t>
            </a:r>
            <a:r>
              <a:rPr lang="en-US" altLang="en-US" sz="2800" dirty="0"/>
              <a:t>, </a:t>
            </a:r>
            <a:r>
              <a:rPr lang="en-US" altLang="en-US" sz="2800" b="1" dirty="0" err="1"/>
              <a:t>bayaran</a:t>
            </a:r>
            <a:r>
              <a:rPr lang="en-US" altLang="en-US" sz="2800" b="1" dirty="0"/>
              <a:t> </a:t>
            </a:r>
            <a:r>
              <a:rPr lang="en-US" altLang="en-US" sz="2800" dirty="0" err="1"/>
              <a:t>akan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dikenakan</a:t>
            </a:r>
            <a:r>
              <a:rPr lang="en-US" altLang="en-US" sz="2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051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pic>
        <p:nvPicPr>
          <p:cNvPr id="8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2773D2C7-3D75-4E6B-9A5F-33E94A5466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899FD7-BBA4-4754-BB6B-48484071F9FF}"/>
              </a:ext>
            </a:extLst>
          </p:cNvPr>
          <p:cNvSpPr/>
          <p:nvPr/>
        </p:nvSpPr>
        <p:spPr>
          <a:xfrm>
            <a:off x="901149" y="1247133"/>
            <a:ext cx="3079485" cy="523220"/>
          </a:xfrm>
          <a:prstGeom prst="rec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SEKSYEN 18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C0B7BD-DB9B-4944-8305-3A2B90D605EB}"/>
              </a:ext>
            </a:extLst>
          </p:cNvPr>
          <p:cNvSpPr/>
          <p:nvPr/>
        </p:nvSpPr>
        <p:spPr>
          <a:xfrm>
            <a:off x="295397" y="1949504"/>
            <a:ext cx="4954055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Premis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ditetapkan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hendaklah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dilesenkan</a:t>
            </a:r>
            <a:endParaRPr lang="en-US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B57F1F-DBF8-4D94-B5EF-C249DE88D8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496" y="0"/>
            <a:ext cx="6816936" cy="68580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C6C2C3A-2D49-445E-93F5-409A0218B8CE}"/>
              </a:ext>
            </a:extLst>
          </p:cNvPr>
          <p:cNvCxnSpPr>
            <a:cxnSpLocks/>
          </p:cNvCxnSpPr>
          <p:nvPr/>
        </p:nvCxnSpPr>
        <p:spPr>
          <a:xfrm>
            <a:off x="4333461" y="1770353"/>
            <a:ext cx="1364974" cy="212578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320F765-DEF0-40F2-A96F-907F839D2858}"/>
              </a:ext>
            </a:extLst>
          </p:cNvPr>
          <p:cNvSpPr/>
          <p:nvPr/>
        </p:nvSpPr>
        <p:spPr>
          <a:xfrm>
            <a:off x="364970" y="3015671"/>
            <a:ext cx="4455507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Apa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itu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Premis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ditetapkan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3ECE40-5604-4FCD-9288-B6854983AAF0}"/>
              </a:ext>
            </a:extLst>
          </p:cNvPr>
          <p:cNvSpPr/>
          <p:nvPr/>
        </p:nvSpPr>
        <p:spPr>
          <a:xfrm>
            <a:off x="364970" y="4223943"/>
            <a:ext cx="4631100" cy="255454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Mengikut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Tafsiran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AKAS 1974 :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Sesuatu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premis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ditetapkan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oleh Menteri’.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Pendudukan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penggunaannya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oleh 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seseorang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adalah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menjadi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suatu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kesalahan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melainkan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ianya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dilesenkan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9879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2">
            <a:extLst>
              <a:ext uri="{FF2B5EF4-FFF2-40B4-BE49-F238E27FC236}">
                <a16:creationId xmlns:a16="http://schemas.microsoft.com/office/drawing/2014/main" id="{3E569C13-E4A9-492C-87BB-48392AA52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922" y="1964835"/>
            <a:ext cx="111450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2400" b="1" dirty="0" err="1"/>
              <a:t>Premis</a:t>
            </a:r>
            <a:r>
              <a:rPr lang="en-US" altLang="en-US" sz="2400" b="1" dirty="0"/>
              <a:t> Yang </a:t>
            </a:r>
            <a:r>
              <a:rPr lang="en-US" altLang="en-US" sz="2400" b="1" dirty="0" err="1"/>
              <a:t>Ditetapkan</a:t>
            </a:r>
            <a:r>
              <a:rPr lang="en-US" altLang="en-US" sz="2400" b="1" dirty="0"/>
              <a:t> (PYDT)</a:t>
            </a:r>
          </a:p>
        </p:txBody>
      </p:sp>
      <p:pic>
        <p:nvPicPr>
          <p:cNvPr id="10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123019B4-684E-4698-8F81-30D550ABB2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65E0E7-79A0-457D-B106-CB1F73853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5A11079A-79D6-4AD3-9838-BE1D1EBAE5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5287560"/>
              </p:ext>
            </p:extLst>
          </p:nvPr>
        </p:nvGraphicFramePr>
        <p:xfrm>
          <a:off x="1046922" y="2543293"/>
          <a:ext cx="9812337" cy="3388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7566">
                  <a:extLst>
                    <a:ext uri="{9D8B030D-6E8A-4147-A177-3AD203B41FA5}">
                      <a16:colId xmlns:a16="http://schemas.microsoft.com/office/drawing/2014/main" val="3220343254"/>
                    </a:ext>
                  </a:extLst>
                </a:gridCol>
                <a:gridCol w="4016636">
                  <a:extLst>
                    <a:ext uri="{9D8B030D-6E8A-4147-A177-3AD203B41FA5}">
                      <a16:colId xmlns:a16="http://schemas.microsoft.com/office/drawing/2014/main" val="3783591621"/>
                    </a:ext>
                  </a:extLst>
                </a:gridCol>
                <a:gridCol w="5228135">
                  <a:extLst>
                    <a:ext uri="{9D8B030D-6E8A-4147-A177-3AD203B41FA5}">
                      <a16:colId xmlns:a16="http://schemas.microsoft.com/office/drawing/2014/main" val="38051549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BIL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PYDT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Punca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Kuasa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2540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Kemudahan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Pengolahan</a:t>
                      </a:r>
                      <a:r>
                        <a:rPr lang="en-US" dirty="0"/>
                        <a:t> dan </a:t>
                      </a:r>
                      <a:r>
                        <a:rPr lang="en-US" dirty="0" err="1"/>
                        <a:t>Pelupusan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Buangan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Terjadual</a:t>
                      </a:r>
                      <a:endParaRPr lang="en-US" dirty="0"/>
                    </a:p>
                    <a:p>
                      <a:r>
                        <a:rPr lang="en-US" dirty="0"/>
                        <a:t>(PYDT-BT)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0" dirty="0" err="1"/>
                        <a:t>Perintah</a:t>
                      </a:r>
                      <a:r>
                        <a:rPr lang="en-US" altLang="en-US" sz="1800" b="0" dirty="0"/>
                        <a:t> </a:t>
                      </a:r>
                      <a:r>
                        <a:rPr lang="en-US" altLang="en-US" sz="1800" b="0" dirty="0" err="1"/>
                        <a:t>Kualiti</a:t>
                      </a:r>
                      <a:r>
                        <a:rPr lang="en-US" altLang="en-US" sz="1800" b="0" dirty="0"/>
                        <a:t> </a:t>
                      </a:r>
                      <a:r>
                        <a:rPr lang="en-US" altLang="en-US" sz="1800" b="0" dirty="0" err="1"/>
                        <a:t>Alam</a:t>
                      </a:r>
                      <a:r>
                        <a:rPr lang="en-US" altLang="en-US" sz="1800" b="0" dirty="0"/>
                        <a:t> </a:t>
                      </a:r>
                      <a:r>
                        <a:rPr lang="en-US" altLang="en-US" sz="1800" b="0" dirty="0" err="1"/>
                        <a:t>Sekeliling</a:t>
                      </a:r>
                      <a:r>
                        <a:rPr lang="en-US" altLang="en-US" sz="1800" b="0" dirty="0"/>
                        <a:t> (</a:t>
                      </a:r>
                      <a:r>
                        <a:rPr lang="en-US" altLang="en-US" sz="1800" b="0" dirty="0" err="1"/>
                        <a:t>Premis</a:t>
                      </a:r>
                      <a:r>
                        <a:rPr lang="en-US" altLang="en-US" sz="1800" b="0" dirty="0"/>
                        <a:t> Yang </a:t>
                      </a:r>
                      <a:r>
                        <a:rPr lang="en-US" altLang="en-US" sz="1800" b="0" dirty="0" err="1"/>
                        <a:t>Ditetapkan</a:t>
                      </a:r>
                      <a:r>
                        <a:rPr lang="en-US" altLang="en-US" sz="1800" b="0" dirty="0"/>
                        <a:t>)(</a:t>
                      </a:r>
                      <a:r>
                        <a:rPr lang="en-US" altLang="en-US" sz="1800" b="0" dirty="0" err="1"/>
                        <a:t>Kemudahan</a:t>
                      </a:r>
                      <a:r>
                        <a:rPr lang="en-US" altLang="en-US" sz="1800" b="0" dirty="0"/>
                        <a:t> </a:t>
                      </a:r>
                      <a:r>
                        <a:rPr lang="en-US" altLang="en-US" sz="1800" b="0" dirty="0" err="1"/>
                        <a:t>Pengolahan</a:t>
                      </a:r>
                      <a:r>
                        <a:rPr lang="en-US" altLang="en-US" sz="1800" b="0" dirty="0"/>
                        <a:t> Dan </a:t>
                      </a:r>
                      <a:r>
                        <a:rPr lang="en-US" altLang="en-US" sz="1800" b="0" dirty="0" err="1"/>
                        <a:t>Pelupusan</a:t>
                      </a:r>
                      <a:r>
                        <a:rPr lang="en-US" altLang="en-US" sz="1800" b="0" dirty="0"/>
                        <a:t> </a:t>
                      </a:r>
                      <a:r>
                        <a:rPr lang="en-US" altLang="en-US" sz="1800" b="0" dirty="0" err="1"/>
                        <a:t>Buangan</a:t>
                      </a:r>
                      <a:r>
                        <a:rPr lang="en-US" altLang="en-US" sz="1800" b="0" dirty="0"/>
                        <a:t> </a:t>
                      </a:r>
                      <a:r>
                        <a:rPr lang="en-US" altLang="en-US" sz="1800" b="0" dirty="0" err="1"/>
                        <a:t>Terjadual</a:t>
                      </a:r>
                      <a:r>
                        <a:rPr lang="en-US" altLang="en-US" sz="1800" b="0" dirty="0"/>
                        <a:t>) 1989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8336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Minyak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Kelapa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Sawit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Mentah</a:t>
                      </a:r>
                      <a:endParaRPr lang="en-US" dirty="0"/>
                    </a:p>
                    <a:p>
                      <a:r>
                        <a:rPr lang="en-US" dirty="0"/>
                        <a:t>(PYDT-KKS)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0" dirty="0" err="1"/>
                        <a:t>Perintah</a:t>
                      </a:r>
                      <a:r>
                        <a:rPr lang="en-US" altLang="en-US" sz="1800" b="0" dirty="0"/>
                        <a:t> </a:t>
                      </a:r>
                      <a:r>
                        <a:rPr lang="en-US" altLang="en-US" sz="1800" b="0" dirty="0" err="1"/>
                        <a:t>Kualiti</a:t>
                      </a:r>
                      <a:r>
                        <a:rPr lang="en-US" altLang="en-US" sz="1800" b="0" dirty="0"/>
                        <a:t> </a:t>
                      </a:r>
                      <a:r>
                        <a:rPr lang="en-US" altLang="en-US" sz="1800" b="0" dirty="0" err="1"/>
                        <a:t>Alam</a:t>
                      </a:r>
                      <a:r>
                        <a:rPr lang="en-US" altLang="en-US" sz="1800" b="0" dirty="0"/>
                        <a:t> </a:t>
                      </a:r>
                      <a:r>
                        <a:rPr lang="en-US" altLang="en-US" sz="1800" b="0" dirty="0" err="1"/>
                        <a:t>Sekeliling</a:t>
                      </a:r>
                      <a:r>
                        <a:rPr lang="en-US" altLang="en-US" sz="1800" b="0" dirty="0"/>
                        <a:t> (</a:t>
                      </a:r>
                      <a:r>
                        <a:rPr lang="en-US" altLang="en-US" sz="1800" b="0" dirty="0" err="1"/>
                        <a:t>Premis</a:t>
                      </a:r>
                      <a:r>
                        <a:rPr lang="en-US" altLang="en-US" sz="1800" b="0" dirty="0"/>
                        <a:t> Yang </a:t>
                      </a:r>
                      <a:r>
                        <a:rPr lang="en-US" altLang="en-US" sz="1800" b="0" dirty="0" err="1"/>
                        <a:t>Ditetapkan</a:t>
                      </a:r>
                      <a:r>
                        <a:rPr lang="en-US" altLang="en-US" sz="1800" b="0" dirty="0"/>
                        <a:t>)(</a:t>
                      </a:r>
                      <a:r>
                        <a:rPr lang="en-US" altLang="en-US" sz="1800" b="0" dirty="0" err="1"/>
                        <a:t>Minyak</a:t>
                      </a:r>
                      <a:r>
                        <a:rPr lang="en-US" altLang="en-US" sz="1800" b="0" dirty="0"/>
                        <a:t> </a:t>
                      </a:r>
                      <a:r>
                        <a:rPr lang="en-US" altLang="en-US" sz="1800" b="0" dirty="0" err="1"/>
                        <a:t>Kelapa</a:t>
                      </a:r>
                      <a:r>
                        <a:rPr lang="en-US" altLang="en-US" sz="1800" b="0" dirty="0"/>
                        <a:t> </a:t>
                      </a:r>
                      <a:r>
                        <a:rPr lang="en-US" altLang="en-US" sz="1800" b="0" dirty="0" err="1"/>
                        <a:t>Sawit</a:t>
                      </a:r>
                      <a:r>
                        <a:rPr lang="en-US" altLang="en-US" sz="1800" b="0" dirty="0"/>
                        <a:t> </a:t>
                      </a:r>
                      <a:r>
                        <a:rPr lang="en-US" altLang="en-US" sz="1800" b="0" dirty="0" err="1"/>
                        <a:t>Mentah</a:t>
                      </a:r>
                      <a:r>
                        <a:rPr lang="en-US" altLang="en-US" sz="1800" b="0" dirty="0"/>
                        <a:t>) 1977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4628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Getah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Asli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Mentah</a:t>
                      </a:r>
                      <a:r>
                        <a:rPr lang="en-US" dirty="0"/>
                        <a:t> </a:t>
                      </a:r>
                    </a:p>
                    <a:p>
                      <a:r>
                        <a:rPr lang="en-US" dirty="0"/>
                        <a:t>(PYDT-KG)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0" dirty="0" err="1"/>
                        <a:t>Perintah</a:t>
                      </a:r>
                      <a:r>
                        <a:rPr lang="en-US" altLang="en-US" sz="1800" b="0" dirty="0"/>
                        <a:t> </a:t>
                      </a:r>
                      <a:r>
                        <a:rPr lang="en-US" altLang="en-US" sz="1800" b="0" dirty="0" err="1"/>
                        <a:t>Kualiti</a:t>
                      </a:r>
                      <a:r>
                        <a:rPr lang="en-US" altLang="en-US" sz="1800" b="0" dirty="0"/>
                        <a:t> </a:t>
                      </a:r>
                      <a:r>
                        <a:rPr lang="en-US" altLang="en-US" sz="1800" b="0" dirty="0" err="1"/>
                        <a:t>Alam</a:t>
                      </a:r>
                      <a:r>
                        <a:rPr lang="en-US" altLang="en-US" sz="1800" b="0" dirty="0"/>
                        <a:t> </a:t>
                      </a:r>
                      <a:r>
                        <a:rPr lang="en-US" altLang="en-US" sz="1800" b="0" dirty="0" err="1"/>
                        <a:t>Sekeliling</a:t>
                      </a:r>
                      <a:r>
                        <a:rPr lang="en-US" altLang="en-US" sz="1800" b="0" dirty="0"/>
                        <a:t> (</a:t>
                      </a:r>
                      <a:r>
                        <a:rPr lang="en-US" altLang="en-US" sz="1800" b="0" dirty="0" err="1"/>
                        <a:t>Premis</a:t>
                      </a:r>
                      <a:r>
                        <a:rPr lang="en-US" altLang="en-US" sz="1800" b="0" dirty="0"/>
                        <a:t> Yang </a:t>
                      </a:r>
                      <a:r>
                        <a:rPr lang="en-US" altLang="en-US" sz="1800" b="0" dirty="0" err="1"/>
                        <a:t>Ditetapkan</a:t>
                      </a:r>
                      <a:r>
                        <a:rPr lang="en-US" altLang="en-US" sz="1800" b="0" dirty="0"/>
                        <a:t>)(</a:t>
                      </a:r>
                      <a:r>
                        <a:rPr lang="en-US" altLang="en-US" sz="1800" b="0" dirty="0" err="1"/>
                        <a:t>Getah</a:t>
                      </a:r>
                      <a:r>
                        <a:rPr lang="en-US" altLang="en-US" sz="1800" b="0" dirty="0"/>
                        <a:t> </a:t>
                      </a:r>
                      <a:r>
                        <a:rPr lang="en-US" altLang="en-US" sz="1800" b="0" dirty="0" err="1"/>
                        <a:t>Asli</a:t>
                      </a:r>
                      <a:r>
                        <a:rPr lang="en-US" altLang="en-US" sz="1800" b="0" dirty="0"/>
                        <a:t> </a:t>
                      </a:r>
                      <a:r>
                        <a:rPr lang="en-US" altLang="en-US" sz="1800" b="0" dirty="0" err="1"/>
                        <a:t>Mentah</a:t>
                      </a:r>
                      <a:r>
                        <a:rPr lang="en-US" altLang="en-US" sz="1800" b="0" dirty="0"/>
                        <a:t>) 1978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9805809"/>
                  </a:ext>
                </a:extLst>
              </a:tr>
            </a:tbl>
          </a:graphicData>
        </a:graphic>
      </p:graphicFrame>
      <p:sp>
        <p:nvSpPr>
          <p:cNvPr id="9" name="TextBox 2">
            <a:extLst>
              <a:ext uri="{FF2B5EF4-FFF2-40B4-BE49-F238E27FC236}">
                <a16:creationId xmlns:a16="http://schemas.microsoft.com/office/drawing/2014/main" id="{BA0FA087-4F9B-4178-BAD4-CB79520FC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3220" y="564520"/>
            <a:ext cx="6499493" cy="120032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2400" b="1" dirty="0" err="1"/>
              <a:t>Merujuk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Seksyen</a:t>
            </a:r>
            <a:r>
              <a:rPr lang="en-US" altLang="en-US" sz="2400" b="1" dirty="0"/>
              <a:t> 18, Menteri </a:t>
            </a:r>
            <a:r>
              <a:rPr lang="en-US" altLang="en-US" sz="2400" b="1" dirty="0" err="1"/>
              <a:t>selepas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berunding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dengan</a:t>
            </a:r>
            <a:r>
              <a:rPr lang="en-US" altLang="en-US" sz="2400" b="1" dirty="0"/>
              <a:t> Majlis </a:t>
            </a:r>
            <a:r>
              <a:rPr lang="en-US" altLang="en-US" sz="2400" b="1" dirty="0" err="1"/>
              <a:t>Kualiti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Alam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Sekeliling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menetapkan</a:t>
            </a:r>
            <a:r>
              <a:rPr lang="en-US" altLang="en-US" sz="2400" b="1" dirty="0"/>
              <a:t>: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pic>
        <p:nvPicPr>
          <p:cNvPr id="8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2773D2C7-3D75-4E6B-9A5F-33E94A5466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C0B7BD-DB9B-4944-8305-3A2B90D605EB}"/>
              </a:ext>
            </a:extLst>
          </p:cNvPr>
          <p:cNvSpPr/>
          <p:nvPr/>
        </p:nvSpPr>
        <p:spPr>
          <a:xfrm>
            <a:off x="858053" y="1593593"/>
            <a:ext cx="4954055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Apa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hukuman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premis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beroperasi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tanpa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lesen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4A9A71-8540-4BF9-B761-6A38F36E027E}"/>
              </a:ext>
            </a:extLst>
          </p:cNvPr>
          <p:cNvSpPr/>
          <p:nvPr/>
        </p:nvSpPr>
        <p:spPr>
          <a:xfrm>
            <a:off x="353441" y="2908485"/>
            <a:ext cx="4954055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Denda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: RM 50,000 @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penjara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lebih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tahun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@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kedua-duanya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31" descr="BS00285_">
            <a:extLst>
              <a:ext uri="{FF2B5EF4-FFF2-40B4-BE49-F238E27FC236}">
                <a16:creationId xmlns:a16="http://schemas.microsoft.com/office/drawing/2014/main" id="{49877E0C-1ACE-4CC0-806A-5AF0FD7DF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3546" y="5217988"/>
            <a:ext cx="1531937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030" descr="BS00508_">
            <a:extLst>
              <a:ext uri="{FF2B5EF4-FFF2-40B4-BE49-F238E27FC236}">
                <a16:creationId xmlns:a16="http://schemas.microsoft.com/office/drawing/2014/main" id="{EEDBEDED-95D2-4855-BA5D-75F0F1A02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7184" y="5354208"/>
            <a:ext cx="1325563" cy="137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EE36550-827C-4085-83FB-3ABED35273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108" y="79512"/>
            <a:ext cx="5970879" cy="671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572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2">
            <a:extLst>
              <a:ext uri="{FF2B5EF4-FFF2-40B4-BE49-F238E27FC236}">
                <a16:creationId xmlns:a16="http://schemas.microsoft.com/office/drawing/2014/main" id="{3E569C13-E4A9-492C-87BB-48392AA52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9888" y="333687"/>
            <a:ext cx="59627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2400" b="1" dirty="0" err="1"/>
              <a:t>Berapa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jenis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Lesen</a:t>
            </a:r>
            <a:r>
              <a:rPr lang="en-US" altLang="en-US" sz="2400" b="1" dirty="0"/>
              <a:t> yang </a:t>
            </a:r>
            <a:r>
              <a:rPr lang="en-US" altLang="en-US" sz="2400" b="1" dirty="0" err="1"/>
              <a:t>diperuntukan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dalam</a:t>
            </a:r>
            <a:r>
              <a:rPr lang="en-US" altLang="en-US" sz="2400" b="1" dirty="0"/>
              <a:t>  AKAS 1974???</a:t>
            </a:r>
          </a:p>
        </p:txBody>
      </p:sp>
      <p:pic>
        <p:nvPicPr>
          <p:cNvPr id="10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123019B4-684E-4698-8F81-30D550ABB2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65E0E7-79A0-457D-B106-CB1F73853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5A11079A-79D6-4AD3-9838-BE1D1EBAE507}"/>
              </a:ext>
            </a:extLst>
          </p:cNvPr>
          <p:cNvGraphicFramePr>
            <a:graphicFrameLocks noGrp="1"/>
          </p:cNvGraphicFramePr>
          <p:nvPr/>
        </p:nvGraphicFramePr>
        <p:xfrm>
          <a:off x="285750" y="1208552"/>
          <a:ext cx="11387136" cy="558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444">
                  <a:extLst>
                    <a:ext uri="{9D8B030D-6E8A-4147-A177-3AD203B41FA5}">
                      <a16:colId xmlns:a16="http://schemas.microsoft.com/office/drawing/2014/main" val="3220343254"/>
                    </a:ext>
                  </a:extLst>
                </a:gridCol>
                <a:gridCol w="1724131">
                  <a:extLst>
                    <a:ext uri="{9D8B030D-6E8A-4147-A177-3AD203B41FA5}">
                      <a16:colId xmlns:a16="http://schemas.microsoft.com/office/drawing/2014/main" val="3783591621"/>
                    </a:ext>
                  </a:extLst>
                </a:gridCol>
                <a:gridCol w="6243638">
                  <a:extLst>
                    <a:ext uri="{9D8B030D-6E8A-4147-A177-3AD203B41FA5}">
                      <a16:colId xmlns:a16="http://schemas.microsoft.com/office/drawing/2014/main" val="3805154986"/>
                    </a:ext>
                  </a:extLst>
                </a:gridCol>
                <a:gridCol w="2828923">
                  <a:extLst>
                    <a:ext uri="{9D8B030D-6E8A-4147-A177-3AD203B41FA5}">
                      <a16:colId xmlns:a16="http://schemas.microsoft.com/office/drawing/2014/main" val="2185866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BIL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LESEN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CATATAN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NOTA KAKI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2540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Seksyen</a:t>
                      </a:r>
                      <a:r>
                        <a:rPr lang="en-US" dirty="0"/>
                        <a:t> 18(1)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Lesen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untuk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menduduki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atau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menggunakan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premis</a:t>
                      </a:r>
                      <a:r>
                        <a:rPr lang="en-US" dirty="0"/>
                        <a:t> yang </a:t>
                      </a:r>
                      <a:r>
                        <a:rPr lang="en-US" dirty="0" err="1"/>
                        <a:t>ditetapkan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Lesen</a:t>
                      </a:r>
                      <a:r>
                        <a:rPr lang="en-US" dirty="0"/>
                        <a:t> PYDT BT/KKS/KG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8336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Sekyen</a:t>
                      </a:r>
                      <a:r>
                        <a:rPr lang="en-US" dirty="0"/>
                        <a:t> 22(1)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Lesen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untuk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mengeluar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atau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melepaskan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buangan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dalam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udara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dengan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melanggar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syarat-syarat</a:t>
                      </a:r>
                      <a:r>
                        <a:rPr lang="en-US" dirty="0"/>
                        <a:t> yang </a:t>
                      </a:r>
                      <a:r>
                        <a:rPr lang="en-US" dirty="0" err="1"/>
                        <a:t>boleh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diterima</a:t>
                      </a:r>
                      <a:r>
                        <a:rPr lang="en-US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Lesen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Pelanggaran</a:t>
                      </a:r>
                      <a:r>
                        <a:rPr lang="en-US" dirty="0"/>
                        <a:t> Udara </a:t>
                      </a:r>
                      <a:r>
                        <a:rPr lang="en-US" dirty="0" err="1"/>
                        <a:t>Bersih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4628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Sekyen</a:t>
                      </a:r>
                      <a:r>
                        <a:rPr lang="en-US" dirty="0"/>
                        <a:t> 23(1)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Lesen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untuk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mengeluar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menyebab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atau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menyebabkan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apa-apa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bunyi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bising</a:t>
                      </a:r>
                      <a:r>
                        <a:rPr lang="en-US" dirty="0"/>
                        <a:t> yang </a:t>
                      </a:r>
                      <a:r>
                        <a:rPr lang="en-US" dirty="0" err="1"/>
                        <a:t>lebih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kuat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bahana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keamatan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atau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kualiti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dengan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melanggar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syarat-syarat</a:t>
                      </a:r>
                      <a:r>
                        <a:rPr lang="en-US" dirty="0"/>
                        <a:t> yang </a:t>
                      </a:r>
                      <a:r>
                        <a:rPr lang="en-US" dirty="0" err="1"/>
                        <a:t>boleh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diterima</a:t>
                      </a:r>
                      <a:r>
                        <a:rPr lang="en-US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Lesen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Pelanggaran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Bunyi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Bising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9805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Sekyen</a:t>
                      </a:r>
                      <a:r>
                        <a:rPr lang="en-US" dirty="0"/>
                        <a:t> 24(1)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Lesen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untuk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mencemar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atau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menyebab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atau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membenar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dicemarkan</a:t>
                      </a:r>
                      <a:r>
                        <a:rPr lang="en-US" dirty="0"/>
                        <a:t> mana-mana </a:t>
                      </a:r>
                      <a:r>
                        <a:rPr lang="en-US" dirty="0" err="1"/>
                        <a:t>tanah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tanih</a:t>
                      </a:r>
                      <a:r>
                        <a:rPr lang="en-US" dirty="0"/>
                        <a:t>/</a:t>
                      </a:r>
                      <a:r>
                        <a:rPr lang="en-US" dirty="0" err="1"/>
                        <a:t>permukaan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tanah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dengan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melanggar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syarat-syarat</a:t>
                      </a:r>
                      <a:r>
                        <a:rPr lang="en-US" dirty="0"/>
                        <a:t> yang </a:t>
                      </a:r>
                      <a:r>
                        <a:rPr lang="en-US" dirty="0" err="1"/>
                        <a:t>boleh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diterima</a:t>
                      </a:r>
                      <a:r>
                        <a:rPr lang="en-US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Lesen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Pelanggaran</a:t>
                      </a:r>
                      <a:r>
                        <a:rPr lang="en-US" dirty="0"/>
                        <a:t> Tanah </a:t>
                      </a:r>
                      <a:r>
                        <a:rPr lang="en-US" dirty="0" err="1"/>
                        <a:t>tanih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72020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Sekyen</a:t>
                      </a:r>
                      <a:r>
                        <a:rPr lang="en-US" dirty="0"/>
                        <a:t> 25(1)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Lesen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untuk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mengeluar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melepaskan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atau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meletakkan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buangan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dalam</a:t>
                      </a:r>
                      <a:r>
                        <a:rPr lang="en-US" dirty="0"/>
                        <a:t> mana-mana </a:t>
                      </a:r>
                      <a:r>
                        <a:rPr lang="en-US" dirty="0" err="1"/>
                        <a:t>perairan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daratan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dengan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melanggar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syarat-syarat</a:t>
                      </a:r>
                      <a:r>
                        <a:rPr lang="en-US" dirty="0"/>
                        <a:t> yang </a:t>
                      </a:r>
                      <a:r>
                        <a:rPr lang="en-US" dirty="0" err="1"/>
                        <a:t>boleh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diterima</a:t>
                      </a:r>
                      <a:r>
                        <a:rPr lang="en-US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Lesen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Pelanggaran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Efluen</a:t>
                      </a:r>
                      <a:r>
                        <a:rPr lang="en-US" dirty="0"/>
                        <a:t> Perindustrian/</a:t>
                      </a:r>
                      <a:r>
                        <a:rPr lang="en-US" dirty="0" err="1"/>
                        <a:t>Kumbahan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6458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Sekyen</a:t>
                      </a:r>
                      <a:r>
                        <a:rPr lang="en-US" dirty="0"/>
                        <a:t> 29(1)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Lesen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untuk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melepaskan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buangan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perairan</a:t>
                      </a:r>
                      <a:r>
                        <a:rPr lang="en-US" dirty="0"/>
                        <a:t> Malaysia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Lesen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Pelanggaran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Buangan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Laut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32733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779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123019B4-684E-4698-8F81-30D550ABB2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65E0E7-79A0-457D-B106-CB1F73853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922EFFE7-EA38-4950-9548-C6174F19B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7151" y="227918"/>
            <a:ext cx="36910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3200" b="1" dirty="0" err="1">
                <a:highlight>
                  <a:srgbClr val="00FF00"/>
                </a:highlight>
              </a:rPr>
              <a:t>Lesen</a:t>
            </a:r>
            <a:r>
              <a:rPr lang="en-US" altLang="en-US" sz="3200" b="1" dirty="0">
                <a:highlight>
                  <a:srgbClr val="00FF00"/>
                </a:highlight>
              </a:rPr>
              <a:t> PYDT-BT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032C0E7-5A20-4A1D-B5BE-3A0E97BAD1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908015"/>
              </p:ext>
            </p:extLst>
          </p:nvPr>
        </p:nvGraphicFramePr>
        <p:xfrm>
          <a:off x="946510" y="2439264"/>
          <a:ext cx="10613453" cy="42825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032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18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88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35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59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237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+mn-lt"/>
                          <a:ea typeface="+mn-ea"/>
                        </a:rPr>
                        <a:t>Kemudahan</a:t>
                      </a:r>
                      <a:endParaRPr lang="en-US" sz="2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  <a:ea typeface="+mn-ea"/>
                        </a:rPr>
                        <a:t>Unit</a:t>
                      </a:r>
                      <a:r>
                        <a:rPr lang="en-US" sz="2000" b="1" baseline="0" dirty="0"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sz="2000" b="1" baseline="0" dirty="0" err="1">
                          <a:effectLst/>
                          <a:latin typeface="+mn-lt"/>
                          <a:ea typeface="+mn-ea"/>
                        </a:rPr>
                        <a:t>Lesen</a:t>
                      </a:r>
                      <a:endParaRPr lang="en-US" sz="2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</a:rPr>
                        <a:t>JAS Caw        Sg </a:t>
                      </a:r>
                      <a:r>
                        <a:rPr lang="en-US" sz="2000" b="1" dirty="0" err="1">
                          <a:effectLst/>
                          <a:latin typeface="+mn-lt"/>
                        </a:rPr>
                        <a:t>Petani</a:t>
                      </a:r>
                      <a:endParaRPr lang="en-US" sz="2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</a:rPr>
                        <a:t>JAS Caw Kulim</a:t>
                      </a:r>
                      <a:endParaRPr lang="en-US" sz="2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</a:rPr>
                        <a:t>JUMLAH</a:t>
                      </a:r>
                      <a:endParaRPr lang="en-US" sz="2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578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</a:rPr>
                        <a:t>Pemerolehan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</a:rPr>
                        <a:t>Kembali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</a:rPr>
                        <a:t>Luar</a:t>
                      </a:r>
                      <a:r>
                        <a:rPr lang="en-US" sz="2000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+mn-lt"/>
                        </a:rPr>
                        <a:t>Tapak</a:t>
                      </a:r>
                      <a:endParaRPr lang="en-US" sz="2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  <a:ea typeface="+mn-ea"/>
                        </a:rPr>
                        <a:t>5</a:t>
                      </a:r>
                      <a:endParaRPr lang="en-US" sz="2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  <a:ea typeface="+mn-ea"/>
                        </a:rPr>
                        <a:t>7</a:t>
                      </a:r>
                      <a:endParaRPr lang="en-US" sz="2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</a:rPr>
                        <a:t>13</a:t>
                      </a:r>
                      <a:endParaRPr lang="en-US" sz="2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298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</a:rPr>
                        <a:t>Pemerolehan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</a:rPr>
                        <a:t>Kembali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  </a:t>
                      </a:r>
                      <a:r>
                        <a:rPr lang="en-US" sz="2000" dirty="0" err="1">
                          <a:effectLst/>
                          <a:latin typeface="+mn-lt"/>
                        </a:rPr>
                        <a:t>Luar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</a:rPr>
                        <a:t>Tapak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</a:rPr>
                        <a:t>Separa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   (Partial Recovery)</a:t>
                      </a:r>
                      <a:endParaRPr lang="en-US" sz="2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  <a:ea typeface="+mn-ea"/>
                        </a:rPr>
                        <a:t>1</a:t>
                      </a:r>
                      <a:endParaRPr lang="en-US" sz="2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  <a:ea typeface="+mn-ea"/>
                        </a:rPr>
                        <a:t>4</a:t>
                      </a:r>
                      <a:endParaRPr lang="en-US" sz="2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  <a:ea typeface="+mn-ea"/>
                        </a:rPr>
                        <a:t>5</a:t>
                      </a:r>
                      <a:endParaRPr lang="en-US" sz="2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</a:rPr>
                        <a:t> 10</a:t>
                      </a:r>
                      <a:endParaRPr lang="en-US" sz="2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374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</a:rPr>
                        <a:t>Tapak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</a:rPr>
                        <a:t>Pelupusan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</a:rPr>
                        <a:t>Selamat</a:t>
                      </a:r>
                      <a:endParaRPr lang="en-US" sz="2000" dirty="0">
                        <a:effectLst/>
                        <a:latin typeface="+mn-lt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(Secure Landfill)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+mn-lt"/>
                        </a:rPr>
                        <a:t>0</a:t>
                      </a:r>
                      <a:endParaRPr lang="en-US" sz="20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</a:rPr>
                        <a:t>0</a:t>
                      </a:r>
                      <a:endParaRPr lang="en-US" sz="2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</a:rPr>
                        <a:t>1</a:t>
                      </a:r>
                      <a:endParaRPr lang="en-US" sz="2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</a:rPr>
                        <a:t>1</a:t>
                      </a:r>
                      <a:endParaRPr lang="en-US" sz="2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630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JUMLAH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13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24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3" name="TextBox 4">
            <a:extLst>
              <a:ext uri="{FF2B5EF4-FFF2-40B4-BE49-F238E27FC236}">
                <a16:creationId xmlns:a16="http://schemas.microsoft.com/office/drawing/2014/main" id="{D902FD97-793A-47A0-A2FF-265ED7223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149" y="1293846"/>
            <a:ext cx="966910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 dirty="0" err="1"/>
              <a:t>Berapa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Bilangan</a:t>
            </a:r>
            <a:r>
              <a:rPr lang="en-US" altLang="en-US" sz="2800" b="1" dirty="0"/>
              <a:t> PYDT-BT Yang </a:t>
            </a:r>
            <a:r>
              <a:rPr lang="en-US" altLang="en-US" sz="2800" b="1" dirty="0" err="1"/>
              <a:t>Dilesenkan</a:t>
            </a:r>
            <a:r>
              <a:rPr lang="en-US" altLang="en-US" sz="2800" b="1" dirty="0"/>
              <a:t> JAS KEDAH pada 1 Mei 2021</a:t>
            </a:r>
          </a:p>
        </p:txBody>
      </p:sp>
    </p:spTree>
    <p:extLst>
      <p:ext uri="{BB962C8B-B14F-4D97-AF65-F5344CB8AC3E}">
        <p14:creationId xmlns:p14="http://schemas.microsoft.com/office/powerpoint/2010/main" val="118581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123019B4-684E-4698-8F81-30D550ABB2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65E0E7-79A0-457D-B106-CB1F73853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33FD245-6D29-44D0-A269-EA51A2CBA469}"/>
              </a:ext>
            </a:extLst>
          </p:cNvPr>
          <p:cNvSpPr txBox="1">
            <a:spLocks/>
          </p:cNvSpPr>
          <p:nvPr/>
        </p:nvSpPr>
        <p:spPr>
          <a:xfrm>
            <a:off x="3308149" y="178450"/>
            <a:ext cx="8536189" cy="878155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dirty="0">
                <a:solidFill>
                  <a:schemeClr val="tx1"/>
                </a:solidFill>
              </a:rPr>
              <a:t>SENARAI PREMIS PYDT-BT YANG DIBENAR BEROPERASI OLEH JAS KEDAH SEPANJANG PKP 3.0 LOCK DOWN 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( 1 JUN 2021 - 12 JULAI 2021)</a:t>
            </a:r>
          </a:p>
        </p:txBody>
      </p:sp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4D230E2D-105D-4AC5-9EC0-99E6D31438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7825196"/>
              </p:ext>
            </p:extLst>
          </p:nvPr>
        </p:nvGraphicFramePr>
        <p:xfrm>
          <a:off x="678070" y="1208552"/>
          <a:ext cx="10835860" cy="55214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1444">
                  <a:extLst>
                    <a:ext uri="{9D8B030D-6E8A-4147-A177-3AD203B41FA5}">
                      <a16:colId xmlns:a16="http://schemas.microsoft.com/office/drawing/2014/main" val="82232993"/>
                    </a:ext>
                  </a:extLst>
                </a:gridCol>
                <a:gridCol w="6758608">
                  <a:extLst>
                    <a:ext uri="{9D8B030D-6E8A-4147-A177-3AD203B41FA5}">
                      <a16:colId xmlns:a16="http://schemas.microsoft.com/office/drawing/2014/main" val="1611434774"/>
                    </a:ext>
                  </a:extLst>
                </a:gridCol>
                <a:gridCol w="3405808">
                  <a:extLst>
                    <a:ext uri="{9D8B030D-6E8A-4147-A177-3AD203B41FA5}">
                      <a16:colId xmlns:a16="http://schemas.microsoft.com/office/drawing/2014/main" val="2526391994"/>
                    </a:ext>
                  </a:extLst>
                </a:gridCol>
              </a:tblGrid>
              <a:tr h="30595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BIL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PREMIS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SELIAAN JAS/CAWANGAN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4420249"/>
                  </a:ext>
                </a:extLst>
              </a:tr>
              <a:tr h="30595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+mj-lt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GLOBECYCLE MANUFACTURING SDN BHD</a:t>
                      </a:r>
                      <a:endParaRPr lang="en-US" sz="18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+mj-lt"/>
                        </a:rPr>
                        <a:t>KULIM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6984276"/>
                  </a:ext>
                </a:extLst>
              </a:tr>
              <a:tr h="30595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+mj-lt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 TECH FULL RECOVERY (M) SDN BHD</a:t>
                      </a:r>
                      <a:endParaRPr lang="en-US" sz="18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KULIM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1067009"/>
                  </a:ext>
                </a:extLst>
              </a:tr>
              <a:tr h="30595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+mj-lt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CHIN HO GLOBAL RESOURCES SDN BHD</a:t>
                      </a:r>
                      <a:endParaRPr lang="en-US" sz="18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KULIM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550436"/>
                  </a:ext>
                </a:extLst>
              </a:tr>
              <a:tr h="30595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+mj-lt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 MEGA INDUSTRIES SDN BHD</a:t>
                      </a:r>
                      <a:endParaRPr lang="en-US" sz="18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KULIM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7983000"/>
                  </a:ext>
                </a:extLst>
              </a:tr>
              <a:tr h="30595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+mj-lt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TAIKO BLEACHING EARTH SDN BHD</a:t>
                      </a:r>
                      <a:endParaRPr lang="en-US" sz="18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KULIM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528227"/>
                  </a:ext>
                </a:extLst>
              </a:tr>
              <a:tr h="30595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+mj-lt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XIN HAI RESOURCES SDN BHD</a:t>
                      </a:r>
                      <a:endParaRPr lang="en-US" sz="18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KULIM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4001516"/>
                  </a:ext>
                </a:extLst>
              </a:tr>
              <a:tr h="30595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+mj-lt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NIROSSYA TRADING SDN BHD</a:t>
                      </a:r>
                      <a:endParaRPr lang="en-US" sz="18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KULIM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5188811"/>
                  </a:ext>
                </a:extLst>
              </a:tr>
              <a:tr h="30595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+mj-lt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MERIDIAN RECYCLING SDN BHD </a:t>
                      </a:r>
                      <a:endParaRPr lang="en-US" sz="18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LOT 40</a:t>
                      </a:r>
                      <a:endParaRPr lang="en-US" sz="18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+mj-lt"/>
                        </a:rPr>
                        <a:t>SG PETANI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839145"/>
                  </a:ext>
                </a:extLst>
              </a:tr>
              <a:tr h="30595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+mj-lt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MERIDIAN RECYCLING SDN BHD </a:t>
                      </a:r>
                      <a:endParaRPr lang="en-US" sz="18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LOT 48</a:t>
                      </a:r>
                      <a:endParaRPr lang="en-US" sz="18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SG PETANI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2158815"/>
                  </a:ext>
                </a:extLst>
              </a:tr>
              <a:tr h="30595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+mj-lt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KCK METAL SDN BHD</a:t>
                      </a:r>
                      <a:endParaRPr lang="en-US" sz="18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SG PETANI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493742"/>
                  </a:ext>
                </a:extLst>
              </a:tr>
              <a:tr h="30595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+mj-lt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KIYAMAS CHEMICAL SDN BHD</a:t>
                      </a:r>
                      <a:endParaRPr lang="en-US" sz="18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SG PETANI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0312492"/>
                  </a:ext>
                </a:extLst>
              </a:tr>
              <a:tr h="30595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+mj-lt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WARMTECH SDN BHD</a:t>
                      </a:r>
                      <a:endParaRPr lang="en-US" sz="18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SG PETANI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9509811"/>
                  </a:ext>
                </a:extLst>
              </a:tr>
              <a:tr h="30595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+mj-lt"/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DHAKSHINAMOORTHY MANUFACTURING SDN BHD</a:t>
                      </a:r>
                      <a:endParaRPr lang="en-US" sz="18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+mj-lt"/>
                        </a:rPr>
                        <a:t>UNIT LESEN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04826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9877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123019B4-684E-4698-8F81-30D550ABB2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65E0E7-79A0-457D-B106-CB1F73853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33FD245-6D29-44D0-A269-EA51A2CBA469}"/>
              </a:ext>
            </a:extLst>
          </p:cNvPr>
          <p:cNvSpPr txBox="1">
            <a:spLocks/>
          </p:cNvSpPr>
          <p:nvPr/>
        </p:nvSpPr>
        <p:spPr>
          <a:xfrm>
            <a:off x="3308149" y="178450"/>
            <a:ext cx="8536189" cy="878155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dirty="0">
                <a:solidFill>
                  <a:schemeClr val="tx1"/>
                </a:solidFill>
              </a:rPr>
              <a:t>SENARAI PREMIS PYDT-BT YANG DIBENAR BEROPERASI OLEH JAS KEDAH SEPANJANG PKP 3.0 LOCK DOWN 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( 1 JUN 2021 - 12 JULAI 2021)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3C6943-08A5-4953-9AF8-355A296B37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6" y="53008"/>
            <a:ext cx="6029754" cy="67784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BFF24D-FF00-4537-AF12-B67516A62E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440" y="26504"/>
            <a:ext cx="5835313" cy="67784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3EA839C4-5E30-4C68-AD0E-D460C0C58E8A}"/>
              </a:ext>
            </a:extLst>
          </p:cNvPr>
          <p:cNvSpPr/>
          <p:nvPr/>
        </p:nvSpPr>
        <p:spPr bwMode="auto">
          <a:xfrm>
            <a:off x="7847285" y="3415748"/>
            <a:ext cx="3582715" cy="65175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9735D00-F2A4-452D-A8CD-9935B1211C4A}"/>
              </a:ext>
            </a:extLst>
          </p:cNvPr>
          <p:cNvSpPr/>
          <p:nvPr/>
        </p:nvSpPr>
        <p:spPr bwMode="auto">
          <a:xfrm>
            <a:off x="1993023" y="4326286"/>
            <a:ext cx="3367253" cy="10760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A1D57D5-BF23-4387-9440-A4559414EE1B}"/>
              </a:ext>
            </a:extLst>
          </p:cNvPr>
          <p:cNvSpPr/>
          <p:nvPr/>
        </p:nvSpPr>
        <p:spPr>
          <a:xfrm>
            <a:off x="4776951" y="5478290"/>
            <a:ext cx="3582715" cy="127723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LESEN JAS LAKU MASA PKP 3.0 </a:t>
            </a:r>
            <a:endParaRPr lang="en-MY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79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pic>
        <p:nvPicPr>
          <p:cNvPr id="8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2773D2C7-3D75-4E6B-9A5F-33E94A5466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899FD7-BBA4-4754-BB6B-48484071F9FF}"/>
              </a:ext>
            </a:extLst>
          </p:cNvPr>
          <p:cNvSpPr/>
          <p:nvPr/>
        </p:nvSpPr>
        <p:spPr>
          <a:xfrm>
            <a:off x="3509887" y="579316"/>
            <a:ext cx="7204075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MARI BERKENALAN DENGAN SAYA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80E480-B239-4819-9D7D-AC401D16BA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" y="1208552"/>
            <a:ext cx="5353279" cy="549015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A026F75-B35A-4CC9-81CB-877F6BA19F24}"/>
              </a:ext>
            </a:extLst>
          </p:cNvPr>
          <p:cNvSpPr/>
          <p:nvPr/>
        </p:nvSpPr>
        <p:spPr>
          <a:xfrm>
            <a:off x="5993345" y="1208552"/>
            <a:ext cx="5353277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PRODUK JAS SEJAK 1977</a:t>
            </a:r>
          </a:p>
          <a:p>
            <a:pPr marL="457200" indent="-45720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HARGA RM 10</a:t>
            </a:r>
          </a:p>
          <a:p>
            <a:pPr marL="457200" indent="-45720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CIRI KESELAMATAN</a:t>
            </a:r>
          </a:p>
          <a:p>
            <a:pPr marL="457200" indent="-45720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DICARI-CARI OLEH PREMIS</a:t>
            </a:r>
          </a:p>
          <a:p>
            <a:pPr marL="457200" indent="-45720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 ‘FRAMEKAN’ DAN DIPAPARKAN DI PREMIS</a:t>
            </a:r>
          </a:p>
          <a:p>
            <a:pPr marL="457200" indent="-45720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WALAUPUN RINGAN TAPI TANGGUNGJAWAB BERAT PADA PEMEGANG LESEN</a:t>
            </a:r>
          </a:p>
          <a:p>
            <a:pPr marL="457200" indent="-45720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PALING LAKU MUSIM PKP 3.0</a:t>
            </a:r>
          </a:p>
          <a:p>
            <a:pPr marL="457200" indent="-45720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56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F2B0E68-C51C-4A6A-8710-353110A26A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4019452"/>
              </p:ext>
            </p:extLst>
          </p:nvPr>
        </p:nvGraphicFramePr>
        <p:xfrm>
          <a:off x="1468056" y="2360424"/>
          <a:ext cx="9147557" cy="38285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75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2858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romanLcParenBoth"/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Kemudahan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Penstoran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Luar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Tapak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(Off-site Storage Facilities)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romanLcParenBoth"/>
                      </a:pP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romanLcParenBoth"/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Kemudahan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Pengolahan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Luar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Tapak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(Off-site Treatment Facilities)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romanLcParenBoth"/>
                      </a:pP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romanLcParenBoth"/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Kemudahan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Pemerolehan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Kembali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Luar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Tapak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(Off-site Recovery Facilities)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romanLcParenBoth"/>
                      </a:pP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romanLcParenBoth"/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Penunu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Buangan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Terjadual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Sheduled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Waste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Incenerator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romanLcParenBoth"/>
                      </a:pP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romanLcParenBoth"/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Kemudahan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Pengolahan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 Tanah (Land Treatment Facilities)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romanLcParenBoth"/>
                      </a:pP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romanLcParenBoth"/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Tapak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Pelupusan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Selamat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(Secured Landfill)</a:t>
                      </a:r>
                    </a:p>
                  </a:txBody>
                  <a:tcPr marL="68585" marR="6858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123019B4-684E-4698-8F81-30D550ABB2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65E0E7-79A0-457D-B106-CB1F73853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922EFFE7-EA38-4950-9548-C6174F19B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7151" y="227918"/>
            <a:ext cx="36910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3200" b="1" dirty="0" err="1">
                <a:highlight>
                  <a:srgbClr val="00FF00"/>
                </a:highlight>
              </a:rPr>
              <a:t>Lesen</a:t>
            </a:r>
            <a:r>
              <a:rPr lang="en-US" altLang="en-US" sz="3200" b="1" dirty="0">
                <a:highlight>
                  <a:srgbClr val="00FF00"/>
                </a:highlight>
              </a:rPr>
              <a:t> PYDT-BT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2831FBD0-5305-45D2-8B3B-031648B75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3638" y="1116474"/>
            <a:ext cx="849339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 dirty="0" err="1"/>
              <a:t>Berapa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Jenis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Kemudahan</a:t>
            </a:r>
            <a:r>
              <a:rPr lang="en-US" altLang="en-US" sz="2800" b="1" dirty="0"/>
              <a:t> PYDT BT Yang </a:t>
            </a:r>
            <a:r>
              <a:rPr lang="en-US" altLang="en-US" sz="2800" b="1" dirty="0" err="1"/>
              <a:t>Dilesenkan</a:t>
            </a:r>
            <a:r>
              <a:rPr lang="en-US" altLang="en-US" sz="2800" b="1" dirty="0"/>
              <a:t> JAS ?????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307047A-3973-4911-A79D-2E6BDB7B6A47}"/>
              </a:ext>
            </a:extLst>
          </p:cNvPr>
          <p:cNvSpPr/>
          <p:nvPr/>
        </p:nvSpPr>
        <p:spPr>
          <a:xfrm>
            <a:off x="6774655" y="1593527"/>
            <a:ext cx="976313" cy="73025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MY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A6569B2D-EFFE-4EB8-A411-CBE3BB11F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699" y="6255268"/>
            <a:ext cx="83327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1400" b="1" dirty="0"/>
              <a:t>RUJUKAN : </a:t>
            </a:r>
            <a:r>
              <a:rPr lang="en-US" altLang="en-US" sz="1400" b="1" dirty="0" err="1"/>
              <a:t>Perintah</a:t>
            </a:r>
            <a:r>
              <a:rPr lang="en-US" altLang="en-US" sz="1400" b="1" dirty="0"/>
              <a:t> </a:t>
            </a:r>
            <a:r>
              <a:rPr lang="en-US" altLang="en-US" sz="1400" b="1" dirty="0" err="1"/>
              <a:t>Kualiti</a:t>
            </a:r>
            <a:r>
              <a:rPr lang="en-US" altLang="en-US" sz="1400" b="1" dirty="0"/>
              <a:t> </a:t>
            </a:r>
            <a:r>
              <a:rPr lang="en-US" altLang="en-US" sz="1400" b="1" dirty="0" err="1"/>
              <a:t>Alam</a:t>
            </a:r>
            <a:r>
              <a:rPr lang="en-US" altLang="en-US" sz="1400" b="1" dirty="0"/>
              <a:t> </a:t>
            </a:r>
            <a:r>
              <a:rPr lang="en-US" altLang="en-US" sz="1400" b="1" dirty="0" err="1"/>
              <a:t>Sekeliling</a:t>
            </a:r>
            <a:r>
              <a:rPr lang="en-US" altLang="en-US" sz="1400" b="1" dirty="0"/>
              <a:t> (</a:t>
            </a:r>
            <a:r>
              <a:rPr lang="en-US" altLang="en-US" sz="1400" b="1" dirty="0" err="1"/>
              <a:t>Premis</a:t>
            </a:r>
            <a:r>
              <a:rPr lang="en-US" altLang="en-US" sz="1400" b="1" dirty="0"/>
              <a:t> Yang </a:t>
            </a:r>
            <a:r>
              <a:rPr lang="en-US" altLang="en-US" sz="1400" b="1" dirty="0" err="1"/>
              <a:t>Ditetapkan</a:t>
            </a:r>
            <a:r>
              <a:rPr lang="en-US" altLang="en-US" sz="1400" b="1" dirty="0"/>
              <a:t>)(</a:t>
            </a:r>
            <a:r>
              <a:rPr lang="en-US" altLang="en-US" sz="1400" b="1" dirty="0" err="1"/>
              <a:t>Kemudahan</a:t>
            </a:r>
            <a:r>
              <a:rPr lang="en-US" altLang="en-US" sz="1400" b="1" dirty="0"/>
              <a:t> </a:t>
            </a:r>
            <a:r>
              <a:rPr lang="en-US" altLang="en-US" sz="1400" b="1" dirty="0" err="1"/>
              <a:t>Pengolahan</a:t>
            </a:r>
            <a:r>
              <a:rPr lang="en-US" altLang="en-US" sz="1400" b="1" dirty="0"/>
              <a:t> Dan </a:t>
            </a:r>
            <a:r>
              <a:rPr lang="en-US" altLang="en-US" sz="1400" b="1" dirty="0" err="1"/>
              <a:t>Pelupusan</a:t>
            </a:r>
            <a:r>
              <a:rPr lang="en-US" altLang="en-US" sz="1400" b="1" dirty="0"/>
              <a:t> </a:t>
            </a:r>
            <a:r>
              <a:rPr lang="en-US" altLang="en-US" sz="1400" b="1" dirty="0" err="1"/>
              <a:t>Buangan</a:t>
            </a:r>
            <a:r>
              <a:rPr lang="en-US" altLang="en-US" sz="1400" b="1" dirty="0"/>
              <a:t> </a:t>
            </a:r>
            <a:r>
              <a:rPr lang="en-US" altLang="en-US" sz="1400" b="1" dirty="0" err="1"/>
              <a:t>Terjadual</a:t>
            </a:r>
            <a:r>
              <a:rPr lang="en-US" altLang="en-US" sz="1400" b="1" dirty="0"/>
              <a:t>) 1989</a:t>
            </a:r>
          </a:p>
        </p:txBody>
      </p:sp>
      <p:pic>
        <p:nvPicPr>
          <p:cNvPr id="13" name="Picture 12" descr="C:\Users\Maggie\AppData\Local\Temp\SNAGHTML9b5736.PNG">
            <a:extLst>
              <a:ext uri="{FF2B5EF4-FFF2-40B4-BE49-F238E27FC236}">
                <a16:creationId xmlns:a16="http://schemas.microsoft.com/office/drawing/2014/main" id="{9A8BA393-8F2D-4934-8638-78ACEF524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487" y="3429000"/>
            <a:ext cx="2466256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75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123019B4-684E-4698-8F81-30D550ABB2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65E0E7-79A0-457D-B106-CB1F73853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EDC45A8-72EB-42ED-8309-6CF023A70E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314114"/>
              </p:ext>
            </p:extLst>
          </p:nvPr>
        </p:nvGraphicFramePr>
        <p:xfrm>
          <a:off x="429661" y="1155544"/>
          <a:ext cx="11371815" cy="54784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67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333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391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228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BIL.</a:t>
                      </a:r>
                    </a:p>
                  </a:txBody>
                  <a:tcPr marT="45728" marB="45728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KEMUDAHAN</a:t>
                      </a:r>
                    </a:p>
                  </a:txBody>
                  <a:tcPr marT="45728" marB="45728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TAFSIRAN</a:t>
                      </a:r>
                    </a:p>
                  </a:txBody>
                  <a:tcPr marT="45728" marB="45728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CONTOH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KOD BT DILESENKAN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8" marB="45728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676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Kemudahan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Penstoran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Luar</a:t>
                      </a:r>
                      <a:r>
                        <a:rPr lang="en-US" sz="1400" b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Tapak</a:t>
                      </a:r>
                      <a:endParaRPr lang="en-US" sz="1400" b="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endParaRPr lang="en-US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Premis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diduduki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atau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digunakan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bagi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penstoran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4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pengumpulan</a:t>
                      </a:r>
                      <a:r>
                        <a:rPr lang="en-US" sz="14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atau</a:t>
                      </a:r>
                      <a:r>
                        <a:rPr lang="en-US" sz="14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pemindahan</a:t>
                      </a:r>
                      <a:r>
                        <a:rPr lang="en-US" sz="14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apa-apa</a:t>
                      </a:r>
                      <a:r>
                        <a:rPr lang="en-US" sz="14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baseline="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buangan</a:t>
                      </a:r>
                      <a:r>
                        <a:rPr lang="en-US" sz="1400" b="1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baseline="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terjadual</a:t>
                      </a:r>
                      <a:r>
                        <a:rPr lang="en-US" sz="1400" b="1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1400" b="1" baseline="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tidak</a:t>
                      </a:r>
                      <a:r>
                        <a:rPr lang="en-US" sz="1400" b="1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baseline="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dikeluarkan</a:t>
                      </a:r>
                      <a:r>
                        <a:rPr lang="en-US" sz="1400" b="1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 </a:t>
                      </a:r>
                      <a:r>
                        <a:rPr lang="en-US" sz="1400" b="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premis</a:t>
                      </a:r>
                      <a:r>
                        <a:rPr lang="en-US" sz="14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itu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Semua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SW</a:t>
                      </a:r>
                    </a:p>
                  </a:txBody>
                  <a:tcPr marT="45728" marB="4572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</a:p>
                  </a:txBody>
                  <a:tcPr marT="45728" marB="45728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Kemudahan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Pengolahan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Luar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Tapak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8" marB="45728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Premis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diduduki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atau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digunakan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bagi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memproses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apa-apa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buangan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terjadual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14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tidak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dikeluarkan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premis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itu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8" marB="45728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 422 (</a:t>
                      </a:r>
                      <a:r>
                        <a:rPr lang="en-US" sz="14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kereta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algn="ctr"/>
                      <a:r>
                        <a:rPr lang="en-US" sz="1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RAWATAN AUTOMOTIF BERLESEN (AATF)</a:t>
                      </a:r>
                    </a:p>
                    <a:p>
                      <a:pPr algn="ctr"/>
                      <a:r>
                        <a:rPr lang="en-US" sz="14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 404</a:t>
                      </a:r>
                    </a:p>
                    <a:p>
                      <a:pPr algn="ctr"/>
                      <a:r>
                        <a:rPr lang="en-US" sz="1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MICROWAVE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8" marB="45728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076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Kemudahan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Pemerolehan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Kembali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Luar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Tapak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Tiada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tafsiran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T="45728" marB="45728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 305, SW 306,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SW 309, SW104, SW 204 DLL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8" marB="4572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796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</a:p>
                  </a:txBody>
                  <a:tcPr marT="45728" marB="45728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Penunu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Buangan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Terjadual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8" marB="45728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Premis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diduduki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atau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digunakan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untuk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baseline="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memusnahkan</a:t>
                      </a:r>
                      <a:r>
                        <a:rPr lang="en-US" sz="1400" b="1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baseline="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apa-apa</a:t>
                      </a:r>
                      <a:r>
                        <a:rPr lang="en-US" sz="1400" b="1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baseline="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buangan</a:t>
                      </a:r>
                      <a:r>
                        <a:rPr lang="en-US" sz="1400" b="1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baseline="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terjadual</a:t>
                      </a:r>
                      <a:r>
                        <a:rPr lang="en-US" sz="1400" b="1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baseline="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dengan</a:t>
                      </a:r>
                      <a:r>
                        <a:rPr lang="en-US" sz="1400" b="1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baseline="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menggunakan</a:t>
                      </a:r>
                      <a:r>
                        <a:rPr lang="en-US" sz="1400" b="1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baseline="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haba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8" marB="45728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 404, SW 409, SW 403 *DLL</a:t>
                      </a:r>
                    </a:p>
                  </a:txBody>
                  <a:tcPr marT="45728" marB="45728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7012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Kemudahan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Pengolahan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 Tanah 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Premis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digunakan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bagi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pengolahan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tanah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apa-apa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buangan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terjadual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seperti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peluluhawaan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enapcemar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 </a:t>
                      </a:r>
                      <a:r>
                        <a:rPr lang="en-US" sz="1400" i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Peluluhawaan</a:t>
                      </a:r>
                      <a:r>
                        <a:rPr lang="en-US" sz="140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-proses </a:t>
                      </a:r>
                      <a:r>
                        <a:rPr lang="en-US" sz="1400" i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pemecahan</a:t>
                      </a:r>
                      <a:r>
                        <a:rPr lang="en-US" sz="140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dan </a:t>
                      </a:r>
                      <a:r>
                        <a:rPr lang="en-US" sz="1400" i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penguraian</a:t>
                      </a:r>
                      <a:r>
                        <a:rPr lang="en-US" sz="140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i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atau</a:t>
                      </a:r>
                      <a:r>
                        <a:rPr lang="en-US" sz="140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i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pereputan</a:t>
                      </a:r>
                      <a:endParaRPr lang="en-US" sz="1400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8" marB="4572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232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</a:t>
                      </a:r>
                    </a:p>
                  </a:txBody>
                  <a:tcPr marT="45728" marB="45728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Tapak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Pelupusan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Selamat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8" marB="45728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Premis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diduduki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atau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digunakan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bagi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melupuskan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tanah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apa-apa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buangan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terjadual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8" marB="45728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 205, SW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501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8" marB="45728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TextBox 2">
            <a:extLst>
              <a:ext uri="{FF2B5EF4-FFF2-40B4-BE49-F238E27FC236}">
                <a16:creationId xmlns:a16="http://schemas.microsoft.com/office/drawing/2014/main" id="{E421718C-A1DC-49F1-9C7F-D232F99D1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9913" y="232214"/>
            <a:ext cx="73343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b="1" dirty="0" err="1"/>
              <a:t>Perintah</a:t>
            </a:r>
            <a:r>
              <a:rPr lang="en-US" altLang="en-US" b="1" dirty="0"/>
              <a:t> </a:t>
            </a:r>
            <a:r>
              <a:rPr lang="en-US" altLang="en-US" b="1" dirty="0" err="1"/>
              <a:t>Kualiti</a:t>
            </a:r>
            <a:r>
              <a:rPr lang="en-US" altLang="en-US" b="1" dirty="0"/>
              <a:t> </a:t>
            </a:r>
            <a:r>
              <a:rPr lang="en-US" altLang="en-US" b="1" dirty="0" err="1"/>
              <a:t>Alam</a:t>
            </a:r>
            <a:r>
              <a:rPr lang="en-US" altLang="en-US" b="1" dirty="0"/>
              <a:t> </a:t>
            </a:r>
            <a:r>
              <a:rPr lang="en-US" altLang="en-US" b="1" dirty="0" err="1"/>
              <a:t>Sekeliling</a:t>
            </a:r>
            <a:r>
              <a:rPr lang="en-US" altLang="en-US" b="1" dirty="0"/>
              <a:t> (</a:t>
            </a:r>
            <a:r>
              <a:rPr lang="en-US" altLang="en-US" b="1" dirty="0" err="1"/>
              <a:t>Premis</a:t>
            </a:r>
            <a:r>
              <a:rPr lang="en-US" altLang="en-US" b="1" dirty="0"/>
              <a:t> Yang </a:t>
            </a:r>
            <a:r>
              <a:rPr lang="en-US" altLang="en-US" b="1" dirty="0" err="1"/>
              <a:t>Ditetapkan</a:t>
            </a:r>
            <a:r>
              <a:rPr lang="en-US" altLang="en-US" b="1" dirty="0"/>
              <a:t>)(</a:t>
            </a:r>
            <a:r>
              <a:rPr lang="en-US" altLang="en-US" b="1" dirty="0" err="1"/>
              <a:t>Kemudahan</a:t>
            </a:r>
            <a:r>
              <a:rPr lang="en-US" altLang="en-US" b="1" dirty="0"/>
              <a:t> </a:t>
            </a:r>
            <a:r>
              <a:rPr lang="en-US" altLang="en-US" b="1" dirty="0" err="1"/>
              <a:t>Pengolahan</a:t>
            </a:r>
            <a:r>
              <a:rPr lang="en-US" altLang="en-US" b="1" dirty="0"/>
              <a:t> Dan </a:t>
            </a:r>
            <a:r>
              <a:rPr lang="en-US" altLang="en-US" b="1" dirty="0" err="1"/>
              <a:t>Pelupusan</a:t>
            </a:r>
            <a:r>
              <a:rPr lang="en-US" altLang="en-US" b="1" dirty="0"/>
              <a:t> </a:t>
            </a:r>
            <a:r>
              <a:rPr lang="en-US" altLang="en-US" b="1" dirty="0" err="1"/>
              <a:t>Buangan</a:t>
            </a:r>
            <a:r>
              <a:rPr lang="en-US" altLang="en-US" b="1" dirty="0"/>
              <a:t> </a:t>
            </a:r>
            <a:r>
              <a:rPr lang="en-US" altLang="en-US" b="1" dirty="0" err="1"/>
              <a:t>Terjadual</a:t>
            </a:r>
            <a:r>
              <a:rPr lang="en-US" altLang="en-US" b="1" dirty="0"/>
              <a:t>) 1989</a:t>
            </a:r>
          </a:p>
        </p:txBody>
      </p:sp>
    </p:spTree>
    <p:extLst>
      <p:ext uri="{BB962C8B-B14F-4D97-AF65-F5344CB8AC3E}">
        <p14:creationId xmlns:p14="http://schemas.microsoft.com/office/powerpoint/2010/main" val="11398662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123019B4-684E-4698-8F81-30D550ABB2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65E0E7-79A0-457D-B106-CB1F73853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922EFFE7-EA38-4950-9548-C6174F19B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7151" y="227918"/>
            <a:ext cx="36910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3200" b="1" dirty="0" err="1">
                <a:highlight>
                  <a:srgbClr val="00FF00"/>
                </a:highlight>
              </a:rPr>
              <a:t>Lesen</a:t>
            </a:r>
            <a:r>
              <a:rPr lang="en-US" altLang="en-US" sz="3200" b="1" dirty="0">
                <a:highlight>
                  <a:srgbClr val="00FF00"/>
                </a:highlight>
              </a:rPr>
              <a:t> PYDT-BT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2831FBD0-5305-45D2-8B3B-031648B75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2313" y="926547"/>
            <a:ext cx="84933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 dirty="0" err="1"/>
              <a:t>Pembawa</a:t>
            </a:r>
            <a:r>
              <a:rPr lang="en-US" altLang="en-US" sz="2800" b="1" dirty="0"/>
              <a:t> yang </a:t>
            </a:r>
            <a:r>
              <a:rPr lang="en-US" altLang="en-US" sz="2800" b="1" dirty="0" err="1"/>
              <a:t>ditetapkan</a:t>
            </a:r>
            <a:r>
              <a:rPr lang="en-US" altLang="en-US" sz="2800" b="1" dirty="0"/>
              <a:t> (</a:t>
            </a:r>
            <a:r>
              <a:rPr lang="en-US" altLang="en-US" sz="2800" b="1" dirty="0" err="1"/>
              <a:t>Seksyen</a:t>
            </a:r>
            <a:r>
              <a:rPr lang="en-US" altLang="en-US" sz="2800" b="1" dirty="0"/>
              <a:t> 18(1A))</a:t>
            </a: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B75E2085-40B5-4616-8A88-CEBB79D0D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429" y="1525525"/>
            <a:ext cx="966910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 dirty="0" err="1"/>
              <a:t>Bagaimana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nak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mengenalpasti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imej</a:t>
            </a:r>
            <a:r>
              <a:rPr lang="en-US" altLang="en-US" sz="2800" b="1" dirty="0"/>
              <a:t> / identity </a:t>
            </a:r>
            <a:r>
              <a:rPr lang="en-US" altLang="en-US" sz="2800" b="1" dirty="0" err="1"/>
              <a:t>Pembawa</a:t>
            </a:r>
            <a:r>
              <a:rPr lang="en-US" altLang="en-US" sz="2800" b="1" dirty="0"/>
              <a:t> Yang </a:t>
            </a:r>
            <a:r>
              <a:rPr lang="en-US" altLang="en-US" sz="2800" b="1" dirty="0" err="1"/>
              <a:t>Ditetapkan</a:t>
            </a:r>
            <a:r>
              <a:rPr lang="en-US" altLang="en-US" sz="2800" b="1" dirty="0"/>
              <a:t>??????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E9570F-3087-44B0-A3BF-874B75BBC6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9" y="2479632"/>
            <a:ext cx="8205788" cy="4054238"/>
          </a:xfrm>
          <a:prstGeom prst="rect">
            <a:avLst/>
          </a:prstGeom>
        </p:spPr>
      </p:pic>
      <p:pic>
        <p:nvPicPr>
          <p:cNvPr id="8" name="Picture 61" descr="MC900320996[1]">
            <a:extLst>
              <a:ext uri="{FF2B5EF4-FFF2-40B4-BE49-F238E27FC236}">
                <a16:creationId xmlns:a16="http://schemas.microsoft.com/office/drawing/2014/main" id="{C3F3A220-2F77-464D-837F-3D2B4B3A0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7981" y="227918"/>
            <a:ext cx="1795462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094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123019B4-684E-4698-8F81-30D550ABB2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65E0E7-79A0-457D-B106-CB1F73853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922EFFE7-EA38-4950-9548-C6174F19B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7151" y="227918"/>
            <a:ext cx="36910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3200" b="1" dirty="0" err="1">
                <a:highlight>
                  <a:srgbClr val="00FF00"/>
                </a:highlight>
              </a:rPr>
              <a:t>Lesen</a:t>
            </a:r>
            <a:r>
              <a:rPr lang="en-US" altLang="en-US" sz="3200" b="1" dirty="0">
                <a:highlight>
                  <a:srgbClr val="00FF00"/>
                </a:highlight>
              </a:rPr>
              <a:t> PYDT-BT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2831FBD0-5305-45D2-8B3B-031648B75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2313" y="926547"/>
            <a:ext cx="84933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 dirty="0" err="1"/>
              <a:t>Pembawa</a:t>
            </a:r>
            <a:r>
              <a:rPr lang="en-US" altLang="en-US" sz="2800" b="1" dirty="0"/>
              <a:t> yang </a:t>
            </a:r>
            <a:r>
              <a:rPr lang="en-US" altLang="en-US" sz="2800" b="1" dirty="0" err="1"/>
              <a:t>ditetapkan</a:t>
            </a:r>
            <a:r>
              <a:rPr lang="en-US" altLang="en-US" sz="2800" b="1" dirty="0"/>
              <a:t> (</a:t>
            </a:r>
            <a:r>
              <a:rPr lang="en-US" altLang="en-US" sz="2800" b="1" dirty="0" err="1"/>
              <a:t>Seksyen</a:t>
            </a:r>
            <a:r>
              <a:rPr lang="en-US" altLang="en-US" sz="2800" b="1" dirty="0"/>
              <a:t> 18(1A))</a:t>
            </a:r>
          </a:p>
        </p:txBody>
      </p:sp>
      <p:pic>
        <p:nvPicPr>
          <p:cNvPr id="27" name="Picture 4">
            <a:extLst>
              <a:ext uri="{FF2B5EF4-FFF2-40B4-BE49-F238E27FC236}">
                <a16:creationId xmlns:a16="http://schemas.microsoft.com/office/drawing/2014/main" id="{990C8C47-B2B0-45FE-8324-429AC47455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9" b="17658"/>
          <a:stretch/>
        </p:blipFill>
        <p:spPr bwMode="auto">
          <a:xfrm>
            <a:off x="8158162" y="4590462"/>
            <a:ext cx="3931805" cy="226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76D6F332-D802-4381-901B-95AADF3E58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560" y="1449767"/>
            <a:ext cx="3619500" cy="300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2F559E-830C-44E8-BA5F-486FAD31F1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9" t="13510" b="22917"/>
          <a:stretch/>
        </p:blipFill>
        <p:spPr>
          <a:xfrm>
            <a:off x="901149" y="1788997"/>
            <a:ext cx="5853112" cy="484108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31F784E9-E72D-44CA-97A0-A66F72DD7FEF}"/>
              </a:ext>
            </a:extLst>
          </p:cNvPr>
          <p:cNvSpPr/>
          <p:nvPr/>
        </p:nvSpPr>
        <p:spPr bwMode="auto">
          <a:xfrm>
            <a:off x="1257300" y="2685539"/>
            <a:ext cx="1943100" cy="3048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5116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123019B4-684E-4698-8F81-30D550ABB2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65E0E7-79A0-457D-B106-CB1F73853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922EFFE7-EA38-4950-9548-C6174F19B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7151" y="227918"/>
            <a:ext cx="36910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3200" b="1" dirty="0" err="1">
                <a:highlight>
                  <a:srgbClr val="00FF00"/>
                </a:highlight>
              </a:rPr>
              <a:t>Lesen</a:t>
            </a:r>
            <a:r>
              <a:rPr lang="en-US" altLang="en-US" sz="3200" b="1" dirty="0">
                <a:highlight>
                  <a:srgbClr val="00FF00"/>
                </a:highlight>
              </a:rPr>
              <a:t> PYDT-BT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2831FBD0-5305-45D2-8B3B-031648B75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2313" y="926547"/>
            <a:ext cx="84933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 dirty="0" err="1"/>
              <a:t>Pembawa</a:t>
            </a:r>
            <a:r>
              <a:rPr lang="en-US" altLang="en-US" sz="2800" b="1" dirty="0"/>
              <a:t> yang </a:t>
            </a:r>
            <a:r>
              <a:rPr lang="en-US" altLang="en-US" sz="2800" b="1" dirty="0" err="1"/>
              <a:t>ditetapkan</a:t>
            </a:r>
            <a:r>
              <a:rPr lang="en-US" altLang="en-US" sz="2800" b="1" dirty="0"/>
              <a:t> (</a:t>
            </a:r>
            <a:r>
              <a:rPr lang="en-US" altLang="en-US" sz="2800" b="1" dirty="0" err="1"/>
              <a:t>Seksyen</a:t>
            </a:r>
            <a:r>
              <a:rPr lang="en-US" altLang="en-US" sz="2800" b="1" dirty="0"/>
              <a:t> 18(1A))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371A0D-394B-4D62-8C6E-A5D0466C6A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9" b="10417"/>
          <a:stretch/>
        </p:blipFill>
        <p:spPr>
          <a:xfrm>
            <a:off x="3524250" y="1449767"/>
            <a:ext cx="5143500" cy="533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9618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123019B4-684E-4698-8F81-30D550ABB2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65E0E7-79A0-457D-B106-CB1F73853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922EFFE7-EA38-4950-9548-C6174F19B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950" y="1229225"/>
            <a:ext cx="36910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3200" b="1" dirty="0" err="1">
                <a:highlight>
                  <a:srgbClr val="00FF00"/>
                </a:highlight>
              </a:rPr>
              <a:t>Lesen</a:t>
            </a:r>
            <a:r>
              <a:rPr lang="en-US" altLang="en-US" sz="3200" b="1" dirty="0">
                <a:highlight>
                  <a:srgbClr val="00FF00"/>
                </a:highlight>
              </a:rPr>
              <a:t> PYDT-BT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2831FBD0-5305-45D2-8B3B-031648B75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13" y="2472458"/>
            <a:ext cx="446728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 dirty="0"/>
              <a:t>CONTOH JADUAL PEMATUHAN SYARAT LESEN PREMIS PYDT-BT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100" y="0"/>
            <a:ext cx="6692900" cy="685800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9852211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123019B4-684E-4698-8F81-30D550ABB2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65E0E7-79A0-457D-B106-CB1F73853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04"/>
            <a:ext cx="58674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0"/>
            <a:ext cx="63246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051090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123019B4-684E-4698-8F81-30D550ABB2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65E0E7-79A0-457D-B106-CB1F73853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8" y="26504"/>
            <a:ext cx="5938912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00" y="1104"/>
            <a:ext cx="62103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592600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123019B4-684E-4698-8F81-30D550ABB2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65E0E7-79A0-457D-B106-CB1F73853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0" y="0"/>
            <a:ext cx="5940670" cy="68580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0" y="0"/>
            <a:ext cx="6222999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359585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123019B4-684E-4698-8F81-30D550ABB2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65E0E7-79A0-457D-B106-CB1F73853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0" y="0"/>
            <a:ext cx="583907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318" y="0"/>
            <a:ext cx="5883581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12775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pic>
        <p:nvPicPr>
          <p:cNvPr id="8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2773D2C7-3D75-4E6B-9A5F-33E94A5466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80E480-B239-4819-9D7D-AC401D16BA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7" y="79512"/>
            <a:ext cx="6436524" cy="67592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960A88-1A0D-4B12-AA9F-17D8A8FFAE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301" y="0"/>
            <a:ext cx="5743821" cy="68049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899FD7-BBA4-4754-BB6B-48484071F9FF}"/>
              </a:ext>
            </a:extLst>
          </p:cNvPr>
          <p:cNvSpPr/>
          <p:nvPr/>
        </p:nvSpPr>
        <p:spPr>
          <a:xfrm>
            <a:off x="6749901" y="617528"/>
            <a:ext cx="3958708" cy="1815882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BERAPA SEKSYEN YANG TERDAPAT DALAM SEKEPING LESEN ???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E8A0F5-ECB3-4D96-9888-DE5A32F42FFB}"/>
              </a:ext>
            </a:extLst>
          </p:cNvPr>
          <p:cNvSpPr/>
          <p:nvPr/>
        </p:nvSpPr>
        <p:spPr>
          <a:xfrm>
            <a:off x="2259233" y="2973322"/>
            <a:ext cx="3958708" cy="52322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 SEKSYEN</a:t>
            </a:r>
          </a:p>
        </p:txBody>
      </p:sp>
    </p:spTree>
    <p:extLst>
      <p:ext uri="{BB962C8B-B14F-4D97-AF65-F5344CB8AC3E}">
        <p14:creationId xmlns:p14="http://schemas.microsoft.com/office/powerpoint/2010/main" val="159556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123019B4-684E-4698-8F81-30D550ABB2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65E0E7-79A0-457D-B106-CB1F73853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922EFFE7-EA38-4950-9548-C6174F19B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585" y="1455103"/>
            <a:ext cx="101317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3200" b="1" dirty="0" err="1"/>
              <a:t>Lesen</a:t>
            </a:r>
            <a:r>
              <a:rPr lang="en-US" altLang="en-US" sz="3200" b="1" dirty="0"/>
              <a:t> PYDT- </a:t>
            </a:r>
            <a:r>
              <a:rPr lang="en-US" altLang="en-US" sz="3200" b="1" dirty="0" err="1"/>
              <a:t>Kilang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Minyak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Kelapa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Sawit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Mentah</a:t>
            </a:r>
            <a:endParaRPr lang="en-US" altLang="en-US" sz="3200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4C4EAE7-2C3E-4839-8AC6-3E9A1AEEE1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27"/>
          <a:stretch/>
        </p:blipFill>
        <p:spPr>
          <a:xfrm>
            <a:off x="588853" y="2191488"/>
            <a:ext cx="6710582" cy="39655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BFC3446-FBDC-4003-B10F-9AC074DFA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558" y="2392445"/>
            <a:ext cx="3938589" cy="222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288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123019B4-684E-4698-8F81-30D550ABB2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65E0E7-79A0-457D-B106-CB1F73853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922EFFE7-EA38-4950-9548-C6174F19B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7151" y="227918"/>
            <a:ext cx="37481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3200" b="1" dirty="0" err="1">
                <a:highlight>
                  <a:srgbClr val="C0C0C0"/>
                </a:highlight>
              </a:rPr>
              <a:t>Lesen</a:t>
            </a:r>
            <a:r>
              <a:rPr lang="en-US" altLang="en-US" sz="3200" b="1" dirty="0">
                <a:highlight>
                  <a:srgbClr val="C0C0C0"/>
                </a:highlight>
              </a:rPr>
              <a:t> PYDT-KKS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8F8111C3-43CD-4D66-A42D-3AC5AA74B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213" y="1344700"/>
            <a:ext cx="1045120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2400" b="1" dirty="0" err="1"/>
              <a:t>Apa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Agensi</a:t>
            </a:r>
            <a:r>
              <a:rPr lang="en-US" altLang="en-US" sz="2400" b="1" dirty="0"/>
              <a:t> yang </a:t>
            </a:r>
            <a:r>
              <a:rPr lang="en-US" altLang="en-US" sz="2400" b="1" dirty="0" err="1"/>
              <a:t>mengawal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selia</a:t>
            </a:r>
            <a:r>
              <a:rPr lang="en-US" altLang="en-US" sz="2400" b="1" dirty="0"/>
              <a:t> dan </a:t>
            </a:r>
            <a:r>
              <a:rPr lang="en-US" altLang="en-US" sz="2400" b="1" dirty="0" err="1"/>
              <a:t>bertanggungjawab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membangunkan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industri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minyak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sawit</a:t>
            </a:r>
            <a:r>
              <a:rPr lang="en-US" altLang="en-US" sz="2400" b="1" dirty="0"/>
              <a:t> dan </a:t>
            </a:r>
            <a:r>
              <a:rPr lang="en-US" altLang="en-US" sz="2400" b="1" dirty="0" err="1"/>
              <a:t>kelapa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sawit</a:t>
            </a:r>
            <a:r>
              <a:rPr lang="en-US" altLang="en-US" sz="2400" b="1" dirty="0"/>
              <a:t> di Malaysia?</a:t>
            </a:r>
          </a:p>
        </p:txBody>
      </p:sp>
      <p:pic>
        <p:nvPicPr>
          <p:cNvPr id="12" name="Picture 4" descr="http://4.bp.blogspot.com/-LkqB4Q3gb0s/UvJLvKQSKfI/AAAAAAAAZ88/GVmAIUhQ7Wo/s1600/Jabatan-Alam-Sekitar.gif">
            <a:extLst>
              <a:ext uri="{FF2B5EF4-FFF2-40B4-BE49-F238E27FC236}">
                <a16:creationId xmlns:a16="http://schemas.microsoft.com/office/drawing/2014/main" id="{E9AD47C7-8423-484C-A160-03D7EF384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2448" y="2707704"/>
            <a:ext cx="1524000" cy="153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13793D-23D1-4176-9F81-5C03A6E72CD3}"/>
              </a:ext>
            </a:extLst>
          </p:cNvPr>
          <p:cNvSpPr/>
          <p:nvPr/>
        </p:nvSpPr>
        <p:spPr>
          <a:xfrm>
            <a:off x="2140877" y="1888623"/>
            <a:ext cx="947142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X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1CB563D-22DA-483B-9876-78BFC47496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942" y="2481262"/>
            <a:ext cx="2409825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41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123019B4-684E-4698-8F81-30D550ABB2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65E0E7-79A0-457D-B106-CB1F73853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922EFFE7-EA38-4950-9548-C6174F19B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7151" y="227918"/>
            <a:ext cx="37481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3200" b="1" dirty="0" err="1">
                <a:highlight>
                  <a:srgbClr val="C0C0C0"/>
                </a:highlight>
              </a:rPr>
              <a:t>Lesen</a:t>
            </a:r>
            <a:r>
              <a:rPr lang="en-US" altLang="en-US" sz="3200" b="1" dirty="0">
                <a:highlight>
                  <a:srgbClr val="C0C0C0"/>
                </a:highlight>
              </a:rPr>
              <a:t> PYDT-KKS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8F8111C3-43CD-4D66-A42D-3AC5AA74B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1612" y="866985"/>
            <a:ext cx="104512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2400" b="1" dirty="0" err="1"/>
              <a:t>Apa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beza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Lesen</a:t>
            </a:r>
            <a:r>
              <a:rPr lang="en-US" altLang="en-US" sz="2400" b="1" dirty="0"/>
              <a:t> JAS </a:t>
            </a:r>
            <a:r>
              <a:rPr lang="en-US" altLang="en-US" sz="2400" b="1" dirty="0" err="1"/>
              <a:t>dengan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Lesen</a:t>
            </a:r>
            <a:r>
              <a:rPr lang="en-US" altLang="en-US" sz="2400" b="1" dirty="0"/>
              <a:t> MPOB?? 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686A83B8-2BDB-4654-B61D-FD2060CF2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955" y="1485420"/>
            <a:ext cx="2781300" cy="4038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BACE8E9-84AF-447A-9F68-5833AD4C9D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475132"/>
              </p:ext>
            </p:extLst>
          </p:nvPr>
        </p:nvGraphicFramePr>
        <p:xfrm>
          <a:off x="2925588" y="1491954"/>
          <a:ext cx="8835488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8895">
                  <a:extLst>
                    <a:ext uri="{9D8B030D-6E8A-4147-A177-3AD203B41FA5}">
                      <a16:colId xmlns:a16="http://schemas.microsoft.com/office/drawing/2014/main" val="2258917915"/>
                    </a:ext>
                  </a:extLst>
                </a:gridCol>
                <a:gridCol w="2112579">
                  <a:extLst>
                    <a:ext uri="{9D8B030D-6E8A-4147-A177-3AD203B41FA5}">
                      <a16:colId xmlns:a16="http://schemas.microsoft.com/office/drawing/2014/main" val="3688707117"/>
                    </a:ext>
                  </a:extLst>
                </a:gridCol>
                <a:gridCol w="2554014">
                  <a:extLst>
                    <a:ext uri="{9D8B030D-6E8A-4147-A177-3AD203B41FA5}">
                      <a16:colId xmlns:a16="http://schemas.microsoft.com/office/drawing/2014/main" val="3755472462"/>
                    </a:ext>
                  </a:extLst>
                </a:gridCol>
              </a:tblGrid>
              <a:tr h="33797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LESEN JAS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LESEN MPOB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202373"/>
                  </a:ext>
                </a:extLst>
              </a:tr>
              <a:tr h="2583388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dirty="0" err="1"/>
                        <a:t>Memproses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buah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kelapa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sawit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atau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tandan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buah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kelapa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sawit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hidup</a:t>
                      </a:r>
                      <a:endParaRPr lang="en-US" dirty="0"/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dirty="0"/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dirty="0" err="1"/>
                        <a:t>Kawalan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Pencemaran</a:t>
                      </a:r>
                      <a:r>
                        <a:rPr lang="en-US" dirty="0"/>
                        <a:t>  </a:t>
                      </a:r>
                      <a:r>
                        <a:rPr lang="en-US" dirty="0" err="1"/>
                        <a:t>hasil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pengeluaran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efluen</a:t>
                      </a:r>
                      <a:r>
                        <a:rPr lang="en-US" dirty="0"/>
                        <a:t> dan </a:t>
                      </a:r>
                      <a:r>
                        <a:rPr lang="en-US" dirty="0" err="1"/>
                        <a:t>pelepasan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bendasing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udara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err="1"/>
                        <a:t>Menjual</a:t>
                      </a: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err="1"/>
                        <a:t>Membeli</a:t>
                      </a: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err="1"/>
                        <a:t>Mengalih</a:t>
                      </a: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err="1"/>
                        <a:t>Menyimpan</a:t>
                      </a: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err="1"/>
                        <a:t>Mengeksport</a:t>
                      </a: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err="1"/>
                        <a:t>Mengimport</a:t>
                      </a: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err="1"/>
                        <a:t>Menguji</a:t>
                      </a:r>
                      <a:r>
                        <a:rPr lang="en-US" dirty="0"/>
                        <a:t>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err="1"/>
                        <a:t>Menghasilkan</a:t>
                      </a: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err="1"/>
                        <a:t>Pembinaan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kilang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dirty="0"/>
                        <a:t>Fresh Fruit Bunches (</a:t>
                      </a:r>
                      <a:r>
                        <a:rPr lang="en-US" dirty="0" err="1"/>
                        <a:t>Tandan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Kelapa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Sawit</a:t>
                      </a:r>
                      <a:r>
                        <a:rPr lang="en-US" dirty="0"/>
                        <a:t>)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dirty="0"/>
                        <a:t>Palm Kernel Oil   (</a:t>
                      </a:r>
                      <a:r>
                        <a:rPr lang="en-US" dirty="0" err="1"/>
                        <a:t>Isirung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kelapa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sawit</a:t>
                      </a:r>
                      <a:r>
                        <a:rPr lang="en-US" dirty="0"/>
                        <a:t>)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dirty="0" err="1"/>
                        <a:t>Anak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benih</a:t>
                      </a:r>
                      <a:endParaRPr lang="en-US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dirty="0" err="1"/>
                        <a:t>Minyak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mentah</a:t>
                      </a:r>
                      <a:endParaRPr lang="en-US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dirty="0" err="1"/>
                        <a:t>Minyak</a:t>
                      </a:r>
                      <a:r>
                        <a:rPr lang="en-US" dirty="0"/>
                        <a:t> yang </a:t>
                      </a:r>
                      <a:r>
                        <a:rPr lang="en-US" dirty="0" err="1"/>
                        <a:t>diproses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781002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A6F2B635-AC94-4D22-9E23-07F8DF8004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113" y="4798416"/>
            <a:ext cx="4752219" cy="198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54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123019B4-684E-4698-8F81-30D550ABB2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65E0E7-79A0-457D-B106-CB1F73853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922EFFE7-EA38-4950-9548-C6174F19B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4275" y="697282"/>
            <a:ext cx="54912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4000" b="1" dirty="0" err="1">
                <a:highlight>
                  <a:srgbClr val="C0C0C0"/>
                </a:highlight>
              </a:rPr>
              <a:t>Lesen</a:t>
            </a:r>
            <a:r>
              <a:rPr lang="en-US" altLang="en-US" sz="4000" b="1" dirty="0">
                <a:highlight>
                  <a:srgbClr val="C0C0C0"/>
                </a:highlight>
              </a:rPr>
              <a:t> PYDT-KKS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AC81C572-E388-4FEF-9B7B-E5E13B119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149" y="1412322"/>
            <a:ext cx="26087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</a:rPr>
              <a:t>Senario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</a:rPr>
              <a:t>Kes</a:t>
            </a:r>
            <a:endParaRPr lang="en-US" alt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BFC90F02-B06D-4B98-9A0F-FD44F1893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149" y="2090172"/>
            <a:ext cx="9943064" cy="267765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 dirty="0" err="1"/>
              <a:t>Premis</a:t>
            </a:r>
            <a:r>
              <a:rPr lang="en-US" altLang="en-US" sz="2800" b="1" dirty="0"/>
              <a:t> A </a:t>
            </a:r>
            <a:r>
              <a:rPr lang="en-US" altLang="en-US" sz="2800" b="1" dirty="0" err="1"/>
              <a:t>menjalankan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aktiviti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membeli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buah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kelapa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sawit</a:t>
            </a:r>
            <a:r>
              <a:rPr lang="en-US" altLang="en-US" sz="2800" b="1" dirty="0"/>
              <a:t> (Fresh Fruit Bunches) </a:t>
            </a:r>
            <a:r>
              <a:rPr lang="en-US" altLang="en-US" sz="2800" b="1" dirty="0" err="1"/>
              <a:t>dari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kebun</a:t>
            </a:r>
            <a:r>
              <a:rPr lang="en-US" altLang="en-US" sz="2800" b="1" dirty="0"/>
              <a:t> / </a:t>
            </a:r>
            <a:r>
              <a:rPr lang="en-US" altLang="en-US" sz="2800" b="1" dirty="0" err="1"/>
              <a:t>estet</a:t>
            </a:r>
            <a:r>
              <a:rPr lang="en-US" altLang="en-US" sz="2800" b="1" dirty="0"/>
              <a:t> dan </a:t>
            </a:r>
            <a:r>
              <a:rPr lang="en-US" altLang="en-US" sz="2800" b="1" dirty="0" err="1"/>
              <a:t>mewujudkan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jambatan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timbang</a:t>
            </a:r>
            <a:r>
              <a:rPr lang="en-US" altLang="en-US" sz="2800" b="1" dirty="0"/>
              <a:t>/</a:t>
            </a:r>
            <a:r>
              <a:rPr lang="en-US" altLang="en-US" sz="2800" b="1" dirty="0" err="1"/>
              <a:t>pusat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pengumpulan</a:t>
            </a:r>
            <a:r>
              <a:rPr lang="en-US" altLang="en-US" sz="2800" b="1" dirty="0"/>
              <a:t> dan </a:t>
            </a:r>
            <a:r>
              <a:rPr lang="en-US" altLang="en-US" sz="2800" b="1" dirty="0" err="1"/>
              <a:t>menjual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kepada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pihak</a:t>
            </a:r>
            <a:r>
              <a:rPr lang="en-US" altLang="en-US" sz="2800" b="1" dirty="0"/>
              <a:t> ke-3. </a:t>
            </a:r>
            <a:r>
              <a:rPr lang="en-US" altLang="en-US" sz="2800" b="1" dirty="0" err="1"/>
              <a:t>Pemeriksaan</a:t>
            </a:r>
            <a:r>
              <a:rPr lang="en-US" altLang="en-US" sz="2800" b="1" dirty="0"/>
              <a:t> JAS </a:t>
            </a:r>
            <a:r>
              <a:rPr lang="en-US" altLang="en-US" sz="2800" b="1" dirty="0" err="1"/>
              <a:t>mendapati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premis</a:t>
            </a:r>
            <a:r>
              <a:rPr lang="en-US" altLang="en-US" sz="2800" b="1" dirty="0"/>
              <a:t> A </a:t>
            </a:r>
            <a:r>
              <a:rPr lang="en-US" altLang="en-US" sz="2800" b="1" dirty="0" err="1"/>
              <a:t>tidak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mempunyai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lesen</a:t>
            </a:r>
            <a:r>
              <a:rPr lang="en-US" altLang="en-US" sz="2800" b="1" dirty="0"/>
              <a:t> di </a:t>
            </a:r>
            <a:r>
              <a:rPr lang="en-US" altLang="en-US" sz="2800" b="1" dirty="0" err="1"/>
              <a:t>bawah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Seksyen</a:t>
            </a:r>
            <a:r>
              <a:rPr lang="en-US" altLang="en-US" sz="2800" b="1" dirty="0"/>
              <a:t> 18(1), AKAS 1974.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1D96C0CF-69E3-47B8-B9FA-1288DF102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149" y="4968624"/>
            <a:ext cx="597113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 dirty="0" err="1"/>
              <a:t>Soalan</a:t>
            </a:r>
            <a:endParaRPr lang="en-US" altLang="en-US" sz="2800" b="1" dirty="0"/>
          </a:p>
          <a:p>
            <a:pPr algn="just"/>
            <a:endParaRPr lang="en-US" altLang="en-US" sz="2800" b="1" dirty="0"/>
          </a:p>
          <a:p>
            <a:pPr algn="just"/>
            <a:r>
              <a:rPr lang="en-US" altLang="en-US" sz="2800" b="1" dirty="0" err="1"/>
              <a:t>Apakah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tindakan</a:t>
            </a:r>
            <a:r>
              <a:rPr lang="en-US" altLang="en-US" sz="2800" b="1" dirty="0"/>
              <a:t> JAS?</a:t>
            </a:r>
          </a:p>
          <a:p>
            <a:pPr algn="just"/>
            <a:endParaRPr lang="en-US" altLang="en-US" sz="2800" b="1" dirty="0"/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D53AC1EC-5808-4DB0-B794-565E99FAE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989" y="4922458"/>
            <a:ext cx="28575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941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123019B4-684E-4698-8F81-30D550ABB2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65E0E7-79A0-457D-B106-CB1F73853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922EFFE7-EA38-4950-9548-C6174F19B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7151" y="227918"/>
            <a:ext cx="37481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3200" b="1" dirty="0" err="1">
                <a:highlight>
                  <a:srgbClr val="C0C0C0"/>
                </a:highlight>
              </a:rPr>
              <a:t>Lesen</a:t>
            </a:r>
            <a:r>
              <a:rPr lang="en-US" altLang="en-US" sz="3200" b="1" dirty="0">
                <a:highlight>
                  <a:srgbClr val="C0C0C0"/>
                </a:highlight>
              </a:rPr>
              <a:t> PYDT-KKS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AC81C572-E388-4FEF-9B7B-E5E13B119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593" y="1149722"/>
            <a:ext cx="26087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</a:rPr>
              <a:t>Jawapan</a:t>
            </a:r>
            <a:endParaRPr lang="en-US" alt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BFC90F02-B06D-4B98-9A0F-FD44F1893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150" y="1756340"/>
            <a:ext cx="7771364" cy="5232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 dirty="0" err="1"/>
              <a:t>Tidak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buat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apa-apa</a:t>
            </a:r>
            <a:r>
              <a:rPr lang="en-US" altLang="en-US" sz="2800" b="1" dirty="0"/>
              <a:t> dan </a:t>
            </a:r>
            <a:r>
              <a:rPr lang="en-US" altLang="en-US" sz="2800" b="1" dirty="0" err="1"/>
              <a:t>keluar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dari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premis</a:t>
            </a:r>
            <a:r>
              <a:rPr lang="en-US" altLang="en-US" sz="2800" b="1" dirty="0"/>
              <a:t> A 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09373C1E-A6A3-4815-B504-02BBBBCD0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343" y="2593282"/>
            <a:ext cx="10214526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altLang="en-US" sz="2800" b="1" dirty="0" err="1"/>
              <a:t>Premis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tidak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tertakluk</a:t>
            </a:r>
            <a:r>
              <a:rPr lang="en-US" altLang="en-US" sz="2800" b="1" dirty="0"/>
              <a:t> di </a:t>
            </a:r>
            <a:r>
              <a:rPr lang="en-US" altLang="en-US" sz="2800" b="1" dirty="0" err="1"/>
              <a:t>bawah</a:t>
            </a:r>
            <a:r>
              <a:rPr lang="en-US" altLang="en-US" sz="2800" b="1" dirty="0"/>
              <a:t> AKAS 1974</a:t>
            </a:r>
          </a:p>
          <a:p>
            <a:pPr algn="just"/>
            <a:endParaRPr lang="en-US" altLang="en-US" sz="2800" b="1" dirty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altLang="en-US" sz="2800" b="1" dirty="0" err="1"/>
              <a:t>Mengikut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tafsiran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Perintah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Kualiti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Alam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Sekeliling</a:t>
            </a:r>
            <a:r>
              <a:rPr lang="en-US" altLang="en-US" sz="2800" b="1" dirty="0"/>
              <a:t> (</a:t>
            </a:r>
            <a:r>
              <a:rPr lang="en-US" altLang="en-US" sz="2800" b="1" dirty="0" err="1"/>
              <a:t>Premis</a:t>
            </a:r>
            <a:r>
              <a:rPr lang="en-US" altLang="en-US" sz="2800" b="1" dirty="0"/>
              <a:t> Yang </a:t>
            </a:r>
            <a:r>
              <a:rPr lang="en-US" altLang="en-US" sz="2800" b="1" dirty="0" err="1"/>
              <a:t>Ditetapkan</a:t>
            </a:r>
            <a:r>
              <a:rPr lang="en-US" altLang="en-US" sz="2800" b="1" dirty="0"/>
              <a:t>)(</a:t>
            </a:r>
            <a:r>
              <a:rPr lang="en-US" altLang="en-US" sz="2800" b="1" dirty="0" err="1"/>
              <a:t>Minyak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Kelapa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Sawit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Mentah</a:t>
            </a:r>
            <a:r>
              <a:rPr lang="en-US" altLang="en-US" sz="2800" b="1" dirty="0"/>
              <a:t>) 1977:</a:t>
            </a:r>
          </a:p>
          <a:p>
            <a:pPr algn="just"/>
            <a:r>
              <a:rPr lang="en-US" altLang="en-US" sz="2800" b="1" dirty="0"/>
              <a:t>“</a:t>
            </a:r>
            <a:r>
              <a:rPr lang="en-US" altLang="en-US" sz="2800" b="1" dirty="0" err="1"/>
              <a:t>Semua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premis</a:t>
            </a:r>
            <a:r>
              <a:rPr lang="en-US" altLang="en-US" sz="2800" b="1" dirty="0"/>
              <a:t> yang </a:t>
            </a:r>
            <a:r>
              <a:rPr lang="en-US" altLang="en-US" sz="2800" b="1" dirty="0" err="1"/>
              <a:t>diduduki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atau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digunakan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bagi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memproses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buah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kelapa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sawit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atau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tandan-tandan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buah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kelapa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sawit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hidup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menjadi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minyak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kelapa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sawit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mentah</a:t>
            </a:r>
            <a:r>
              <a:rPr lang="en-US" altLang="en-US" sz="2800" b="1" dirty="0"/>
              <a:t>, </a:t>
            </a:r>
            <a:r>
              <a:rPr lang="en-US" altLang="en-US" sz="2800" b="1" dirty="0" err="1"/>
              <a:t>samada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sebagai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keluaran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perantaraan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atau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keluaran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siap</a:t>
            </a:r>
            <a:r>
              <a:rPr lang="en-US" altLang="en-US" sz="2800" b="1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4157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123019B4-684E-4698-8F81-30D550ABB2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65E0E7-79A0-457D-B106-CB1F73853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922EFFE7-EA38-4950-9548-C6174F19B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7151" y="227918"/>
            <a:ext cx="37481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3200" b="1" dirty="0" err="1">
                <a:highlight>
                  <a:srgbClr val="C0C0C0"/>
                </a:highlight>
              </a:rPr>
              <a:t>Lesen</a:t>
            </a:r>
            <a:r>
              <a:rPr lang="en-US" altLang="en-US" sz="3200" b="1" dirty="0">
                <a:highlight>
                  <a:srgbClr val="C0C0C0"/>
                </a:highlight>
              </a:rPr>
              <a:t> PYDT-KKS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BFC90F02-B06D-4B98-9A0F-FD44F1893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362" y="1416553"/>
            <a:ext cx="10558801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 dirty="0" err="1"/>
              <a:t>Penguatkuasaan</a:t>
            </a:r>
            <a:r>
              <a:rPr lang="en-US" altLang="en-US" sz="2800" b="1" dirty="0"/>
              <a:t> PYDT-KKS </a:t>
            </a:r>
            <a:r>
              <a:rPr lang="en-US" altLang="en-US" sz="2800" b="1" dirty="0" err="1"/>
              <a:t>merujuk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kepada</a:t>
            </a:r>
            <a:r>
              <a:rPr lang="en-US" altLang="en-US" sz="2800" b="1" dirty="0"/>
              <a:t> :</a:t>
            </a:r>
          </a:p>
          <a:p>
            <a:pPr algn="just"/>
            <a:endParaRPr lang="en-US" altLang="en-US" sz="2800" b="1" dirty="0"/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altLang="en-US" sz="2800" b="1" dirty="0" err="1"/>
              <a:t>Jadual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Pematuhan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Syarat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Lesen</a:t>
            </a:r>
            <a:r>
              <a:rPr lang="en-US" altLang="en-US" sz="2800" b="1" dirty="0"/>
              <a:t>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altLang="en-US" sz="2800" b="1" dirty="0" err="1"/>
              <a:t>Peraturan-Peraturan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Kualiti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Alam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Sekeliling</a:t>
            </a:r>
            <a:r>
              <a:rPr lang="en-US" altLang="en-US" sz="2800" b="1" dirty="0"/>
              <a:t> (</a:t>
            </a:r>
            <a:r>
              <a:rPr lang="en-US" altLang="en-US" sz="2800" b="1" dirty="0" err="1"/>
              <a:t>Premis</a:t>
            </a:r>
            <a:r>
              <a:rPr lang="en-US" altLang="en-US" sz="2800" b="1" dirty="0"/>
              <a:t> Yang </a:t>
            </a:r>
            <a:r>
              <a:rPr lang="en-US" altLang="en-US" sz="2800" b="1" dirty="0" err="1"/>
              <a:t>Ditetapkan</a:t>
            </a:r>
            <a:r>
              <a:rPr lang="en-US" altLang="en-US" sz="2800" b="1" dirty="0"/>
              <a:t>)( </a:t>
            </a:r>
            <a:r>
              <a:rPr lang="en-US" altLang="en-US" sz="2800" b="1" dirty="0" err="1"/>
              <a:t>Minyak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Kelapa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Sawit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Mentah</a:t>
            </a:r>
            <a:r>
              <a:rPr lang="en-US" altLang="en-US" sz="2800" b="1" dirty="0"/>
              <a:t>) 1977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altLang="en-US" sz="2800" b="1" dirty="0" err="1"/>
              <a:t>Peraturan-Peraturan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Kualiti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Alam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Sekeliling</a:t>
            </a:r>
            <a:r>
              <a:rPr lang="en-US" altLang="en-US" sz="2800" b="1" dirty="0"/>
              <a:t> (</a:t>
            </a:r>
            <a:r>
              <a:rPr lang="en-US" altLang="en-US" sz="2800" b="1" dirty="0" err="1"/>
              <a:t>Buangan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Terjadual</a:t>
            </a:r>
            <a:r>
              <a:rPr lang="en-US" altLang="en-US" sz="2800" b="1" dirty="0"/>
              <a:t>) 2005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altLang="en-US" sz="2800" b="1" dirty="0" err="1"/>
              <a:t>Peraturan-Peraturan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Kualiti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Alam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Sekeliling</a:t>
            </a:r>
            <a:r>
              <a:rPr lang="en-US" altLang="en-US" sz="2800" b="1" dirty="0"/>
              <a:t> (Udara </a:t>
            </a:r>
            <a:r>
              <a:rPr lang="en-US" altLang="en-US" sz="2800" b="1" dirty="0" err="1"/>
              <a:t>Bersih</a:t>
            </a:r>
            <a:r>
              <a:rPr lang="en-US" altLang="en-US" sz="2800" b="1" dirty="0"/>
              <a:t>) 2014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endParaRPr lang="en-US" altLang="en-US" sz="2800" b="1" dirty="0"/>
          </a:p>
          <a:p>
            <a:pPr algn="just"/>
            <a:endParaRPr lang="en-US" altLang="en-US" sz="2800" b="1" dirty="0"/>
          </a:p>
          <a:p>
            <a:pPr marL="457200" indent="-457200" algn="just">
              <a:buFont typeface="Wingdings" panose="05000000000000000000" pitchFamily="2" charset="2"/>
              <a:buChar char="ü"/>
            </a:pPr>
            <a:endParaRPr lang="en-US" altLang="en-US" sz="2800" b="1" dirty="0"/>
          </a:p>
        </p:txBody>
      </p:sp>
      <p:pic>
        <p:nvPicPr>
          <p:cNvPr id="7" name="Picture 5" descr="MMj02866740000[1]">
            <a:extLst>
              <a:ext uri="{FF2B5EF4-FFF2-40B4-BE49-F238E27FC236}">
                <a16:creationId xmlns:a16="http://schemas.microsoft.com/office/drawing/2014/main" id="{1B5B39E1-6A82-420E-87F6-77106E2F3D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399" y="4926932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64125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123019B4-684E-4698-8F81-30D550ABB2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65E0E7-79A0-457D-B106-CB1F73853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922EFFE7-EA38-4950-9548-C6174F19B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7151" y="227918"/>
            <a:ext cx="37481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3200" b="1" dirty="0" err="1">
                <a:highlight>
                  <a:srgbClr val="C0C0C0"/>
                </a:highlight>
              </a:rPr>
              <a:t>Lesen</a:t>
            </a:r>
            <a:r>
              <a:rPr lang="en-US" altLang="en-US" sz="3200" b="1" dirty="0">
                <a:highlight>
                  <a:srgbClr val="C0C0C0"/>
                </a:highlight>
              </a:rPr>
              <a:t> PYDT-KKS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64F24AB7-C4ED-4776-9DEB-6B0E86CA34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3340440"/>
              </p:ext>
            </p:extLst>
          </p:nvPr>
        </p:nvGraphicFramePr>
        <p:xfrm>
          <a:off x="696774" y="1802854"/>
          <a:ext cx="10798452" cy="48197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2856">
                  <a:extLst>
                    <a:ext uri="{9D8B030D-6E8A-4147-A177-3AD203B41FA5}">
                      <a16:colId xmlns:a16="http://schemas.microsoft.com/office/drawing/2014/main" val="1517529728"/>
                    </a:ext>
                  </a:extLst>
                </a:gridCol>
                <a:gridCol w="4747784">
                  <a:extLst>
                    <a:ext uri="{9D8B030D-6E8A-4147-A177-3AD203B41FA5}">
                      <a16:colId xmlns:a16="http://schemas.microsoft.com/office/drawing/2014/main" val="1092249640"/>
                    </a:ext>
                  </a:extLst>
                </a:gridCol>
                <a:gridCol w="5357812">
                  <a:extLst>
                    <a:ext uri="{9D8B030D-6E8A-4147-A177-3AD203B41FA5}">
                      <a16:colId xmlns:a16="http://schemas.microsoft.com/office/drawing/2014/main" val="494552523"/>
                    </a:ext>
                  </a:extLst>
                </a:gridCol>
              </a:tblGrid>
              <a:tr h="4475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ms-MY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BIL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93" marR="453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ms-MY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NAMA KILANG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93" marR="453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MODE PELEPASAN EFLUEN DALAM JADUAL PEMATUHAN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93" marR="453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1913675"/>
                  </a:ext>
                </a:extLst>
              </a:tr>
              <a:tr h="6672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s-MY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93" marR="453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SETIA KAWAN KILANG KELAPA SAWIT SDN BHD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PADANG CINA,KULIM</a:t>
                      </a:r>
                    </a:p>
                  </a:txBody>
                  <a:tcPr marL="45393" marR="453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PELUPUSAN KE DALAM ALUR AIR</a:t>
                      </a:r>
                    </a:p>
                  </a:txBody>
                  <a:tcPr marL="45393" marR="453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5083195"/>
                  </a:ext>
                </a:extLst>
              </a:tr>
              <a:tr h="5671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93" marR="453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SOLID ORIENT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HOLDING SDN BHD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KUALA KETIL,KULIM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93" marR="453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PELUPUSAN KE DALAM ALUR AIR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93" marR="453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6244684"/>
                  </a:ext>
                </a:extLst>
              </a:tr>
              <a:tr h="5640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93" marR="453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KUALA LUMPUR KEPONG BERHAD                        BATU LINTANG PALM OIL MILL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SERDANG, BANDAR BAHARU</a:t>
                      </a:r>
                    </a:p>
                  </a:txBody>
                  <a:tcPr marL="45393" marR="453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PELUPUSAN KE ATAS TANAH (TRENCHES)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93" marR="453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2929128"/>
                  </a:ext>
                </a:extLst>
              </a:tr>
              <a:tr h="6445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s-MY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93" marR="453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TACLICO COMPANY SDN BHD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PADANG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MEHA, KULIM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93" marR="453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PELUPUSAN KE ATAS TANAH (SPRINKLE SYSTEM)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93" marR="453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996961"/>
                  </a:ext>
                </a:extLst>
              </a:tr>
              <a:tr h="11113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s-MY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93" marR="453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SIME DARBY PLANTATION BERHAD 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SG DINGIN PALM OIL MILL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KARANGAN,KULIM</a:t>
                      </a:r>
                    </a:p>
                  </a:txBody>
                  <a:tcPr marL="45393" marR="453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PELUPUSAN KE ATAS TANAH  (FURROW SYSTEM)</a:t>
                      </a:r>
                    </a:p>
                  </a:txBody>
                  <a:tcPr marL="45393" marR="453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7838939"/>
                  </a:ext>
                </a:extLst>
              </a:tr>
              <a:tr h="5640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s-MY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93" marR="453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ARAH KAWASAN SDN BHD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SELAMA, BANDAR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BAHARU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93" marR="453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PELUPUSAN KE ALUR AIR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93" marR="453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3544100"/>
                  </a:ext>
                </a:extLst>
              </a:tr>
            </a:tbl>
          </a:graphicData>
        </a:graphic>
      </p:graphicFrame>
      <p:sp>
        <p:nvSpPr>
          <p:cNvPr id="14" name="TextBox 4">
            <a:extLst>
              <a:ext uri="{FF2B5EF4-FFF2-40B4-BE49-F238E27FC236}">
                <a16:creationId xmlns:a16="http://schemas.microsoft.com/office/drawing/2014/main" id="{8F8111C3-43CD-4D66-A42D-3AC5AA74B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774" y="1129016"/>
            <a:ext cx="104512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2400" b="1" dirty="0" err="1"/>
              <a:t>Inventori</a:t>
            </a:r>
            <a:r>
              <a:rPr lang="en-US" altLang="en-US" sz="2400" b="1" dirty="0"/>
              <a:t> PYDT-KKS Yang </a:t>
            </a:r>
            <a:r>
              <a:rPr lang="en-US" altLang="en-US" sz="2400" b="1" dirty="0" err="1"/>
              <a:t>Dilesenkan</a:t>
            </a:r>
            <a:r>
              <a:rPr lang="en-US" altLang="en-US" sz="2400" b="1" dirty="0"/>
              <a:t> JAS KEDAH pada 1 </a:t>
            </a:r>
            <a:r>
              <a:rPr lang="en-US" altLang="en-US" sz="2400" b="1" dirty="0" err="1"/>
              <a:t>Julai</a:t>
            </a:r>
            <a:r>
              <a:rPr lang="en-US" altLang="en-US" sz="2400" b="1" dirty="0"/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7360601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123019B4-684E-4698-8F81-30D550ABB2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65E0E7-79A0-457D-B106-CB1F73853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922EFFE7-EA38-4950-9548-C6174F19B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585" y="1455103"/>
            <a:ext cx="101317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3200" b="1" dirty="0" err="1"/>
              <a:t>Lesen</a:t>
            </a:r>
            <a:r>
              <a:rPr lang="en-US" altLang="en-US" sz="3200" b="1" dirty="0"/>
              <a:t> PYDT- </a:t>
            </a:r>
            <a:r>
              <a:rPr lang="en-US" altLang="en-US" sz="3200" b="1" dirty="0" err="1"/>
              <a:t>Kilang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Getah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Asli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Mentah</a:t>
            </a:r>
            <a:endParaRPr lang="en-US" altLang="en-US" sz="3200" b="1" dirty="0"/>
          </a:p>
        </p:txBody>
      </p:sp>
      <p:pic>
        <p:nvPicPr>
          <p:cNvPr id="7" name="Picture 1" descr="Image result for getah">
            <a:extLst>
              <a:ext uri="{FF2B5EF4-FFF2-40B4-BE49-F238E27FC236}">
                <a16:creationId xmlns:a16="http://schemas.microsoft.com/office/drawing/2014/main" id="{7050E4AD-AB02-4BB0-A7EA-DA8940FB2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36" y="2284258"/>
            <a:ext cx="5224013" cy="3280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4" descr="buku">
            <a:extLst>
              <a:ext uri="{FF2B5EF4-FFF2-40B4-BE49-F238E27FC236}">
                <a16:creationId xmlns:a16="http://schemas.microsoft.com/office/drawing/2014/main" id="{1D794C3B-8D6E-417E-AD4A-BC3FE3624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579" y="1772395"/>
            <a:ext cx="4793290" cy="4250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14342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123019B4-684E-4698-8F81-30D550ABB2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65E0E7-79A0-457D-B106-CB1F73853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AC81C572-E388-4FEF-9B7B-E5E13B119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598" y="1208552"/>
            <a:ext cx="26087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</a:rPr>
              <a:t>Senario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</a:rPr>
              <a:t>Kes</a:t>
            </a:r>
            <a:endParaRPr lang="en-US" alt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BFC90F02-B06D-4B98-9A0F-FD44F1893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598" y="1837788"/>
            <a:ext cx="9943064" cy="310854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 dirty="0" err="1"/>
              <a:t>Premis</a:t>
            </a:r>
            <a:r>
              <a:rPr lang="en-US" altLang="en-US" sz="2800" b="1" dirty="0"/>
              <a:t> B </a:t>
            </a:r>
            <a:r>
              <a:rPr lang="en-US" altLang="en-US" sz="2800" b="1" dirty="0" err="1"/>
              <a:t>menjalankan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aktiviti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pembelian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bahan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mentah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getah</a:t>
            </a:r>
            <a:r>
              <a:rPr lang="en-US" altLang="en-US" sz="2800" b="1" dirty="0"/>
              <a:t> (</a:t>
            </a:r>
            <a:r>
              <a:rPr lang="en-US" altLang="en-US" sz="2800" b="1" dirty="0" err="1"/>
              <a:t>blok</a:t>
            </a:r>
            <a:r>
              <a:rPr lang="en-US" altLang="en-US" sz="2800" b="1" dirty="0"/>
              <a:t> rubber) </a:t>
            </a:r>
            <a:r>
              <a:rPr lang="en-US" altLang="en-US" sz="2800" b="1" dirty="0" err="1"/>
              <a:t>dari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negara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luar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dan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memproses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semula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tanpa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melalui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rawatan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sistem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pengolahan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efluen</a:t>
            </a:r>
            <a:r>
              <a:rPr lang="en-US" altLang="en-US" sz="2800" b="1" dirty="0"/>
              <a:t>. </a:t>
            </a:r>
            <a:r>
              <a:rPr lang="en-US" altLang="en-US" sz="2800" b="1" dirty="0" err="1"/>
              <a:t>Aktiviti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pemprosesan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dijalankan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secara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kering</a:t>
            </a:r>
            <a:r>
              <a:rPr lang="en-US" altLang="en-US" sz="2800" b="1" dirty="0"/>
              <a:t> (dry process)? </a:t>
            </a:r>
            <a:r>
              <a:rPr lang="en-US" altLang="en-US" sz="2800" b="1" dirty="0" err="1"/>
              <a:t>Produk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tersebut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kemudian</a:t>
            </a:r>
            <a:r>
              <a:rPr lang="en-US" altLang="en-US" sz="2800" b="1" dirty="0"/>
              <a:t> di </a:t>
            </a:r>
            <a:r>
              <a:rPr lang="en-US" altLang="en-US" sz="2800" b="1" dirty="0" err="1"/>
              <a:t>jual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ke</a:t>
            </a:r>
            <a:r>
              <a:rPr lang="en-US" altLang="en-US" sz="2800" b="1" dirty="0"/>
              <a:t> Negara </a:t>
            </a:r>
            <a:r>
              <a:rPr lang="en-US" altLang="en-US" sz="2800" b="1" dirty="0" err="1"/>
              <a:t>Eropah</a:t>
            </a:r>
            <a:r>
              <a:rPr lang="en-US" altLang="en-US" sz="2800" b="1" dirty="0"/>
              <a:t>. </a:t>
            </a:r>
            <a:r>
              <a:rPr lang="en-US" altLang="en-US" sz="2800" b="1" dirty="0" err="1"/>
              <a:t>Pemeriksaan</a:t>
            </a:r>
            <a:r>
              <a:rPr lang="en-US" altLang="en-US" sz="2800" b="1" dirty="0"/>
              <a:t> JAS </a:t>
            </a:r>
            <a:r>
              <a:rPr lang="en-US" altLang="en-US" sz="2800" b="1" dirty="0" err="1"/>
              <a:t>mendapati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premis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masih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belum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dilesenkan</a:t>
            </a:r>
            <a:r>
              <a:rPr lang="en-US" altLang="en-US" sz="2800" b="1" dirty="0"/>
              <a:t>.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1D96C0CF-69E3-47B8-B9FA-1288DF102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598" y="5052347"/>
            <a:ext cx="823070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 dirty="0" err="1"/>
              <a:t>Soalan</a:t>
            </a:r>
            <a:endParaRPr lang="en-US" altLang="en-US" sz="2800" b="1" dirty="0"/>
          </a:p>
          <a:p>
            <a:pPr algn="just"/>
            <a:endParaRPr lang="en-US" altLang="en-US" sz="800" b="1" dirty="0"/>
          </a:p>
          <a:p>
            <a:pPr algn="just"/>
            <a:r>
              <a:rPr lang="en-US" altLang="en-US" sz="2400" b="1" dirty="0" err="1"/>
              <a:t>Apakah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kesalahan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besar</a:t>
            </a:r>
            <a:r>
              <a:rPr lang="en-US" altLang="en-US" sz="2400" b="1" dirty="0"/>
              <a:t> yang </a:t>
            </a:r>
            <a:r>
              <a:rPr lang="en-US" altLang="en-US" sz="2400" b="1" dirty="0" err="1"/>
              <a:t>telah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dilakukan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oleh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premis</a:t>
            </a:r>
            <a:r>
              <a:rPr lang="en-US" altLang="en-US" sz="2400" b="1" dirty="0"/>
              <a:t>?</a:t>
            </a:r>
          </a:p>
          <a:p>
            <a:pPr algn="just"/>
            <a:endParaRPr lang="en-US" altLang="en-US" sz="2800" b="1" dirty="0"/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D53AC1EC-5808-4DB0-B794-565E99FAE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899" y="5168020"/>
            <a:ext cx="2312989" cy="130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922EFFE7-EA38-4950-9548-C6174F19B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551" y="380318"/>
            <a:ext cx="37481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3200" b="1" dirty="0" err="1">
                <a:highlight>
                  <a:srgbClr val="FFFF00"/>
                </a:highlight>
              </a:rPr>
              <a:t>Lesen</a:t>
            </a:r>
            <a:r>
              <a:rPr lang="en-US" altLang="en-US" sz="3200" b="1" dirty="0">
                <a:highlight>
                  <a:srgbClr val="FFFF00"/>
                </a:highlight>
              </a:rPr>
              <a:t> PYDT-KG</a:t>
            </a:r>
          </a:p>
        </p:txBody>
      </p:sp>
    </p:spTree>
    <p:extLst>
      <p:ext uri="{BB962C8B-B14F-4D97-AF65-F5344CB8AC3E}">
        <p14:creationId xmlns:p14="http://schemas.microsoft.com/office/powerpoint/2010/main" val="312627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123019B4-684E-4698-8F81-30D550ABB2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65E0E7-79A0-457D-B106-CB1F73853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AC81C572-E388-4FEF-9B7B-E5E13B119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149" y="1347348"/>
            <a:ext cx="26087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</a:rPr>
              <a:t>Jawapan</a:t>
            </a:r>
            <a:endParaRPr lang="en-US" alt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BFC90F02-B06D-4B98-9A0F-FD44F1893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149" y="2115692"/>
            <a:ext cx="7771364" cy="5232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 dirty="0" err="1"/>
              <a:t>Tiada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kesalahan</a:t>
            </a:r>
            <a:r>
              <a:rPr lang="en-US" altLang="en-US" sz="2800" b="1" dirty="0"/>
              <a:t> yang </a:t>
            </a:r>
            <a:r>
              <a:rPr lang="en-US" altLang="en-US" sz="2800" b="1" dirty="0" err="1"/>
              <a:t>dilakukan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oleh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premis</a:t>
            </a:r>
            <a:endParaRPr lang="en-US" altLang="en-US" sz="2800" b="1" dirty="0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09373C1E-A6A3-4815-B504-02BBBBCD0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593" y="3193395"/>
            <a:ext cx="1021452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altLang="en-US" sz="2800" b="1" dirty="0" err="1"/>
              <a:t>Premis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tidak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menepati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kehendak</a:t>
            </a:r>
            <a:r>
              <a:rPr lang="en-US" altLang="en-US" sz="2800" b="1" dirty="0"/>
              <a:t> di </a:t>
            </a:r>
            <a:r>
              <a:rPr lang="en-US" altLang="en-US" sz="2800" b="1" dirty="0" err="1"/>
              <a:t>bawah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Perintah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Kualiti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Alam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Sekeliling</a:t>
            </a:r>
            <a:r>
              <a:rPr lang="en-US" altLang="en-US" sz="2800" b="1" dirty="0"/>
              <a:t> (</a:t>
            </a:r>
            <a:r>
              <a:rPr lang="en-US" altLang="en-US" sz="2800" b="1" dirty="0" err="1"/>
              <a:t>Premis</a:t>
            </a:r>
            <a:r>
              <a:rPr lang="en-US" altLang="en-US" sz="2800" b="1" dirty="0"/>
              <a:t> Yang </a:t>
            </a:r>
            <a:r>
              <a:rPr lang="en-US" altLang="en-US" sz="2800" b="1" dirty="0" err="1"/>
              <a:t>Ditetapkan</a:t>
            </a:r>
            <a:r>
              <a:rPr lang="en-US" altLang="en-US" sz="2800" b="1" dirty="0"/>
              <a:t>)( </a:t>
            </a:r>
            <a:r>
              <a:rPr lang="en-US" altLang="en-US" sz="2800" b="1" dirty="0" err="1"/>
              <a:t>Getah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Asli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Mentah</a:t>
            </a:r>
            <a:r>
              <a:rPr lang="en-US" altLang="en-US" sz="2800" b="1" dirty="0"/>
              <a:t>) 1978 </a:t>
            </a:r>
            <a:r>
              <a:rPr lang="en-US" altLang="en-US" sz="2800" b="1" dirty="0" err="1"/>
              <a:t>untuk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dilesenkan</a:t>
            </a:r>
            <a:r>
              <a:rPr lang="en-US" altLang="en-US" sz="2800" b="1" dirty="0"/>
              <a:t>. </a:t>
            </a:r>
          </a:p>
          <a:p>
            <a:pPr algn="just"/>
            <a:endParaRPr lang="en-US" altLang="en-US" sz="2800" b="1" dirty="0"/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922EFFE7-EA38-4950-9548-C6174F19B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702" y="722317"/>
            <a:ext cx="37481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3200" b="1" dirty="0" err="1">
                <a:highlight>
                  <a:srgbClr val="FFFF00"/>
                </a:highlight>
              </a:rPr>
              <a:t>Lesen</a:t>
            </a:r>
            <a:r>
              <a:rPr lang="en-US" altLang="en-US" sz="3200" b="1" dirty="0">
                <a:highlight>
                  <a:srgbClr val="FFFF00"/>
                </a:highlight>
              </a:rPr>
              <a:t> PYDT-KG</a:t>
            </a:r>
          </a:p>
        </p:txBody>
      </p:sp>
      <p:pic>
        <p:nvPicPr>
          <p:cNvPr id="13" name="Picture 6" descr="MMj03369050000[1]">
            <a:extLst>
              <a:ext uri="{FF2B5EF4-FFF2-40B4-BE49-F238E27FC236}">
                <a16:creationId xmlns:a16="http://schemas.microsoft.com/office/drawing/2014/main" id="{D08BD370-CE6C-4B66-90B0-8E61968875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563" y="4579504"/>
            <a:ext cx="1828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964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pic>
        <p:nvPicPr>
          <p:cNvPr id="8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2773D2C7-3D75-4E6B-9A5F-33E94A5466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80E480-B239-4819-9D7D-AC401D16BA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286" y="79512"/>
            <a:ext cx="6436524" cy="675925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899FD7-BBA4-4754-BB6B-48484071F9FF}"/>
              </a:ext>
            </a:extLst>
          </p:cNvPr>
          <p:cNvSpPr/>
          <p:nvPr/>
        </p:nvSpPr>
        <p:spPr>
          <a:xfrm>
            <a:off x="1022615" y="1601457"/>
            <a:ext cx="3282685" cy="523220"/>
          </a:xfrm>
          <a:prstGeom prst="rec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SEKSYEN 10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C0B7BD-DB9B-4944-8305-3A2B90D605EB}"/>
              </a:ext>
            </a:extLst>
          </p:cNvPr>
          <p:cNvSpPr/>
          <p:nvPr/>
        </p:nvSpPr>
        <p:spPr>
          <a:xfrm>
            <a:off x="212190" y="2301214"/>
            <a:ext cx="53310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PIHAK BERKUASA PELESEN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B9F0DCF-E0A0-4306-BBBE-F12CD9177E1A}"/>
              </a:ext>
            </a:extLst>
          </p:cNvPr>
          <p:cNvSpPr/>
          <p:nvPr/>
        </p:nvSpPr>
        <p:spPr>
          <a:xfrm>
            <a:off x="570444" y="4218423"/>
            <a:ext cx="535327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Ketua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Pengarah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hendaklah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menjadi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pihak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berkuasa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pelesen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5755442-775A-4718-943D-55F58187723D}"/>
              </a:ext>
            </a:extLst>
          </p:cNvPr>
          <p:cNvCxnSpPr>
            <a:cxnSpLocks/>
          </p:cNvCxnSpPr>
          <p:nvPr/>
        </p:nvCxnSpPr>
        <p:spPr>
          <a:xfrm>
            <a:off x="5125281" y="4910920"/>
            <a:ext cx="3320219" cy="103268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8986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123019B4-684E-4698-8F81-30D550ABB2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65E0E7-79A0-457D-B106-CB1F73853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sp>
        <p:nvSpPr>
          <p:cNvPr id="12" name="TextBox 4">
            <a:extLst>
              <a:ext uri="{FF2B5EF4-FFF2-40B4-BE49-F238E27FC236}">
                <a16:creationId xmlns:a16="http://schemas.microsoft.com/office/drawing/2014/main" id="{09373C1E-A6A3-4815-B504-02BBBBCD0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692" y="1307092"/>
            <a:ext cx="11321707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altLang="en-US" sz="2800" dirty="0" err="1"/>
              <a:t>Mengikut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tafsiran</a:t>
            </a:r>
            <a:r>
              <a:rPr lang="en-US" altLang="en-US" sz="2800" dirty="0"/>
              <a:t> </a:t>
            </a:r>
          </a:p>
          <a:p>
            <a:pPr algn="just"/>
            <a:endParaRPr lang="en-US" altLang="en-US" sz="2800" dirty="0"/>
          </a:p>
          <a:p>
            <a:pPr algn="just"/>
            <a:r>
              <a:rPr lang="en-US" altLang="en-US" sz="2800" dirty="0" err="1"/>
              <a:t>Semua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premis</a:t>
            </a:r>
            <a:r>
              <a:rPr lang="en-US" altLang="en-US" sz="2800" dirty="0"/>
              <a:t> yang </a:t>
            </a:r>
            <a:r>
              <a:rPr lang="en-US" altLang="en-US" sz="2800" dirty="0" err="1"/>
              <a:t>diduduki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atau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digunakan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bagi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pengeluaran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atau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memproses</a:t>
            </a:r>
            <a:r>
              <a:rPr lang="en-US" altLang="en-US" sz="2800" dirty="0"/>
              <a:t>-</a:t>
            </a:r>
          </a:p>
          <a:p>
            <a:pPr algn="just"/>
            <a:endParaRPr lang="en-US" altLang="en-US" sz="1200" dirty="0"/>
          </a:p>
          <a:p>
            <a:pPr marL="514350" indent="-514350" algn="just">
              <a:buAutoNum type="alphaUcParenR"/>
            </a:pPr>
            <a:r>
              <a:rPr lang="en-US" altLang="en-US" sz="2800" b="1" dirty="0" err="1"/>
              <a:t>Getah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asli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mentah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dalam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bentuk</a:t>
            </a:r>
            <a:r>
              <a:rPr lang="en-US" altLang="en-US" sz="2800" b="1" dirty="0"/>
              <a:t> yang </a:t>
            </a:r>
            <a:r>
              <a:rPr lang="en-US" altLang="en-US" sz="2800" b="1" dirty="0" err="1"/>
              <a:t>ditentukan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secara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teknik</a:t>
            </a:r>
            <a:r>
              <a:rPr lang="en-US" altLang="en-US" sz="2800" dirty="0"/>
              <a:t>, </a:t>
            </a:r>
            <a:r>
              <a:rPr lang="en-US" altLang="en-US" sz="2800" b="1" dirty="0" err="1"/>
              <a:t>dalam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bentuk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susu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getah</a:t>
            </a:r>
            <a:r>
              <a:rPr lang="en-US" altLang="en-US" sz="2800" b="1" dirty="0"/>
              <a:t> </a:t>
            </a:r>
            <a:r>
              <a:rPr lang="en-US" altLang="en-US" sz="2800" dirty="0" err="1"/>
              <a:t>termasuk</a:t>
            </a:r>
            <a:r>
              <a:rPr lang="en-US" altLang="en-US" sz="2800" dirty="0"/>
              <a:t> yang </a:t>
            </a:r>
            <a:r>
              <a:rPr lang="en-US" altLang="en-US" sz="2800" dirty="0" err="1"/>
              <a:t>belum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divulkan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atau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bentuk</a:t>
            </a:r>
            <a:r>
              <a:rPr lang="en-US" altLang="en-US" sz="2800" dirty="0"/>
              <a:t> </a:t>
            </a:r>
            <a:r>
              <a:rPr lang="en-US" altLang="en-US" sz="2800" dirty="0" err="1"/>
              <a:t>getah</a:t>
            </a:r>
            <a:r>
              <a:rPr lang="en-US" altLang="en-US" sz="2800" dirty="0"/>
              <a:t> yang </a:t>
            </a:r>
            <a:r>
              <a:rPr lang="en-US" altLang="en-US" sz="2800" dirty="0" err="1"/>
              <a:t>diubahsuaikan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getah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maksud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khas</a:t>
            </a:r>
            <a:r>
              <a:rPr lang="en-US" altLang="en-US" sz="2800" dirty="0"/>
              <a:t>; </a:t>
            </a:r>
            <a:r>
              <a:rPr lang="en-US" altLang="en-US" sz="2800" dirty="0" err="1"/>
              <a:t>dan</a:t>
            </a:r>
            <a:endParaRPr lang="en-US" altLang="en-US" sz="2800" dirty="0"/>
          </a:p>
          <a:p>
            <a:pPr marL="514350" indent="-514350" algn="just">
              <a:buAutoNum type="alphaUcParenR"/>
            </a:pPr>
            <a:r>
              <a:rPr lang="en-US" altLang="en-US" sz="2800" b="1" dirty="0" err="1"/>
              <a:t>Keping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lazim,skim,kerip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atau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apa-apa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bentuk</a:t>
            </a:r>
            <a:r>
              <a:rPr lang="en-US" altLang="en-US" sz="2800" b="1" dirty="0"/>
              <a:t> lain </a:t>
            </a:r>
            <a:r>
              <a:rPr lang="en-US" altLang="en-US" sz="2800" b="1" dirty="0" err="1"/>
              <a:t>getah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mentah</a:t>
            </a:r>
            <a:r>
              <a:rPr lang="en-US" altLang="en-US" sz="2800" b="1" dirty="0"/>
              <a:t> yang </a:t>
            </a:r>
            <a:r>
              <a:rPr lang="en-US" altLang="en-US" sz="2800" b="1" dirty="0" err="1"/>
              <a:t>belum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diperihalkan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dengan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kuantiti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sebanyak</a:t>
            </a:r>
            <a:r>
              <a:rPr lang="en-US" altLang="en-US" sz="2800" dirty="0"/>
              <a:t> 5 MT </a:t>
            </a:r>
            <a:r>
              <a:rPr lang="en-US" altLang="en-US" sz="2800" dirty="0" err="1"/>
              <a:t>atau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lebih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sehari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atau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dengan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kemampuan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pengeluaran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atau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memproses</a:t>
            </a:r>
            <a:r>
              <a:rPr lang="en-US" altLang="en-US" sz="2800" dirty="0"/>
              <a:t> yang </a:t>
            </a:r>
            <a:r>
              <a:rPr lang="en-US" altLang="en-US" sz="2800" dirty="0" err="1"/>
              <a:t>sama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kuantitinya</a:t>
            </a:r>
            <a:endParaRPr lang="en-US" altLang="en-US" sz="2800" dirty="0"/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922EFFE7-EA38-4950-9548-C6174F19B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702" y="722317"/>
            <a:ext cx="37481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3200" b="1" dirty="0" err="1">
                <a:highlight>
                  <a:srgbClr val="FFFF00"/>
                </a:highlight>
              </a:rPr>
              <a:t>Lesen</a:t>
            </a:r>
            <a:r>
              <a:rPr lang="en-US" altLang="en-US" sz="3200" b="1" dirty="0">
                <a:highlight>
                  <a:srgbClr val="FFFF00"/>
                </a:highlight>
              </a:rPr>
              <a:t> PYDT-KG</a:t>
            </a:r>
          </a:p>
        </p:txBody>
      </p:sp>
    </p:spTree>
    <p:extLst>
      <p:ext uri="{BB962C8B-B14F-4D97-AF65-F5344CB8AC3E}">
        <p14:creationId xmlns:p14="http://schemas.microsoft.com/office/powerpoint/2010/main" val="12030527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123019B4-684E-4698-8F81-30D550ABB2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65E0E7-79A0-457D-B106-CB1F73853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922EFFE7-EA38-4950-9548-C6174F19B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702" y="722317"/>
            <a:ext cx="37481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3200" b="1" dirty="0" err="1">
                <a:highlight>
                  <a:srgbClr val="FFFF00"/>
                </a:highlight>
              </a:rPr>
              <a:t>Lesen</a:t>
            </a:r>
            <a:r>
              <a:rPr lang="en-US" altLang="en-US" sz="3200" b="1" dirty="0">
                <a:highlight>
                  <a:srgbClr val="FFFF00"/>
                </a:highlight>
              </a:rPr>
              <a:t> PYDT-KG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689" y="1912502"/>
            <a:ext cx="4143471" cy="3201408"/>
          </a:xfrm>
          <a:prstGeom prst="rect">
            <a:avLst/>
          </a:prstGeom>
        </p:spPr>
      </p:pic>
      <p:pic>
        <p:nvPicPr>
          <p:cNvPr id="7" name="Picture 24" descr="buk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510" y="1589695"/>
            <a:ext cx="4077927" cy="361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" name="AutoShape 2" descr="Nostalgia Mesin Getah – Bijak Belanj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8F8111C3-43CD-4D66-A42D-3AC5AA74B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49" y="5303820"/>
            <a:ext cx="41624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2400" b="1" dirty="0"/>
              <a:t>SUSU GETAH PEKAT @ LATEKS 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8F8111C3-43CD-4D66-A42D-3AC5AA74B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2412" y="5205883"/>
            <a:ext cx="42640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2400" b="1" dirty="0"/>
              <a:t>GETAH BEKUAN LADANG @ CUP LUMP</a:t>
            </a:r>
          </a:p>
        </p:txBody>
      </p:sp>
    </p:spTree>
    <p:extLst>
      <p:ext uri="{BB962C8B-B14F-4D97-AF65-F5344CB8AC3E}">
        <p14:creationId xmlns:p14="http://schemas.microsoft.com/office/powerpoint/2010/main" val="36158698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123019B4-684E-4698-8F81-30D550ABB2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65E0E7-79A0-457D-B106-CB1F73853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922EFFE7-EA38-4950-9548-C6174F19B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702" y="722317"/>
            <a:ext cx="37481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3200" b="1" dirty="0" err="1">
                <a:highlight>
                  <a:srgbClr val="FFFF00"/>
                </a:highlight>
              </a:rPr>
              <a:t>Lesen</a:t>
            </a:r>
            <a:r>
              <a:rPr lang="en-US" altLang="en-US" sz="3200" b="1" dirty="0">
                <a:highlight>
                  <a:srgbClr val="FFFF00"/>
                </a:highlight>
              </a:rPr>
              <a:t> PYDT-KG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202" y="4291340"/>
            <a:ext cx="3721703" cy="23314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541" y="1457357"/>
            <a:ext cx="4018398" cy="2191341"/>
          </a:xfrm>
          <a:prstGeom prst="rect">
            <a:avLst/>
          </a:prstGeom>
        </p:spPr>
      </p:pic>
      <p:sp>
        <p:nvSpPr>
          <p:cNvPr id="4" name="AutoShape 2" descr="Nostalgia Mesin Getah – Bijak Belanj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88" y="1457357"/>
            <a:ext cx="3259212" cy="24008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345192"/>
            <a:ext cx="2698031" cy="2698031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C6C2C3A-2D49-445E-93F5-409A0218B8CE}"/>
              </a:ext>
            </a:extLst>
          </p:cNvPr>
          <p:cNvCxnSpPr>
            <a:cxnSpLocks/>
          </p:cNvCxnSpPr>
          <p:nvPr/>
        </p:nvCxnSpPr>
        <p:spPr>
          <a:xfrm flipV="1">
            <a:off x="2971101" y="2870200"/>
            <a:ext cx="424825" cy="6854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C6C2C3A-2D49-445E-93F5-409A0218B8CE}"/>
              </a:ext>
            </a:extLst>
          </p:cNvPr>
          <p:cNvCxnSpPr>
            <a:cxnSpLocks/>
          </p:cNvCxnSpPr>
          <p:nvPr/>
        </p:nvCxnSpPr>
        <p:spPr>
          <a:xfrm flipV="1">
            <a:off x="6886595" y="2636869"/>
            <a:ext cx="904946" cy="796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C6C2C3A-2D49-445E-93F5-409A0218B8CE}"/>
              </a:ext>
            </a:extLst>
          </p:cNvPr>
          <p:cNvCxnSpPr>
            <a:cxnSpLocks/>
            <a:endCxn id="2" idx="0"/>
          </p:cNvCxnSpPr>
          <p:nvPr/>
        </p:nvCxnSpPr>
        <p:spPr>
          <a:xfrm flipH="1">
            <a:off x="9567054" y="3707007"/>
            <a:ext cx="3953" cy="584333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4">
            <a:extLst>
              <a:ext uri="{FF2B5EF4-FFF2-40B4-BE49-F238E27FC236}">
                <a16:creationId xmlns:a16="http://schemas.microsoft.com/office/drawing/2014/main" id="{8F8111C3-43CD-4D66-A42D-3AC5AA74B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7512" y="4741886"/>
            <a:ext cx="42640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 dirty="0"/>
              <a:t>GETAH KEPING</a:t>
            </a:r>
          </a:p>
        </p:txBody>
      </p:sp>
    </p:spTree>
    <p:extLst>
      <p:ext uri="{BB962C8B-B14F-4D97-AF65-F5344CB8AC3E}">
        <p14:creationId xmlns:p14="http://schemas.microsoft.com/office/powerpoint/2010/main" val="148833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123019B4-684E-4698-8F81-30D550ABB2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65E0E7-79A0-457D-B106-CB1F73853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922EFFE7-EA38-4950-9548-C6174F19B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702" y="722317"/>
            <a:ext cx="37481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3200" b="1" dirty="0" err="1">
                <a:highlight>
                  <a:srgbClr val="FFFF00"/>
                </a:highlight>
              </a:rPr>
              <a:t>Lesen</a:t>
            </a:r>
            <a:r>
              <a:rPr lang="en-US" altLang="en-US" sz="3200" b="1" dirty="0">
                <a:highlight>
                  <a:srgbClr val="FFFF00"/>
                </a:highlight>
              </a:rPr>
              <a:t> PYDT-KG</a:t>
            </a:r>
          </a:p>
        </p:txBody>
      </p:sp>
      <p:sp>
        <p:nvSpPr>
          <p:cNvPr id="4" name="AutoShape 2" descr="Nostalgia Mesin Getah – Bijak Belanj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8F8111C3-43CD-4D66-A42D-3AC5AA74B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2074" y="5799120"/>
            <a:ext cx="97078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2400" b="1" dirty="0"/>
              <a:t>STANDARD MALAYSIAN RUBBER @ SMR BLOCK RUBBER</a:t>
            </a:r>
          </a:p>
        </p:txBody>
      </p:sp>
      <p:pic>
        <p:nvPicPr>
          <p:cNvPr id="12" name="Picture 11" descr="D:\Gambar Siasatan\GMR Trading\IMG_013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850" y="1382866"/>
            <a:ext cx="5975350" cy="4340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27067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123019B4-684E-4698-8F81-30D550ABB2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65E0E7-79A0-457D-B106-CB1F73853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922EFFE7-EA38-4950-9548-C6174F19B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7151" y="227918"/>
            <a:ext cx="37481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3200" b="1" dirty="0" err="1">
                <a:highlight>
                  <a:srgbClr val="FFFF00"/>
                </a:highlight>
              </a:rPr>
              <a:t>Lesen</a:t>
            </a:r>
            <a:r>
              <a:rPr lang="en-US" altLang="en-US" sz="3200" b="1" dirty="0">
                <a:highlight>
                  <a:srgbClr val="FFFF00"/>
                </a:highlight>
              </a:rPr>
              <a:t> PYDT-KG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BFC90F02-B06D-4B98-9A0F-FD44F1893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362" y="1416553"/>
            <a:ext cx="10558801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 dirty="0" err="1"/>
              <a:t>Penguatkuasaan</a:t>
            </a:r>
            <a:r>
              <a:rPr lang="en-US" altLang="en-US" sz="2800" b="1" dirty="0"/>
              <a:t> PYDT-KG </a:t>
            </a:r>
            <a:r>
              <a:rPr lang="en-US" altLang="en-US" sz="2800" b="1" dirty="0" err="1"/>
              <a:t>merujuk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kepada</a:t>
            </a:r>
            <a:r>
              <a:rPr lang="en-US" altLang="en-US" sz="2800" b="1" dirty="0"/>
              <a:t> :</a:t>
            </a:r>
          </a:p>
          <a:p>
            <a:pPr algn="just"/>
            <a:endParaRPr lang="en-US" altLang="en-US" sz="2800" b="1" dirty="0"/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altLang="en-US" sz="2800" b="1" dirty="0" err="1"/>
              <a:t>Jadual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Pematuhan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Syarat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Lesen</a:t>
            </a:r>
            <a:r>
              <a:rPr lang="en-US" altLang="en-US" sz="2800" b="1" dirty="0"/>
              <a:t>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altLang="en-US" sz="2800" b="1" dirty="0" err="1"/>
              <a:t>Peraturan-Peraturan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Kualiti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Alam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Sekeliling</a:t>
            </a:r>
            <a:r>
              <a:rPr lang="en-US" altLang="en-US" sz="2800" b="1" dirty="0"/>
              <a:t> (</a:t>
            </a:r>
            <a:r>
              <a:rPr lang="en-US" altLang="en-US" sz="2800" b="1" dirty="0" err="1"/>
              <a:t>Premis</a:t>
            </a:r>
            <a:r>
              <a:rPr lang="en-US" altLang="en-US" sz="2800" b="1" dirty="0"/>
              <a:t> Yang </a:t>
            </a:r>
            <a:r>
              <a:rPr lang="en-US" altLang="en-US" sz="2800" b="1" dirty="0" err="1"/>
              <a:t>Ditetapkan</a:t>
            </a:r>
            <a:r>
              <a:rPr lang="en-US" altLang="en-US" sz="2800" b="1" dirty="0"/>
              <a:t>)( </a:t>
            </a:r>
            <a:r>
              <a:rPr lang="en-US" altLang="en-US" sz="2800" b="1" dirty="0" err="1"/>
              <a:t>Getah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Asli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Mentah</a:t>
            </a:r>
            <a:r>
              <a:rPr lang="en-US" altLang="en-US" sz="2800" b="1" dirty="0"/>
              <a:t>) 1978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altLang="en-US" sz="2800" b="1" dirty="0" err="1"/>
              <a:t>Peraturan-Peraturan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Kualiti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Alam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Sekeliling</a:t>
            </a:r>
            <a:r>
              <a:rPr lang="en-US" altLang="en-US" sz="2800" b="1" dirty="0"/>
              <a:t> (</a:t>
            </a:r>
            <a:r>
              <a:rPr lang="en-US" altLang="en-US" sz="2800" b="1" dirty="0" err="1"/>
              <a:t>Buangan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Terjadual</a:t>
            </a:r>
            <a:r>
              <a:rPr lang="en-US" altLang="en-US" sz="2800" b="1" dirty="0"/>
              <a:t>) 2005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altLang="en-US" sz="2800" b="1" dirty="0" err="1"/>
              <a:t>Peraturan-Peraturan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Kualiti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Alam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Sekeliling</a:t>
            </a:r>
            <a:r>
              <a:rPr lang="en-US" altLang="en-US" sz="2800" b="1" dirty="0"/>
              <a:t> (Udara </a:t>
            </a:r>
            <a:r>
              <a:rPr lang="en-US" altLang="en-US" sz="2800" b="1" dirty="0" err="1"/>
              <a:t>Bersih</a:t>
            </a:r>
            <a:r>
              <a:rPr lang="en-US" altLang="en-US" sz="2800" b="1" dirty="0"/>
              <a:t>) 2014</a:t>
            </a:r>
          </a:p>
          <a:p>
            <a:pPr algn="just"/>
            <a:endParaRPr lang="en-US" altLang="en-US" sz="2800" b="1" dirty="0"/>
          </a:p>
          <a:p>
            <a:pPr marL="457200" indent="-457200" algn="just">
              <a:buFont typeface="Wingdings" panose="05000000000000000000" pitchFamily="2" charset="2"/>
              <a:buChar char="ü"/>
            </a:pPr>
            <a:endParaRPr lang="en-US" altLang="en-US" sz="2800" b="1" dirty="0"/>
          </a:p>
          <a:p>
            <a:pPr algn="just"/>
            <a:endParaRPr lang="en-US" altLang="en-US" sz="2800" b="1" dirty="0"/>
          </a:p>
          <a:p>
            <a:pPr marL="457200" indent="-457200" algn="just">
              <a:buFont typeface="Wingdings" panose="05000000000000000000" pitchFamily="2" charset="2"/>
              <a:buChar char="ü"/>
            </a:pPr>
            <a:endParaRPr lang="en-US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3241918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123019B4-684E-4698-8F81-30D550ABB2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65E0E7-79A0-457D-B106-CB1F73853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id="{8F8111C3-43CD-4D66-A42D-3AC5AA74B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774" y="984094"/>
            <a:ext cx="104512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2400" b="1" dirty="0" err="1"/>
              <a:t>Inventori</a:t>
            </a:r>
            <a:r>
              <a:rPr lang="en-US" altLang="en-US" sz="2400" b="1" dirty="0"/>
              <a:t> PYDT-KG Yang </a:t>
            </a:r>
            <a:r>
              <a:rPr lang="en-US" altLang="en-US" sz="2400" b="1" dirty="0" err="1"/>
              <a:t>Dilesenkan</a:t>
            </a:r>
            <a:r>
              <a:rPr lang="en-US" altLang="en-US" sz="2400" b="1" dirty="0"/>
              <a:t> JAS KEDAH pada 1 </a:t>
            </a:r>
            <a:r>
              <a:rPr lang="en-US" altLang="en-US" sz="2400" b="1" dirty="0" err="1"/>
              <a:t>Julai</a:t>
            </a:r>
            <a:r>
              <a:rPr lang="en-US" altLang="en-US" sz="2400" b="1" dirty="0"/>
              <a:t> 2021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06A6AF4-474C-428C-BC8E-E1AC824F65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432896"/>
              </p:ext>
            </p:extLst>
          </p:nvPr>
        </p:nvGraphicFramePr>
        <p:xfrm>
          <a:off x="234950" y="1445759"/>
          <a:ext cx="11722099" cy="53483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9425">
                  <a:extLst>
                    <a:ext uri="{9D8B030D-6E8A-4147-A177-3AD203B41FA5}">
                      <a16:colId xmlns:a16="http://schemas.microsoft.com/office/drawing/2014/main" val="1517529728"/>
                    </a:ext>
                  </a:extLst>
                </a:gridCol>
                <a:gridCol w="3894137">
                  <a:extLst>
                    <a:ext uri="{9D8B030D-6E8A-4147-A177-3AD203B41FA5}">
                      <a16:colId xmlns:a16="http://schemas.microsoft.com/office/drawing/2014/main" val="1092249640"/>
                    </a:ext>
                  </a:extLst>
                </a:gridCol>
                <a:gridCol w="2200275">
                  <a:extLst>
                    <a:ext uri="{9D8B030D-6E8A-4147-A177-3AD203B41FA5}">
                      <a16:colId xmlns:a16="http://schemas.microsoft.com/office/drawing/2014/main" val="2663477386"/>
                    </a:ext>
                  </a:extLst>
                </a:gridCol>
                <a:gridCol w="3000375">
                  <a:extLst>
                    <a:ext uri="{9D8B030D-6E8A-4147-A177-3AD203B41FA5}">
                      <a16:colId xmlns:a16="http://schemas.microsoft.com/office/drawing/2014/main" val="3316047610"/>
                    </a:ext>
                  </a:extLst>
                </a:gridCol>
                <a:gridCol w="2147887">
                  <a:extLst>
                    <a:ext uri="{9D8B030D-6E8A-4147-A177-3AD203B41FA5}">
                      <a16:colId xmlns:a16="http://schemas.microsoft.com/office/drawing/2014/main" val="3913019221"/>
                    </a:ext>
                  </a:extLst>
                </a:gridCol>
              </a:tblGrid>
              <a:tr h="5851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ms-MY" sz="1800" dirty="0">
                          <a:effectLst/>
                          <a:latin typeface="+mn-lt"/>
                        </a:rPr>
                        <a:t>Bil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93" marR="453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ms-MY" sz="1800" dirty="0">
                          <a:effectLst/>
                          <a:latin typeface="+mn-lt"/>
                        </a:rPr>
                        <a:t>Nama Kilang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93" marR="453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ms-MY" sz="1800" dirty="0">
                          <a:effectLst/>
                          <a:latin typeface="+mn-lt"/>
                        </a:rPr>
                        <a:t>Pemprosesan / </a:t>
                      </a:r>
                      <a:r>
                        <a:rPr lang="ms-MY" sz="1800" baseline="0" dirty="0">
                          <a:effectLst/>
                          <a:latin typeface="+mn-lt"/>
                        </a:rPr>
                        <a:t>     </a:t>
                      </a:r>
                      <a:r>
                        <a:rPr lang="ms-MY" sz="1800" dirty="0">
                          <a:effectLst/>
                          <a:latin typeface="+mn-lt"/>
                        </a:rPr>
                        <a:t>Bahan Mentah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93" marR="453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ms-MY" sz="1800" dirty="0">
                          <a:effectLst/>
                          <a:latin typeface="+mn-lt"/>
                        </a:rPr>
                        <a:t>Jenis Pengeluaran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93" marR="453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ms-MY" sz="1800" dirty="0">
                          <a:effectLst/>
                          <a:latin typeface="+mn-lt"/>
                        </a:rPr>
                        <a:t>Jenis Pelupusan 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93" marR="45393" marT="0" marB="0" anchor="ctr"/>
                </a:tc>
                <a:extLst>
                  <a:ext uri="{0D108BD9-81ED-4DB2-BD59-A6C34878D82A}">
                    <a16:rowId xmlns:a16="http://schemas.microsoft.com/office/drawing/2014/main" val="1661913675"/>
                  </a:ext>
                </a:extLst>
              </a:tr>
              <a:tr h="7498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s-MY" sz="1800" dirty="0">
                          <a:effectLst/>
                          <a:latin typeface="+mn-lt"/>
                        </a:rPr>
                        <a:t>1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93" marR="4539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s-MY" sz="1800" dirty="0">
                          <a:effectLst/>
                          <a:latin typeface="+mn-lt"/>
                        </a:rPr>
                        <a:t>Mardec Processing Sdn Bhd </a:t>
                      </a:r>
                      <a:endParaRPr lang="en-US" sz="1800" dirty="0">
                        <a:effectLst/>
                        <a:latin typeface="+mn-lt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s-MY" sz="1800" dirty="0">
                          <a:effectLst/>
                          <a:latin typeface="+mn-lt"/>
                        </a:rPr>
                        <a:t>Kuala Pegang,Baling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93" marR="453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s-MY" sz="1800" dirty="0">
                          <a:effectLst/>
                          <a:latin typeface="+mn-lt"/>
                        </a:rPr>
                        <a:t>Getah Bekuan Ladang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93" marR="453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s-MY" sz="1800" dirty="0">
                          <a:effectLst/>
                          <a:latin typeface="+mn-lt"/>
                        </a:rPr>
                        <a:t>SMR Blok Rubber</a:t>
                      </a:r>
                      <a:endParaRPr lang="en-US" sz="1800" dirty="0">
                        <a:effectLst/>
                        <a:latin typeface="+mn-lt"/>
                      </a:endParaRPr>
                    </a:p>
                  </a:txBody>
                  <a:tcPr marL="45393" marR="453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Tanpa</a:t>
                      </a: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Pelepasan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93" marR="45393" marT="0" marB="0" anchor="ctr"/>
                </a:tc>
                <a:extLst>
                  <a:ext uri="{0D108BD9-81ED-4DB2-BD59-A6C34878D82A}">
                    <a16:rowId xmlns:a16="http://schemas.microsoft.com/office/drawing/2014/main" val="1365083195"/>
                  </a:ext>
                </a:extLst>
              </a:tr>
              <a:tr h="9611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800">
                          <a:effectLst/>
                          <a:latin typeface="+mn-lt"/>
                        </a:rPr>
                        <a:t>2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93" marR="4539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s-MY" sz="1800" dirty="0">
                          <a:effectLst/>
                          <a:latin typeface="+mn-lt"/>
                        </a:rPr>
                        <a:t>Euroma Rubber Industries Sdn Bhd </a:t>
                      </a:r>
                      <a:endParaRPr lang="en-US" sz="1800" dirty="0">
                        <a:effectLst/>
                        <a:latin typeface="+mn-lt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s-MY" sz="1800" dirty="0">
                          <a:effectLst/>
                          <a:latin typeface="+mn-lt"/>
                        </a:rPr>
                        <a:t>Labu Besar, Kulim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93" marR="45393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800" dirty="0">
                          <a:effectLst/>
                          <a:latin typeface="+mn-lt"/>
                        </a:rPr>
                        <a:t>Getah Bekuan Ladang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s-MY" sz="1800" dirty="0">
                          <a:effectLst/>
                          <a:latin typeface="+mn-lt"/>
                        </a:rPr>
                        <a:t>TSR Block Rubber</a:t>
                      </a:r>
                      <a:endParaRPr lang="en-US" sz="1800" dirty="0">
                        <a:effectLst/>
                        <a:latin typeface="+mn-lt"/>
                      </a:endParaRPr>
                    </a:p>
                  </a:txBody>
                  <a:tcPr marL="45393" marR="453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s-MY" sz="1800" dirty="0">
                          <a:effectLst/>
                          <a:latin typeface="+mn-lt"/>
                        </a:rPr>
                        <a:t>SMR Blok Rubber</a:t>
                      </a:r>
                      <a:endParaRPr lang="en-US" sz="1800" dirty="0">
                        <a:effectLst/>
                        <a:latin typeface="+mn-lt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s-MY" sz="1800" dirty="0">
                          <a:effectLst/>
                          <a:latin typeface="+mn-lt"/>
                        </a:rPr>
                        <a:t>Mixture Rubber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93" marR="45393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effectLst/>
                          <a:latin typeface="+mn-lt"/>
                        </a:rPr>
                        <a:t>Tanpa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</a:rPr>
                        <a:t>Pelepasan</a:t>
                      </a:r>
                      <a:endParaRPr lang="en-US" sz="1800" dirty="0">
                        <a:effectLst/>
                        <a:latin typeface="+mn-lt"/>
                      </a:endParaRPr>
                    </a:p>
                  </a:txBody>
                  <a:tcPr marL="45393" marR="45393" marT="0" marB="0" anchor="ctr"/>
                </a:tc>
                <a:extLst>
                  <a:ext uri="{0D108BD9-81ED-4DB2-BD59-A6C34878D82A}">
                    <a16:rowId xmlns:a16="http://schemas.microsoft.com/office/drawing/2014/main" val="2376244684"/>
                  </a:ext>
                </a:extLst>
              </a:tr>
              <a:tr h="9001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800">
                          <a:effectLst/>
                          <a:latin typeface="+mn-lt"/>
                        </a:rPr>
                        <a:t>3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93" marR="4539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s-MY" sz="1800" dirty="0">
                          <a:effectLst/>
                          <a:latin typeface="+mn-lt"/>
                        </a:rPr>
                        <a:t>Teh Ah Yau Rubber Factory Sdn Bhd</a:t>
                      </a:r>
                      <a:endParaRPr lang="en-US" sz="1800" dirty="0">
                        <a:effectLst/>
                        <a:latin typeface="+mn-lt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s-MY" sz="1800" dirty="0">
                          <a:effectLst/>
                          <a:latin typeface="+mn-lt"/>
                        </a:rPr>
                        <a:t>Bedong, Sungai Petani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93" marR="453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s-MY" sz="1800" dirty="0">
                          <a:effectLst/>
                          <a:latin typeface="+mn-lt"/>
                        </a:rPr>
                        <a:t>Getah Bekuan Ladang</a:t>
                      </a:r>
                    </a:p>
                  </a:txBody>
                  <a:tcPr marL="45393" marR="453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s-MY" sz="1800" dirty="0">
                          <a:effectLst/>
                          <a:latin typeface="+mn-lt"/>
                        </a:rPr>
                        <a:t>SMR Blok Rubber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s-MY" sz="1800" dirty="0">
                          <a:effectLst/>
                          <a:latin typeface="+mn-lt"/>
                        </a:rPr>
                        <a:t>Special</a:t>
                      </a:r>
                      <a:r>
                        <a:rPr lang="ms-MY" sz="1800" baseline="0" dirty="0">
                          <a:effectLst/>
                          <a:latin typeface="+mn-lt"/>
                        </a:rPr>
                        <a:t> (House Grade) Block Rubber</a:t>
                      </a:r>
                      <a:endParaRPr lang="en-US" sz="1800" dirty="0">
                        <a:effectLst/>
                        <a:latin typeface="+mn-lt"/>
                      </a:endParaRPr>
                    </a:p>
                  </a:txBody>
                  <a:tcPr marL="45393" marR="453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Alur</a:t>
                      </a: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Air</a:t>
                      </a:r>
                    </a:p>
                  </a:txBody>
                  <a:tcPr marL="45393" marR="45393" marT="0" marB="0" anchor="ctr"/>
                </a:tc>
                <a:extLst>
                  <a:ext uri="{0D108BD9-81ED-4DB2-BD59-A6C34878D82A}">
                    <a16:rowId xmlns:a16="http://schemas.microsoft.com/office/drawing/2014/main" val="3482929128"/>
                  </a:ext>
                </a:extLst>
              </a:tr>
              <a:tr h="8515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s-MY" sz="1800">
                          <a:effectLst/>
                          <a:latin typeface="+mn-lt"/>
                        </a:rPr>
                        <a:t>4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93" marR="4539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s-MY" sz="1800" dirty="0">
                          <a:effectLst/>
                          <a:latin typeface="+mn-lt"/>
                        </a:rPr>
                        <a:t>Tiong Huat Rubber Factory Sdn Bhd</a:t>
                      </a:r>
                      <a:endParaRPr lang="en-US" sz="1800" dirty="0">
                        <a:effectLst/>
                        <a:latin typeface="+mn-lt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s-MY" sz="1800" dirty="0">
                          <a:effectLst/>
                          <a:latin typeface="+mn-lt"/>
                        </a:rPr>
                        <a:t>Sg Division, Sungai Petani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93" marR="453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s-MY" sz="1800" dirty="0">
                          <a:effectLst/>
                          <a:latin typeface="+mn-lt"/>
                        </a:rPr>
                        <a:t>Getah Bekuan Ladang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93" marR="45393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800" dirty="0">
                          <a:effectLst/>
                          <a:latin typeface="+mn-lt"/>
                        </a:rPr>
                        <a:t>SMR Blok Rubber</a:t>
                      </a:r>
                      <a:endParaRPr lang="en-US" sz="1800" dirty="0">
                        <a:effectLst/>
                        <a:latin typeface="+mn-lt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s-MY" sz="1800" dirty="0">
                          <a:effectLst/>
                          <a:latin typeface="+mn-lt"/>
                        </a:rPr>
                        <a:t>(High Grade) 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/</a:t>
                      </a:r>
                      <a:r>
                        <a:rPr lang="en-US" sz="1800" baseline="0" dirty="0">
                          <a:effectLst/>
                          <a:latin typeface="+mn-lt"/>
                        </a:rPr>
                        <a:t>           </a:t>
                      </a:r>
                      <a:r>
                        <a:rPr lang="ms-MY" sz="1800" dirty="0">
                          <a:effectLst/>
                          <a:latin typeface="+mn-lt"/>
                        </a:rPr>
                        <a:t>(Low Grade)</a:t>
                      </a:r>
                      <a:endParaRPr lang="en-US" sz="1800" dirty="0">
                        <a:effectLst/>
                        <a:latin typeface="+mn-lt"/>
                      </a:endParaRPr>
                    </a:p>
                  </a:txBody>
                  <a:tcPr marL="45393" marR="453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Alur</a:t>
                      </a: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Air</a:t>
                      </a:r>
                    </a:p>
                  </a:txBody>
                  <a:tcPr marL="45393" marR="45393" marT="0" marB="0" anchor="ctr"/>
                </a:tc>
                <a:extLst>
                  <a:ext uri="{0D108BD9-81ED-4DB2-BD59-A6C34878D82A}">
                    <a16:rowId xmlns:a16="http://schemas.microsoft.com/office/drawing/2014/main" val="299996961"/>
                  </a:ext>
                </a:extLst>
              </a:tr>
              <a:tr h="10225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s-MY" sz="1800">
                          <a:effectLst/>
                          <a:latin typeface="+mn-lt"/>
                        </a:rPr>
                        <a:t>5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93" marR="4539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s-MY" sz="1800" dirty="0">
                          <a:effectLst/>
                          <a:latin typeface="+mn-lt"/>
                        </a:rPr>
                        <a:t>Muhibbah Lateks Sdn Bhd</a:t>
                      </a:r>
                      <a:endParaRPr lang="en-US" sz="1800" dirty="0">
                        <a:effectLst/>
                        <a:latin typeface="+mn-lt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s-MY" sz="1800" dirty="0">
                          <a:effectLst/>
                          <a:latin typeface="+mn-lt"/>
                        </a:rPr>
                        <a:t>Gurun, Sungai Petani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93" marR="453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800" dirty="0" err="1">
                          <a:effectLst/>
                          <a:latin typeface="+mn-lt"/>
                        </a:rPr>
                        <a:t>Lateks</a:t>
                      </a:r>
                      <a:r>
                        <a:rPr lang="en-MY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en-MY" sz="1800" dirty="0" err="1">
                          <a:effectLst/>
                          <a:latin typeface="+mn-lt"/>
                        </a:rPr>
                        <a:t>Ladang</a:t>
                      </a:r>
                      <a:endParaRPr lang="en-MY" sz="1800" dirty="0">
                        <a:effectLst/>
                        <a:latin typeface="+mn-lt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800" b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Susu</a:t>
                      </a:r>
                      <a:r>
                        <a:rPr lang="en-MY" sz="1800" b="0" baseline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MY" sz="1800" b="0" baseline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Getah</a:t>
                      </a:r>
                      <a:r>
                        <a:rPr lang="en-MY" sz="1800" b="0" baseline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MY" sz="1800" b="0" baseline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Pekat</a:t>
                      </a:r>
                      <a:endParaRPr lang="en-MY" sz="1800" b="0" baseline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800" b="0" baseline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Bekuan</a:t>
                      </a:r>
                      <a:r>
                        <a:rPr lang="en-MY" sz="1800" b="0" baseline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Skim</a:t>
                      </a:r>
                      <a:endParaRPr lang="en-US" sz="1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93" marR="45393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800" baseline="0" dirty="0">
                          <a:effectLst/>
                          <a:latin typeface="+mn-lt"/>
                        </a:rPr>
                        <a:t>Lateks Pekat</a:t>
                      </a:r>
                      <a:endParaRPr lang="en-US" sz="1800" dirty="0">
                        <a:effectLst/>
                        <a:latin typeface="+mn-lt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s-MY" sz="1800" dirty="0">
                          <a:effectLst/>
                          <a:latin typeface="+mn-lt"/>
                        </a:rPr>
                        <a:t>Bekuan</a:t>
                      </a:r>
                      <a:r>
                        <a:rPr lang="ms-MY" sz="1800" baseline="0" dirty="0">
                          <a:effectLst/>
                          <a:latin typeface="+mn-lt"/>
                        </a:rPr>
                        <a:t> Skim</a:t>
                      </a:r>
                      <a:endParaRPr lang="ms-MY" sz="1800" dirty="0">
                        <a:effectLst/>
                        <a:latin typeface="+mn-lt"/>
                      </a:endParaRPr>
                    </a:p>
                  </a:txBody>
                  <a:tcPr marL="45393" marR="453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Alur</a:t>
                      </a: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Air</a:t>
                      </a:r>
                    </a:p>
                  </a:txBody>
                  <a:tcPr marL="45393" marR="45393" marT="0" marB="0" anchor="ctr"/>
                </a:tc>
                <a:extLst>
                  <a:ext uri="{0D108BD9-81ED-4DB2-BD59-A6C34878D82A}">
                    <a16:rowId xmlns:a16="http://schemas.microsoft.com/office/drawing/2014/main" val="1087838939"/>
                  </a:ext>
                </a:extLst>
              </a:tr>
            </a:tbl>
          </a:graphicData>
        </a:graphic>
      </p:graphicFrame>
      <p:sp>
        <p:nvSpPr>
          <p:cNvPr id="8" name="TextBox 2">
            <a:extLst>
              <a:ext uri="{FF2B5EF4-FFF2-40B4-BE49-F238E27FC236}">
                <a16:creationId xmlns:a16="http://schemas.microsoft.com/office/drawing/2014/main" id="{922EFFE7-EA38-4950-9548-C6174F19B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7151" y="227918"/>
            <a:ext cx="37481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3200" b="1" dirty="0" err="1">
                <a:highlight>
                  <a:srgbClr val="FFFF00"/>
                </a:highlight>
              </a:rPr>
              <a:t>Lesen</a:t>
            </a:r>
            <a:r>
              <a:rPr lang="en-US" altLang="en-US" sz="3200" b="1" dirty="0">
                <a:highlight>
                  <a:srgbClr val="FFFF00"/>
                </a:highlight>
              </a:rPr>
              <a:t> PYDT-KG</a:t>
            </a:r>
          </a:p>
        </p:txBody>
      </p:sp>
    </p:spTree>
    <p:extLst>
      <p:ext uri="{BB962C8B-B14F-4D97-AF65-F5344CB8AC3E}">
        <p14:creationId xmlns:p14="http://schemas.microsoft.com/office/powerpoint/2010/main" val="33103824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123019B4-684E-4698-8F81-30D550ABB2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65E0E7-79A0-457D-B106-CB1F73853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D5FB38F-41F7-4118-B118-BBB1952F18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406717"/>
              </p:ext>
            </p:extLst>
          </p:nvPr>
        </p:nvGraphicFramePr>
        <p:xfrm>
          <a:off x="330199" y="1208552"/>
          <a:ext cx="11760201" cy="55129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1339">
                  <a:extLst>
                    <a:ext uri="{9D8B030D-6E8A-4147-A177-3AD203B41FA5}">
                      <a16:colId xmlns:a16="http://schemas.microsoft.com/office/drawing/2014/main" val="1517529728"/>
                    </a:ext>
                  </a:extLst>
                </a:gridCol>
                <a:gridCol w="3386137">
                  <a:extLst>
                    <a:ext uri="{9D8B030D-6E8A-4147-A177-3AD203B41FA5}">
                      <a16:colId xmlns:a16="http://schemas.microsoft.com/office/drawing/2014/main" val="1092249640"/>
                    </a:ext>
                  </a:extLst>
                </a:gridCol>
                <a:gridCol w="2614613">
                  <a:extLst>
                    <a:ext uri="{9D8B030D-6E8A-4147-A177-3AD203B41FA5}">
                      <a16:colId xmlns:a16="http://schemas.microsoft.com/office/drawing/2014/main" val="2663477386"/>
                    </a:ext>
                  </a:extLst>
                </a:gridCol>
                <a:gridCol w="2457450">
                  <a:extLst>
                    <a:ext uri="{9D8B030D-6E8A-4147-A177-3AD203B41FA5}">
                      <a16:colId xmlns:a16="http://schemas.microsoft.com/office/drawing/2014/main" val="3700320152"/>
                    </a:ext>
                  </a:extLst>
                </a:gridCol>
                <a:gridCol w="2760662">
                  <a:extLst>
                    <a:ext uri="{9D8B030D-6E8A-4147-A177-3AD203B41FA5}">
                      <a16:colId xmlns:a16="http://schemas.microsoft.com/office/drawing/2014/main" val="732208035"/>
                    </a:ext>
                  </a:extLst>
                </a:gridCol>
              </a:tblGrid>
              <a:tr h="6503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ms-MY" sz="1800" dirty="0">
                          <a:effectLst/>
                          <a:latin typeface="+mn-lt"/>
                        </a:rPr>
                        <a:t>Bil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93" marR="453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ms-MY" sz="1800" dirty="0">
                          <a:effectLst/>
                          <a:latin typeface="+mn-lt"/>
                        </a:rPr>
                        <a:t>Nama Kilang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93" marR="453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ms-MY" sz="1800" dirty="0">
                          <a:effectLst/>
                          <a:latin typeface="+mn-lt"/>
                        </a:rPr>
                        <a:t>Pemprosesan / </a:t>
                      </a:r>
                      <a:r>
                        <a:rPr lang="ms-MY" sz="1800" baseline="0" dirty="0">
                          <a:effectLst/>
                          <a:latin typeface="+mn-lt"/>
                        </a:rPr>
                        <a:t>            </a:t>
                      </a:r>
                      <a:r>
                        <a:rPr lang="ms-MY" sz="1800" dirty="0">
                          <a:effectLst/>
                          <a:latin typeface="+mn-lt"/>
                        </a:rPr>
                        <a:t>Bahan Mentah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93" marR="453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ms-MY" sz="1800" dirty="0">
                          <a:effectLst/>
                          <a:latin typeface="+mn-lt"/>
                        </a:rPr>
                        <a:t>Jenis Pengeluaran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93" marR="453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ms-MY" sz="1800" dirty="0">
                          <a:effectLst/>
                          <a:latin typeface="+mn-lt"/>
                        </a:rPr>
                        <a:t>Jenis Pelupusan 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93" marR="45393" marT="0" marB="0" anchor="ctr"/>
                </a:tc>
                <a:extLst>
                  <a:ext uri="{0D108BD9-81ED-4DB2-BD59-A6C34878D82A}">
                    <a16:rowId xmlns:a16="http://schemas.microsoft.com/office/drawing/2014/main" val="1661913675"/>
                  </a:ext>
                </a:extLst>
              </a:tr>
              <a:tr h="11165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s-MY" sz="1800" dirty="0">
                          <a:effectLst/>
                          <a:latin typeface="+mn-lt"/>
                        </a:rPr>
                        <a:t>6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93" marR="4539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s-MY" sz="1800" dirty="0">
                          <a:effectLst/>
                          <a:latin typeface="+mn-lt"/>
                        </a:rPr>
                        <a:t>Lee Lateks (PTE) Ltd</a:t>
                      </a:r>
                      <a:endParaRPr lang="en-US" sz="1800" dirty="0">
                        <a:effectLst/>
                        <a:latin typeface="+mn-lt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s-MY" sz="1800" dirty="0">
                          <a:effectLst/>
                          <a:latin typeface="+mn-lt"/>
                        </a:rPr>
                        <a:t>Bedong, Sungai Petani.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93" marR="453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800" dirty="0" err="1">
                          <a:effectLst/>
                          <a:latin typeface="+mn-lt"/>
                        </a:rPr>
                        <a:t>Lateks</a:t>
                      </a:r>
                      <a:r>
                        <a:rPr lang="en-MY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en-MY" sz="1800" dirty="0" err="1">
                          <a:effectLst/>
                          <a:latin typeface="+mn-lt"/>
                        </a:rPr>
                        <a:t>Ladang</a:t>
                      </a:r>
                      <a:endParaRPr lang="en-MY" sz="1800" dirty="0">
                        <a:effectLst/>
                        <a:latin typeface="+mn-lt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8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Susu</a:t>
                      </a:r>
                      <a:r>
                        <a:rPr lang="en-MY" sz="1800" baseline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MY" sz="1800" baseline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Getah</a:t>
                      </a:r>
                      <a:r>
                        <a:rPr lang="en-MY" sz="1800" baseline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MY" sz="1800" baseline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Pekat</a:t>
                      </a:r>
                      <a:endParaRPr lang="en-MY" sz="1800" baseline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800" baseline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Lateks</a:t>
                      </a:r>
                      <a:r>
                        <a:rPr lang="en-MY" sz="1800" baseline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Skim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93" marR="45393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800" dirty="0">
                          <a:effectLst/>
                          <a:latin typeface="+mn-lt"/>
                        </a:rPr>
                        <a:t>Concentrated</a:t>
                      </a:r>
                      <a:r>
                        <a:rPr lang="ms-MY" sz="1800" baseline="0" dirty="0">
                          <a:effectLst/>
                          <a:latin typeface="+mn-lt"/>
                        </a:rPr>
                        <a:t> Lateks</a:t>
                      </a:r>
                      <a:endParaRPr lang="en-US" sz="1800" dirty="0">
                        <a:effectLst/>
                        <a:latin typeface="+mn-lt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s-MY" sz="1800" dirty="0">
                          <a:effectLst/>
                          <a:latin typeface="+mn-lt"/>
                        </a:rPr>
                        <a:t>Skim Crepe</a:t>
                      </a:r>
                    </a:p>
                  </a:txBody>
                  <a:tcPr marL="45393" marR="453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s-MY" sz="1800" dirty="0">
                          <a:effectLst/>
                          <a:latin typeface="+mn-lt"/>
                        </a:rPr>
                        <a:t>Alur air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93" marR="45393" marT="0" marB="0" anchor="ctr"/>
                </a:tc>
                <a:extLst>
                  <a:ext uri="{0D108BD9-81ED-4DB2-BD59-A6C34878D82A}">
                    <a16:rowId xmlns:a16="http://schemas.microsoft.com/office/drawing/2014/main" val="3633544100"/>
                  </a:ext>
                </a:extLst>
              </a:tr>
              <a:tr h="11165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s-MY" sz="1800">
                          <a:effectLst/>
                          <a:latin typeface="+mn-lt"/>
                        </a:rPr>
                        <a:t>7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93" marR="4539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s-MY" sz="1800" dirty="0">
                          <a:effectLst/>
                          <a:latin typeface="+mn-lt"/>
                        </a:rPr>
                        <a:t>Kilang Hevea Bukit Perak</a:t>
                      </a:r>
                      <a:endParaRPr lang="en-US" sz="1800" dirty="0">
                        <a:effectLst/>
                        <a:latin typeface="+mn-lt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s-MY" sz="1800" dirty="0">
                          <a:effectLst/>
                          <a:latin typeface="+mn-lt"/>
                        </a:rPr>
                        <a:t>Pag Peliang,Pendang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93" marR="453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s-MY" sz="1800" dirty="0">
                          <a:effectLst/>
                          <a:latin typeface="+mn-lt"/>
                        </a:rPr>
                        <a:t>Getah Bekuan Ladang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93" marR="453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s-MY" sz="1800" dirty="0">
                          <a:effectLst/>
                          <a:latin typeface="+mn-lt"/>
                        </a:rPr>
                        <a:t>SMR Block</a:t>
                      </a:r>
                      <a:r>
                        <a:rPr lang="ms-MY" sz="1800" baseline="0" dirty="0">
                          <a:effectLst/>
                          <a:latin typeface="+mn-lt"/>
                        </a:rPr>
                        <a:t> Rubber</a:t>
                      </a:r>
                      <a:endParaRPr lang="en-US" sz="1800" dirty="0">
                        <a:effectLst/>
                        <a:latin typeface="+mn-lt"/>
                      </a:endParaRPr>
                    </a:p>
                  </a:txBody>
                  <a:tcPr marL="45393" marR="453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s-MY" sz="1800" dirty="0">
                          <a:effectLst/>
                          <a:latin typeface="+mn-lt"/>
                        </a:rPr>
                        <a:t>Tanpa Pelepasan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93" marR="45393" marT="0" marB="0" anchor="ctr"/>
                </a:tc>
                <a:extLst>
                  <a:ext uri="{0D108BD9-81ED-4DB2-BD59-A6C34878D82A}">
                    <a16:rowId xmlns:a16="http://schemas.microsoft.com/office/drawing/2014/main" val="3968075908"/>
                  </a:ext>
                </a:extLst>
              </a:tr>
              <a:tr h="7685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s-MY" sz="1800">
                          <a:effectLst/>
                          <a:latin typeface="+mn-lt"/>
                        </a:rPr>
                        <a:t>8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93" marR="4539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s-MY" sz="1800">
                          <a:effectLst/>
                          <a:latin typeface="+mn-lt"/>
                        </a:rPr>
                        <a:t>Soutland A1 Rubber</a:t>
                      </a:r>
                      <a:endParaRPr lang="en-US" sz="1800">
                        <a:effectLst/>
                        <a:latin typeface="+mn-lt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s-MY" sz="1800">
                          <a:effectLst/>
                          <a:latin typeface="+mn-lt"/>
                        </a:rPr>
                        <a:t>Kuala Ketil, Kulim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93" marR="453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s-MY" sz="1800" dirty="0">
                          <a:effectLst/>
                          <a:latin typeface="+mn-lt"/>
                        </a:rPr>
                        <a:t>Getah Bekuan Ladang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93" marR="453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s-MY" sz="1800" dirty="0">
                          <a:effectLst/>
                          <a:latin typeface="+mn-lt"/>
                        </a:rPr>
                        <a:t>SMR Block</a:t>
                      </a:r>
                      <a:r>
                        <a:rPr lang="ms-MY" sz="1800" baseline="0" dirty="0">
                          <a:effectLst/>
                          <a:latin typeface="+mn-lt"/>
                        </a:rPr>
                        <a:t> Rubber</a:t>
                      </a:r>
                      <a:endParaRPr lang="en-US" sz="1800" dirty="0">
                        <a:effectLst/>
                        <a:latin typeface="+mn-lt"/>
                      </a:endParaRPr>
                    </a:p>
                  </a:txBody>
                  <a:tcPr marL="45393" marR="453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s-MY" sz="1800" dirty="0">
                          <a:effectLst/>
                          <a:latin typeface="+mn-lt"/>
                        </a:rPr>
                        <a:t>Alur air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93" marR="45393" marT="0" marB="0" anchor="ctr"/>
                </a:tc>
                <a:extLst>
                  <a:ext uri="{0D108BD9-81ED-4DB2-BD59-A6C34878D82A}">
                    <a16:rowId xmlns:a16="http://schemas.microsoft.com/office/drawing/2014/main" val="3294907546"/>
                  </a:ext>
                </a:extLst>
              </a:tr>
              <a:tr h="1860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ms-MY" sz="1800">
                          <a:effectLst/>
                          <a:latin typeface="+mn-lt"/>
                        </a:rPr>
                        <a:t>9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93" marR="4539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s-MY" sz="1800" dirty="0">
                          <a:effectLst/>
                          <a:latin typeface="+mn-lt"/>
                        </a:rPr>
                        <a:t>FGV</a:t>
                      </a:r>
                      <a:r>
                        <a:rPr lang="ms-MY" sz="1800" baseline="0" dirty="0">
                          <a:effectLst/>
                          <a:latin typeface="+mn-lt"/>
                        </a:rPr>
                        <a:t> Rubber </a:t>
                      </a:r>
                      <a:r>
                        <a:rPr lang="ms-MY" sz="1800" dirty="0">
                          <a:effectLst/>
                          <a:latin typeface="+mn-lt"/>
                        </a:rPr>
                        <a:t>Industries Sdn Bhd</a:t>
                      </a:r>
                      <a:endParaRPr lang="en-US" sz="1800" dirty="0">
                        <a:effectLst/>
                        <a:latin typeface="+mn-lt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s-MY" sz="1800" dirty="0">
                          <a:effectLst/>
                          <a:latin typeface="+mn-lt"/>
                        </a:rPr>
                        <a:t>Kilang Getah Felda Teloi Timur </a:t>
                      </a:r>
                      <a:endParaRPr lang="en-US" sz="1800" dirty="0">
                        <a:effectLst/>
                        <a:latin typeface="+mn-lt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s-MY" sz="1800" dirty="0">
                          <a:effectLst/>
                          <a:latin typeface="+mn-lt"/>
                        </a:rPr>
                        <a:t>Kuala Ketil, Kulim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93" marR="453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s-MY" sz="1800" dirty="0">
                          <a:effectLst/>
                          <a:latin typeface="+mn-lt"/>
                        </a:rPr>
                        <a:t>Getah Bekuan Ladang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93" marR="453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s-MY" sz="1800" dirty="0">
                          <a:effectLst/>
                          <a:latin typeface="+mn-lt"/>
                        </a:rPr>
                        <a:t>SMR Block</a:t>
                      </a:r>
                      <a:r>
                        <a:rPr lang="ms-MY" sz="1800" baseline="0" dirty="0">
                          <a:effectLst/>
                          <a:latin typeface="+mn-lt"/>
                        </a:rPr>
                        <a:t> Rubber</a:t>
                      </a:r>
                      <a:endParaRPr lang="en-US" sz="1800" dirty="0">
                        <a:effectLst/>
                        <a:latin typeface="+mn-lt"/>
                      </a:endParaRPr>
                    </a:p>
                  </a:txBody>
                  <a:tcPr marL="45393" marR="453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ms-MY" sz="1800" dirty="0">
                          <a:effectLst/>
                          <a:latin typeface="+mn-lt"/>
                        </a:rPr>
                        <a:t>Alur air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93" marR="45393" marT="0" marB="0" anchor="ctr"/>
                </a:tc>
                <a:extLst>
                  <a:ext uri="{0D108BD9-81ED-4DB2-BD59-A6C34878D82A}">
                    <a16:rowId xmlns:a16="http://schemas.microsoft.com/office/drawing/2014/main" val="2072961630"/>
                  </a:ext>
                </a:extLst>
              </a:tr>
            </a:tbl>
          </a:graphicData>
        </a:graphic>
      </p:graphicFrame>
      <p:sp>
        <p:nvSpPr>
          <p:cNvPr id="7" name="TextBox 2">
            <a:extLst>
              <a:ext uri="{FF2B5EF4-FFF2-40B4-BE49-F238E27FC236}">
                <a16:creationId xmlns:a16="http://schemas.microsoft.com/office/drawing/2014/main" id="{922EFFE7-EA38-4950-9548-C6174F19B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551" y="380318"/>
            <a:ext cx="37481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3200" b="1" dirty="0" err="1">
                <a:highlight>
                  <a:srgbClr val="FFFF00"/>
                </a:highlight>
              </a:rPr>
              <a:t>Lesen</a:t>
            </a:r>
            <a:r>
              <a:rPr lang="en-US" altLang="en-US" sz="3200" b="1" dirty="0">
                <a:highlight>
                  <a:srgbClr val="FFFF00"/>
                </a:highlight>
              </a:rPr>
              <a:t> PYDT-KG</a:t>
            </a:r>
          </a:p>
        </p:txBody>
      </p:sp>
    </p:spTree>
    <p:extLst>
      <p:ext uri="{BB962C8B-B14F-4D97-AF65-F5344CB8AC3E}">
        <p14:creationId xmlns:p14="http://schemas.microsoft.com/office/powerpoint/2010/main" val="21173306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pic>
        <p:nvPicPr>
          <p:cNvPr id="8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2773D2C7-3D75-4E6B-9A5F-33E94A5466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899FD7-BBA4-4754-BB6B-48484071F9FF}"/>
              </a:ext>
            </a:extLst>
          </p:cNvPr>
          <p:cNvSpPr/>
          <p:nvPr/>
        </p:nvSpPr>
        <p:spPr>
          <a:xfrm>
            <a:off x="3168777" y="564520"/>
            <a:ext cx="554449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LESEN PELANGGARAN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81A98AEB-CCA6-4751-B39C-E0ADBD425A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9131" y="2475756"/>
            <a:ext cx="1021452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 i="1" dirty="0" err="1"/>
              <a:t>Awat</a:t>
            </a:r>
            <a:r>
              <a:rPr lang="en-US" altLang="en-US" sz="2800" b="1" i="1" dirty="0"/>
              <a:t> </a:t>
            </a:r>
            <a:r>
              <a:rPr lang="en-US" altLang="en-US" sz="2800" b="1" i="1" dirty="0" err="1"/>
              <a:t>nama</a:t>
            </a:r>
            <a:r>
              <a:rPr lang="en-US" altLang="en-US" sz="2800" b="1" i="1" dirty="0"/>
              <a:t> </a:t>
            </a:r>
            <a:r>
              <a:rPr lang="en-US" altLang="en-US" sz="2800" b="1" i="1" dirty="0" err="1"/>
              <a:t>dia</a:t>
            </a:r>
            <a:r>
              <a:rPr lang="en-US" altLang="en-US" sz="2800" b="1" i="1" dirty="0"/>
              <a:t> </a:t>
            </a:r>
            <a:r>
              <a:rPr lang="en-US" altLang="en-US" sz="2800" b="1" i="1" dirty="0" err="1"/>
              <a:t>lesen</a:t>
            </a:r>
            <a:r>
              <a:rPr lang="en-US" altLang="en-US" sz="2800" b="1" i="1" dirty="0"/>
              <a:t> </a:t>
            </a:r>
            <a:r>
              <a:rPr lang="en-US" altLang="en-US" sz="2800" b="1" i="1" dirty="0" err="1"/>
              <a:t>pelanggaran</a:t>
            </a:r>
            <a:r>
              <a:rPr lang="en-US" altLang="en-US" sz="2800" b="1" i="1" dirty="0"/>
              <a:t>?</a:t>
            </a:r>
          </a:p>
        </p:txBody>
      </p:sp>
      <p:pic>
        <p:nvPicPr>
          <p:cNvPr id="12" name="Picture 6" descr="MMj03369050000[1]">
            <a:extLst>
              <a:ext uri="{FF2B5EF4-FFF2-40B4-BE49-F238E27FC236}">
                <a16:creationId xmlns:a16="http://schemas.microsoft.com/office/drawing/2014/main" id="{8CFCA3D2-610F-4DD4-85B1-0C4BB1DC10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731" y="2998976"/>
            <a:ext cx="1828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229E9DDD-0504-4CA4-9074-B3CED96D5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7366" y="3167390"/>
            <a:ext cx="59785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 i="1" dirty="0"/>
              <a:t>CONTRAVENTION LICENCE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20A58BEC-F24F-4BE0-A84A-3836ADA0B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4332" y="3895142"/>
            <a:ext cx="597852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 i="1" dirty="0">
                <a:solidFill>
                  <a:srgbClr val="002060"/>
                </a:solidFill>
              </a:rPr>
              <a:t>Contravene -To do something that a law/rule does not allow.</a:t>
            </a: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074D8C98-39D0-4944-8011-250C8FEF4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1316" y="4854565"/>
            <a:ext cx="292722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 i="1" dirty="0">
                <a:solidFill>
                  <a:srgbClr val="C00000"/>
                </a:solidFill>
              </a:rPr>
              <a:t>#</a:t>
            </a:r>
            <a:r>
              <a:rPr lang="en-US" altLang="en-US" sz="2800" b="1" i="1" dirty="0" err="1">
                <a:solidFill>
                  <a:srgbClr val="C00000"/>
                </a:solidFill>
              </a:rPr>
              <a:t>Lesen</a:t>
            </a:r>
            <a:r>
              <a:rPr lang="en-US" altLang="en-US" sz="2800" b="1" i="1" dirty="0">
                <a:solidFill>
                  <a:srgbClr val="C0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</a:rPr>
              <a:t>Besar</a:t>
            </a:r>
            <a:endParaRPr lang="en-US" altLang="en-US" sz="28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90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pic>
        <p:nvPicPr>
          <p:cNvPr id="8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2773D2C7-3D75-4E6B-9A5F-33E94A5466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899FD7-BBA4-4754-BB6B-48484071F9FF}"/>
              </a:ext>
            </a:extLst>
          </p:cNvPr>
          <p:cNvSpPr/>
          <p:nvPr/>
        </p:nvSpPr>
        <p:spPr>
          <a:xfrm>
            <a:off x="3509888" y="302910"/>
            <a:ext cx="55444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LESEN PELANGGARAN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80E480-B239-4819-9D7D-AC401D16BA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1149734"/>
            <a:ext cx="5353279" cy="549015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1899FD7-BBA4-4754-BB6B-48484071F9FF}"/>
              </a:ext>
            </a:extLst>
          </p:cNvPr>
          <p:cNvSpPr/>
          <p:nvPr/>
        </p:nvSpPr>
        <p:spPr>
          <a:xfrm>
            <a:off x="5879390" y="888124"/>
            <a:ext cx="6129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TUJUAN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899FD7-BBA4-4754-BB6B-48484071F9FF}"/>
              </a:ext>
            </a:extLst>
          </p:cNvPr>
          <p:cNvSpPr/>
          <p:nvPr/>
        </p:nvSpPr>
        <p:spPr>
          <a:xfrm>
            <a:off x="5548314" y="1401655"/>
            <a:ext cx="61292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Supaya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premis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boleh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melanggar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syarat-syarat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lesen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syarat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ditetapkan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AKAS 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bayaran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tertentu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899FD7-BBA4-4754-BB6B-48484071F9FF}"/>
              </a:ext>
            </a:extLst>
          </p:cNvPr>
          <p:cNvSpPr/>
          <p:nvPr/>
        </p:nvSpPr>
        <p:spPr>
          <a:xfrm>
            <a:off x="5989749" y="3014925"/>
            <a:ext cx="612926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JUSTIFIKASI KELULUSAN :</a:t>
            </a:r>
          </a:p>
          <a:p>
            <a:pPr marL="457200" indent="-45720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Melakukan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kerja-kerja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penyelenggaraan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menaiktaraf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sistem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Meningkatkan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kecekapan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sistem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Tiada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cara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kawalan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praktik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dilaksanakan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Menjalankan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kajian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R&amp;D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bagi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membangunkan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teknologi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8C6E77-3B5B-4281-9A36-0CAC6CD4BBF5}"/>
              </a:ext>
            </a:extLst>
          </p:cNvPr>
          <p:cNvSpPr txBox="1"/>
          <p:nvPr/>
        </p:nvSpPr>
        <p:spPr>
          <a:xfrm>
            <a:off x="7522064" y="2417318"/>
            <a:ext cx="3064631" cy="36933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BETUL TAPI KURANG TEPAT</a:t>
            </a:r>
          </a:p>
        </p:txBody>
      </p:sp>
    </p:spTree>
    <p:extLst>
      <p:ext uri="{BB962C8B-B14F-4D97-AF65-F5344CB8AC3E}">
        <p14:creationId xmlns:p14="http://schemas.microsoft.com/office/powerpoint/2010/main" val="130305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pic>
        <p:nvPicPr>
          <p:cNvPr id="8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2773D2C7-3D75-4E6B-9A5F-33E94A5466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899FD7-BBA4-4754-BB6B-48484071F9FF}"/>
              </a:ext>
            </a:extLst>
          </p:cNvPr>
          <p:cNvSpPr/>
          <p:nvPr/>
        </p:nvSpPr>
        <p:spPr>
          <a:xfrm>
            <a:off x="3509888" y="302910"/>
            <a:ext cx="55444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LESEN PELANGGARAN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80E480-B239-4819-9D7D-AC401D16BA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1149734"/>
            <a:ext cx="5353279" cy="549015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1899FD7-BBA4-4754-BB6B-48484071F9FF}"/>
              </a:ext>
            </a:extLst>
          </p:cNvPr>
          <p:cNvSpPr/>
          <p:nvPr/>
        </p:nvSpPr>
        <p:spPr>
          <a:xfrm>
            <a:off x="6062738" y="1049528"/>
            <a:ext cx="61292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BERAPA JENIS LESEN PELANGGARAN?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7204293"/>
              </p:ext>
            </p:extLst>
          </p:nvPr>
        </p:nvGraphicFramePr>
        <p:xfrm>
          <a:off x="5506803" y="2028651"/>
          <a:ext cx="5900662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6962">
                  <a:extLst>
                    <a:ext uri="{9D8B030D-6E8A-4147-A177-3AD203B41FA5}">
                      <a16:colId xmlns:a16="http://schemas.microsoft.com/office/drawing/2014/main" val="1456683922"/>
                    </a:ext>
                  </a:extLst>
                </a:gridCol>
                <a:gridCol w="4203700">
                  <a:extLst>
                    <a:ext uri="{9D8B030D-6E8A-4147-A177-3AD203B41FA5}">
                      <a16:colId xmlns:a16="http://schemas.microsoft.com/office/drawing/2014/main" val="41501890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SEKSYEN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CATATAN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7424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Sekyen</a:t>
                      </a:r>
                      <a:r>
                        <a:rPr lang="en-US" dirty="0"/>
                        <a:t> 22(1)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Lesen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Pelanggaran</a:t>
                      </a:r>
                      <a:r>
                        <a:rPr lang="en-US" dirty="0"/>
                        <a:t> Udara </a:t>
                      </a:r>
                      <a:r>
                        <a:rPr lang="en-US" dirty="0" err="1"/>
                        <a:t>Bersih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05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Sekyen</a:t>
                      </a:r>
                      <a:r>
                        <a:rPr lang="en-US" dirty="0"/>
                        <a:t> 23(1)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Lesen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Pelanggaran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Bunyi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Bising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41828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Sekyen</a:t>
                      </a:r>
                      <a:r>
                        <a:rPr lang="en-US" dirty="0"/>
                        <a:t> 24(1)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Lesen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Pelanggaran</a:t>
                      </a:r>
                      <a:r>
                        <a:rPr lang="en-US" dirty="0"/>
                        <a:t> Tanah </a:t>
                      </a:r>
                      <a:r>
                        <a:rPr lang="en-US" dirty="0" err="1"/>
                        <a:t>tanih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3390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Sekyen</a:t>
                      </a:r>
                      <a:r>
                        <a:rPr lang="en-US" dirty="0"/>
                        <a:t> 25(1)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Lesen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Pelanggaran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Efluen</a:t>
                      </a:r>
                      <a:r>
                        <a:rPr lang="en-US" dirty="0"/>
                        <a:t> Perindustrian/</a:t>
                      </a:r>
                      <a:r>
                        <a:rPr lang="en-US" dirty="0" err="1"/>
                        <a:t>Kumbahan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3348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Sekyen</a:t>
                      </a:r>
                      <a:r>
                        <a:rPr lang="en-US" dirty="0"/>
                        <a:t> 29(1)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Lesen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Pelanggaran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Buangan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Laut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214729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 rot="5400000">
            <a:off x="5845051" y="4849643"/>
            <a:ext cx="435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08768" y="4849643"/>
            <a:ext cx="502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</a:t>
            </a:r>
          </a:p>
        </p:txBody>
      </p:sp>
      <p:sp>
        <p:nvSpPr>
          <p:cNvPr id="5" name="Isosceles Triangle 4"/>
          <p:cNvSpPr/>
          <p:nvPr/>
        </p:nvSpPr>
        <p:spPr>
          <a:xfrm rot="16200000">
            <a:off x="7677603" y="4916937"/>
            <a:ext cx="658192" cy="531533"/>
          </a:xfrm>
          <a:prstGeom prst="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endCxn id="5" idx="3"/>
          </p:cNvCxnSpPr>
          <p:nvPr/>
        </p:nvCxnSpPr>
        <p:spPr>
          <a:xfrm>
            <a:off x="7740932" y="5168280"/>
            <a:ext cx="531534" cy="144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1" t="13698"/>
          <a:stretch/>
        </p:blipFill>
        <p:spPr>
          <a:xfrm>
            <a:off x="9054380" y="4894288"/>
            <a:ext cx="582423" cy="61859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1870525">
            <a:off x="6860103" y="5928595"/>
            <a:ext cx="502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9</a:t>
            </a:r>
          </a:p>
        </p:txBody>
      </p:sp>
      <p:sp>
        <p:nvSpPr>
          <p:cNvPr id="18" name="TextBox 17"/>
          <p:cNvSpPr txBox="1"/>
          <p:nvPr/>
        </p:nvSpPr>
        <p:spPr>
          <a:xfrm rot="1870525">
            <a:off x="7078632" y="5853014"/>
            <a:ext cx="502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9</a:t>
            </a:r>
          </a:p>
        </p:txBody>
      </p:sp>
      <p:sp>
        <p:nvSpPr>
          <p:cNvPr id="19" name="TextBox 18"/>
          <p:cNvSpPr txBox="1"/>
          <p:nvPr/>
        </p:nvSpPr>
        <p:spPr>
          <a:xfrm rot="1870525">
            <a:off x="7322562" y="5749173"/>
            <a:ext cx="502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27600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5" grpId="0" animBg="1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pic>
        <p:nvPicPr>
          <p:cNvPr id="8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2773D2C7-3D75-4E6B-9A5F-33E94A5466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899FD7-BBA4-4754-BB6B-48484071F9FF}"/>
              </a:ext>
            </a:extLst>
          </p:cNvPr>
          <p:cNvSpPr/>
          <p:nvPr/>
        </p:nvSpPr>
        <p:spPr>
          <a:xfrm>
            <a:off x="1132519" y="1178655"/>
            <a:ext cx="3079485" cy="523220"/>
          </a:xfrm>
          <a:prstGeom prst="rec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SEKSYEN 11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C0B7BD-DB9B-4944-8305-3A2B90D605EB}"/>
              </a:ext>
            </a:extLst>
          </p:cNvPr>
          <p:cNvSpPr/>
          <p:nvPr/>
        </p:nvSpPr>
        <p:spPr>
          <a:xfrm>
            <a:off x="358565" y="2388117"/>
            <a:ext cx="49540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Sesuatu</a:t>
            </a: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permohonan</a:t>
            </a: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lesen</a:t>
            </a: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permohonan</a:t>
            </a: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baru</a:t>
            </a: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pembaharuan</a:t>
            </a: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pindah</a:t>
            </a: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milik</a:t>
            </a: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r>
              <a:rPr lang="en-US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dibuat</a:t>
            </a: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kepada</a:t>
            </a: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Ketua</a:t>
            </a: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Pengarah</a:t>
            </a:r>
            <a:endParaRPr lang="en-US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B9F0DCF-E0A0-4306-BBBE-F12CD9177E1A}"/>
              </a:ext>
            </a:extLst>
          </p:cNvPr>
          <p:cNvSpPr/>
          <p:nvPr/>
        </p:nvSpPr>
        <p:spPr>
          <a:xfrm>
            <a:off x="95786" y="5539757"/>
            <a:ext cx="53532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Penurunan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kuasa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pengeluaran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lesen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kepada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Pengarah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Negeri.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Seksyen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49(1)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EB020B-DB0F-4D93-A3DE-03D55243D6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620" y="26504"/>
            <a:ext cx="6816936" cy="68580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C6C2C3A-2D49-445E-93F5-409A0218B8CE}"/>
              </a:ext>
            </a:extLst>
          </p:cNvPr>
          <p:cNvCxnSpPr>
            <a:cxnSpLocks/>
          </p:cNvCxnSpPr>
          <p:nvPr/>
        </p:nvCxnSpPr>
        <p:spPr>
          <a:xfrm>
            <a:off x="4500563" y="1601457"/>
            <a:ext cx="3514192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5755442-775A-4718-943D-55F58187723D}"/>
              </a:ext>
            </a:extLst>
          </p:cNvPr>
          <p:cNvCxnSpPr>
            <a:cxnSpLocks/>
          </p:cNvCxnSpPr>
          <p:nvPr/>
        </p:nvCxnSpPr>
        <p:spPr>
          <a:xfrm>
            <a:off x="4714875" y="5950059"/>
            <a:ext cx="419258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2B1DF95-8572-4331-9CB2-521D675744C4}"/>
              </a:ext>
            </a:extLst>
          </p:cNvPr>
          <p:cNvSpPr/>
          <p:nvPr/>
        </p:nvSpPr>
        <p:spPr>
          <a:xfrm>
            <a:off x="1032860" y="1777994"/>
            <a:ext cx="49540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LESEN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84F081-EAED-4D15-8ED9-9484539FD746}"/>
              </a:ext>
            </a:extLst>
          </p:cNvPr>
          <p:cNvSpPr/>
          <p:nvPr/>
        </p:nvSpPr>
        <p:spPr>
          <a:xfrm>
            <a:off x="242670" y="3691632"/>
            <a:ext cx="45196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Kenapa</a:t>
            </a:r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permohonan</a:t>
            </a:r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sampai</a:t>
            </a:r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JAS Negeri </a:t>
            </a:r>
            <a:r>
              <a:rPr lang="en-US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bukan</a:t>
            </a:r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KPAS di JAS </a:t>
            </a:r>
            <a:r>
              <a:rPr lang="en-US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Putarajaya</a:t>
            </a:r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6D98895-B18B-4D9C-AE2D-1D90F0776426}"/>
              </a:ext>
            </a:extLst>
          </p:cNvPr>
          <p:cNvSpPr/>
          <p:nvPr/>
        </p:nvSpPr>
        <p:spPr>
          <a:xfrm>
            <a:off x="242670" y="4441149"/>
            <a:ext cx="4954055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Perintah</a:t>
            </a: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Kualiti</a:t>
            </a: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Alam</a:t>
            </a: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Sekeliling</a:t>
            </a: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Perwakilan</a:t>
            </a: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Kuasa</a:t>
            </a: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2005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Seksyen</a:t>
            </a: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11 ~ </a:t>
            </a:r>
            <a:r>
              <a:rPr lang="en-US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Pengarah</a:t>
            </a: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JAS Negeri</a:t>
            </a:r>
          </a:p>
        </p:txBody>
      </p:sp>
    </p:spTree>
    <p:extLst>
      <p:ext uri="{BB962C8B-B14F-4D97-AF65-F5344CB8AC3E}">
        <p14:creationId xmlns:p14="http://schemas.microsoft.com/office/powerpoint/2010/main" val="1973668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4" grpId="0"/>
      <p:bldP spid="1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pic>
        <p:nvPicPr>
          <p:cNvPr id="8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2773D2C7-3D75-4E6B-9A5F-33E94A5466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0" y="26504"/>
            <a:ext cx="6146800" cy="6858000"/>
          </a:xfrm>
          <a:prstGeom prst="rect">
            <a:avLst/>
          </a:prstGeom>
        </p:spPr>
      </p:pic>
      <p:sp>
        <p:nvSpPr>
          <p:cNvPr id="12" name="TextBox 4">
            <a:extLst>
              <a:ext uri="{FF2B5EF4-FFF2-40B4-BE49-F238E27FC236}">
                <a16:creationId xmlns:a16="http://schemas.microsoft.com/office/drawing/2014/main" id="{2831FBD0-5305-45D2-8B3B-031648B75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13" y="2472458"/>
            <a:ext cx="446728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 dirty="0"/>
              <a:t>CONTOH JADUAL PEMATUHAN SYARAT LESEN PELANGGARAN</a:t>
            </a:r>
          </a:p>
          <a:p>
            <a:r>
              <a:rPr lang="en-US" altLang="en-US" sz="2800" b="1" dirty="0"/>
              <a:t>(</a:t>
            </a:r>
            <a:r>
              <a:rPr lang="en-US" altLang="en-US" sz="2800" b="1" dirty="0" err="1"/>
              <a:t>Efluen</a:t>
            </a:r>
            <a:r>
              <a:rPr lang="en-US" altLang="en-US" sz="2800" b="1" dirty="0"/>
              <a:t> Perindustrian)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3434D2E3-06A4-4225-BFE5-5DD72CE13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1339" y="5582218"/>
            <a:ext cx="1434661" cy="73866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1400" b="1" dirty="0"/>
              <a:t>STANDARD</a:t>
            </a:r>
          </a:p>
          <a:p>
            <a:pPr algn="just"/>
            <a:endParaRPr lang="en-US" altLang="en-US" sz="1400" b="1" dirty="0"/>
          </a:p>
          <a:p>
            <a:pPr algn="just"/>
            <a:r>
              <a:rPr lang="en-US" altLang="en-US" sz="1400" b="1" dirty="0"/>
              <a:t>BOD</a:t>
            </a:r>
            <a:r>
              <a:rPr lang="en-US" altLang="en-US" sz="1050" b="1" dirty="0"/>
              <a:t>5</a:t>
            </a:r>
            <a:r>
              <a:rPr lang="en-US" altLang="en-US" sz="1400" b="1" dirty="0"/>
              <a:t>  20 mg/l</a:t>
            </a:r>
          </a:p>
        </p:txBody>
      </p:sp>
    </p:spTree>
    <p:extLst>
      <p:ext uri="{BB962C8B-B14F-4D97-AF65-F5344CB8AC3E}">
        <p14:creationId xmlns:p14="http://schemas.microsoft.com/office/powerpoint/2010/main" val="34633490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pic>
        <p:nvPicPr>
          <p:cNvPr id="8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2773D2C7-3D75-4E6B-9A5F-33E94A5466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8" y="26504"/>
            <a:ext cx="594415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264" y="0"/>
            <a:ext cx="5901136" cy="6858000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A38458D7-20D8-4443-99DF-C9FFD797C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5312" y="950592"/>
            <a:ext cx="2059591" cy="1169551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1400" b="1" dirty="0"/>
              <a:t>STANDARD</a:t>
            </a:r>
          </a:p>
          <a:p>
            <a:pPr algn="just"/>
            <a:endParaRPr lang="en-US" altLang="en-US" sz="1400" b="1" dirty="0"/>
          </a:p>
          <a:p>
            <a:pPr algn="just"/>
            <a:r>
              <a:rPr lang="en-US" altLang="en-US" sz="1400" b="1" dirty="0"/>
              <a:t>IRON  1.0 mg/l</a:t>
            </a:r>
          </a:p>
          <a:p>
            <a:pPr algn="just"/>
            <a:r>
              <a:rPr lang="en-US" altLang="en-US" sz="1400" b="1" dirty="0"/>
              <a:t>SELENIUM 0.02 mg/l</a:t>
            </a:r>
          </a:p>
          <a:p>
            <a:pPr algn="just"/>
            <a:r>
              <a:rPr lang="en-US" altLang="en-US" sz="1400" b="1" dirty="0"/>
              <a:t>AN-10 mg/l</a:t>
            </a:r>
          </a:p>
        </p:txBody>
      </p:sp>
    </p:spTree>
    <p:extLst>
      <p:ext uri="{BB962C8B-B14F-4D97-AF65-F5344CB8AC3E}">
        <p14:creationId xmlns:p14="http://schemas.microsoft.com/office/powerpoint/2010/main" val="16274220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6EC2F00-DBBB-4CF3-9E5F-5FA0E1502223}" type="slidenum">
              <a:rPr lang="en-US" altLang="en-US" sz="1400"/>
              <a:pPr/>
              <a:t>62</a:t>
            </a:fld>
            <a:endParaRPr lang="en-US" altLang="en-US" sz="1400"/>
          </a:p>
        </p:txBody>
      </p:sp>
      <p:grpSp>
        <p:nvGrpSpPr>
          <p:cNvPr id="6147" name="Group 10"/>
          <p:cNvGrpSpPr>
            <a:grpSpLocks/>
          </p:cNvGrpSpPr>
          <p:nvPr/>
        </p:nvGrpSpPr>
        <p:grpSpPr bwMode="auto">
          <a:xfrm>
            <a:off x="393700" y="1"/>
            <a:ext cx="11290300" cy="6708775"/>
            <a:chOff x="96439" y="136525"/>
            <a:chExt cx="8806261" cy="6708639"/>
          </a:xfrm>
        </p:grpSpPr>
        <p:pic>
          <p:nvPicPr>
            <p:cNvPr id="6149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300" y="2045554"/>
              <a:ext cx="8661400" cy="4799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0" name="Title 1"/>
            <p:cNvSpPr txBox="1">
              <a:spLocks/>
            </p:cNvSpPr>
            <p:nvPr/>
          </p:nvSpPr>
          <p:spPr bwMode="auto">
            <a:xfrm>
              <a:off x="96439" y="2326868"/>
              <a:ext cx="3104980" cy="1542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800" b="1">
                  <a:solidFill>
                    <a:srgbClr val="FF0000"/>
                  </a:solidFill>
                  <a:latin typeface="Calibri" panose="020F0502020204030204" pitchFamily="34" charset="0"/>
                </a:rPr>
                <a:t>pegawai proses EIA, KB, Pelesenan &amp; Penguatkuasaan</a:t>
              </a:r>
            </a:p>
          </p:txBody>
        </p:sp>
        <p:sp>
          <p:nvSpPr>
            <p:cNvPr id="6151" name="Title 1"/>
            <p:cNvSpPr txBox="1">
              <a:spLocks/>
            </p:cNvSpPr>
            <p:nvPr/>
          </p:nvSpPr>
          <p:spPr bwMode="auto">
            <a:xfrm>
              <a:off x="383841" y="1746180"/>
              <a:ext cx="2718079" cy="938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800" b="1">
                  <a:latin typeface="Calibri" panose="020F0502020204030204" pitchFamily="34" charset="0"/>
                </a:rPr>
                <a:t>LESEN PYDT BT</a:t>
              </a:r>
            </a:p>
          </p:txBody>
        </p:sp>
        <p:sp>
          <p:nvSpPr>
            <p:cNvPr id="6152" name="Title 1"/>
            <p:cNvSpPr txBox="1">
              <a:spLocks/>
            </p:cNvSpPr>
            <p:nvPr/>
          </p:nvSpPr>
          <p:spPr bwMode="auto">
            <a:xfrm>
              <a:off x="584616" y="136525"/>
              <a:ext cx="8153531" cy="938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800" b="1">
                  <a:latin typeface="Arial Black" panose="020B0A04020102020204" pitchFamily="34" charset="0"/>
                </a:rPr>
                <a:t>SENARIO TUGASAN JAS </a:t>
              </a:r>
            </a:p>
          </p:txBody>
        </p:sp>
        <p:sp>
          <p:nvSpPr>
            <p:cNvPr id="6153" name="Title 1"/>
            <p:cNvSpPr txBox="1">
              <a:spLocks/>
            </p:cNvSpPr>
            <p:nvPr/>
          </p:nvSpPr>
          <p:spPr bwMode="auto">
            <a:xfrm>
              <a:off x="584616" y="959344"/>
              <a:ext cx="1544463" cy="805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800" b="1">
                  <a:latin typeface="Arial Black" panose="020B0A04020102020204" pitchFamily="34" charset="0"/>
                </a:rPr>
                <a:t>JAS </a:t>
              </a:r>
            </a:p>
          </p:txBody>
        </p:sp>
        <p:sp>
          <p:nvSpPr>
            <p:cNvPr id="6154" name="Title 1"/>
            <p:cNvSpPr txBox="1">
              <a:spLocks/>
            </p:cNvSpPr>
            <p:nvPr/>
          </p:nvSpPr>
          <p:spPr bwMode="auto">
            <a:xfrm>
              <a:off x="3827450" y="976833"/>
              <a:ext cx="1544463" cy="805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800" b="1">
                  <a:latin typeface="Arial Black" panose="020B0A04020102020204" pitchFamily="34" charset="0"/>
                </a:rPr>
                <a:t>VS </a:t>
              </a:r>
            </a:p>
          </p:txBody>
        </p:sp>
        <p:sp>
          <p:nvSpPr>
            <p:cNvPr id="6155" name="Title 1"/>
            <p:cNvSpPr txBox="1">
              <a:spLocks/>
            </p:cNvSpPr>
            <p:nvPr/>
          </p:nvSpPr>
          <p:spPr bwMode="auto">
            <a:xfrm>
              <a:off x="6205015" y="1017041"/>
              <a:ext cx="2181172" cy="805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800" b="1">
                  <a:latin typeface="Arial Black" panose="020B0A04020102020204" pitchFamily="34" charset="0"/>
                </a:rPr>
                <a:t>PYDT BT </a:t>
              </a:r>
            </a:p>
          </p:txBody>
        </p:sp>
        <p:pic>
          <p:nvPicPr>
            <p:cNvPr id="6156" name="Picture 7" descr="Image result for chess games ki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3438" y="1955640"/>
              <a:ext cx="2051050" cy="2570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Oval 2"/>
            <p:cNvSpPr/>
            <p:nvPr/>
          </p:nvSpPr>
          <p:spPr>
            <a:xfrm>
              <a:off x="3155690" y="1568421"/>
              <a:ext cx="990645" cy="3047938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 rot="1042157">
              <a:off x="3881210" y="1793841"/>
              <a:ext cx="1538357" cy="3200335"/>
            </a:xfrm>
            <a:prstGeom prst="ellipse">
              <a:avLst/>
            </a:prstGeom>
            <a:noFill/>
            <a:ln w="571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Arrow: Right 17"/>
            <p:cNvSpPr/>
            <p:nvPr/>
          </p:nvSpPr>
          <p:spPr>
            <a:xfrm>
              <a:off x="3092187" y="3206688"/>
              <a:ext cx="1479617" cy="42861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MY"/>
            </a:p>
          </p:txBody>
        </p:sp>
        <p:sp>
          <p:nvSpPr>
            <p:cNvPr id="8" name="Arrow: Right 7"/>
            <p:cNvSpPr/>
            <p:nvPr/>
          </p:nvSpPr>
          <p:spPr>
            <a:xfrm>
              <a:off x="2973119" y="2044661"/>
              <a:ext cx="673130" cy="39369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MY"/>
            </a:p>
          </p:txBody>
        </p:sp>
      </p:grpSp>
      <p:pic>
        <p:nvPicPr>
          <p:cNvPr id="6148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113" y="1474789"/>
            <a:ext cx="14097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8911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pic>
        <p:nvPicPr>
          <p:cNvPr id="8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2773D2C7-3D75-4E6B-9A5F-33E94A5466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168777" y="804730"/>
            <a:ext cx="6460998" cy="8602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REFRESH PEMBELAJARAN HARI INI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7B120C-0A19-4E1B-B461-266FF2FF3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951" y="1612255"/>
            <a:ext cx="2192399" cy="535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b="1" dirty="0"/>
              <a:t>AKTA 127</a:t>
            </a:r>
          </a:p>
          <a:p>
            <a:endParaRPr lang="en-US" altLang="en-US" b="1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en-US" dirty="0" err="1"/>
              <a:t>Seksyen</a:t>
            </a:r>
            <a:r>
              <a:rPr lang="en-US" altLang="en-US" dirty="0"/>
              <a:t> 10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en-US" dirty="0" err="1"/>
              <a:t>Seksyen</a:t>
            </a:r>
            <a:r>
              <a:rPr lang="en-US" altLang="en-US" dirty="0"/>
              <a:t> 11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en-US" dirty="0" err="1"/>
              <a:t>Seksyen</a:t>
            </a:r>
            <a:r>
              <a:rPr lang="en-US" altLang="en-US" dirty="0"/>
              <a:t> 12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en-US" dirty="0" err="1"/>
              <a:t>Seksyen</a:t>
            </a:r>
            <a:r>
              <a:rPr lang="en-US" altLang="en-US" dirty="0"/>
              <a:t> 13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en-US" dirty="0" err="1"/>
              <a:t>Seksyen</a:t>
            </a:r>
            <a:r>
              <a:rPr lang="en-US" altLang="en-US" dirty="0"/>
              <a:t> 14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en-US" dirty="0" err="1"/>
              <a:t>Seksyen</a:t>
            </a:r>
            <a:r>
              <a:rPr lang="en-US" altLang="en-US" dirty="0"/>
              <a:t> 15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en-US" dirty="0" err="1"/>
              <a:t>Seksyen</a:t>
            </a:r>
            <a:r>
              <a:rPr lang="en-US" altLang="en-US" dirty="0"/>
              <a:t> 16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en-US" dirty="0" err="1"/>
              <a:t>Seksyen</a:t>
            </a:r>
            <a:r>
              <a:rPr lang="en-US" altLang="en-US" dirty="0"/>
              <a:t> 17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en-US" dirty="0" err="1"/>
              <a:t>Seksyen</a:t>
            </a:r>
            <a:r>
              <a:rPr lang="en-US" altLang="en-US" dirty="0"/>
              <a:t> 18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en-US" dirty="0" err="1"/>
              <a:t>Seksyen</a:t>
            </a:r>
            <a:r>
              <a:rPr lang="en-US" altLang="en-US" dirty="0"/>
              <a:t> 22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en-US" dirty="0" err="1"/>
              <a:t>Seksyen</a:t>
            </a:r>
            <a:r>
              <a:rPr lang="en-US" altLang="en-US" dirty="0"/>
              <a:t> 23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en-US" dirty="0" err="1"/>
              <a:t>Seksyen</a:t>
            </a:r>
            <a:r>
              <a:rPr lang="en-US" altLang="en-US" dirty="0"/>
              <a:t> 24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en-US" dirty="0" err="1"/>
              <a:t>Seksyen</a:t>
            </a:r>
            <a:r>
              <a:rPr lang="en-US" altLang="en-US" dirty="0"/>
              <a:t> 25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en-US" dirty="0" err="1"/>
              <a:t>Seksyen</a:t>
            </a:r>
            <a:r>
              <a:rPr lang="en-US" altLang="en-US" dirty="0"/>
              <a:t> 27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en-US" dirty="0" err="1"/>
              <a:t>Seksyen</a:t>
            </a:r>
            <a:r>
              <a:rPr lang="en-US" altLang="en-US" dirty="0"/>
              <a:t> 29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en-US" dirty="0" err="1"/>
              <a:t>Seksyen</a:t>
            </a:r>
            <a:r>
              <a:rPr lang="en-US" altLang="en-US" dirty="0"/>
              <a:t> 49</a:t>
            </a:r>
          </a:p>
          <a:p>
            <a:endParaRPr lang="en-US" alt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279095-0072-4AEE-9DAD-7F1CA5885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2425" y="1612255"/>
            <a:ext cx="8018336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b="1" dirty="0"/>
              <a:t>PERINTAH</a:t>
            </a:r>
          </a:p>
          <a:p>
            <a:endParaRPr lang="en-US" altLang="en-US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en-US" dirty="0"/>
              <a:t>PKAS (</a:t>
            </a:r>
            <a:r>
              <a:rPr lang="en-US" altLang="en-US" dirty="0" err="1"/>
              <a:t>Perwakilan</a:t>
            </a:r>
            <a:r>
              <a:rPr lang="en-US" altLang="en-US" dirty="0"/>
              <a:t> </a:t>
            </a:r>
            <a:r>
              <a:rPr lang="en-US" altLang="en-US" dirty="0" err="1"/>
              <a:t>Kuasa</a:t>
            </a:r>
            <a:r>
              <a:rPr lang="en-US" altLang="en-US" dirty="0"/>
              <a:t>) 2005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en-US" dirty="0"/>
              <a:t>PKAS (</a:t>
            </a:r>
            <a:r>
              <a:rPr lang="en-US" altLang="en-US" dirty="0" err="1"/>
              <a:t>Premis</a:t>
            </a:r>
            <a:r>
              <a:rPr lang="en-US" altLang="en-US" dirty="0"/>
              <a:t> Yang </a:t>
            </a:r>
            <a:r>
              <a:rPr lang="en-US" altLang="en-US" dirty="0" err="1"/>
              <a:t>Ditetapkan</a:t>
            </a:r>
            <a:r>
              <a:rPr lang="en-US" altLang="en-US" dirty="0"/>
              <a:t>)(</a:t>
            </a:r>
            <a:r>
              <a:rPr lang="en-US" altLang="en-US" dirty="0" err="1"/>
              <a:t>Kemudahan</a:t>
            </a:r>
            <a:r>
              <a:rPr lang="en-US" altLang="en-US" dirty="0"/>
              <a:t> </a:t>
            </a:r>
            <a:r>
              <a:rPr lang="en-US" altLang="en-US" dirty="0" err="1"/>
              <a:t>Pengolahan</a:t>
            </a:r>
            <a:r>
              <a:rPr lang="en-US" altLang="en-US" dirty="0"/>
              <a:t> Dan </a:t>
            </a:r>
            <a:r>
              <a:rPr lang="en-US" altLang="en-US" dirty="0" err="1"/>
              <a:t>Pelupusan</a:t>
            </a:r>
            <a:r>
              <a:rPr lang="en-US" altLang="en-US" dirty="0"/>
              <a:t> </a:t>
            </a:r>
            <a:r>
              <a:rPr lang="en-US" altLang="en-US" dirty="0" err="1"/>
              <a:t>Buangan</a:t>
            </a:r>
            <a:r>
              <a:rPr lang="en-US" altLang="en-US" dirty="0"/>
              <a:t> </a:t>
            </a:r>
            <a:r>
              <a:rPr lang="en-US" altLang="en-US" dirty="0" err="1"/>
              <a:t>Terjadual</a:t>
            </a:r>
            <a:r>
              <a:rPr lang="en-US" altLang="en-US" dirty="0"/>
              <a:t>) 1989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en-US" dirty="0"/>
              <a:t>PKAS (</a:t>
            </a:r>
            <a:r>
              <a:rPr lang="en-US" altLang="en-US" dirty="0" err="1"/>
              <a:t>Premis</a:t>
            </a:r>
            <a:r>
              <a:rPr lang="en-US" altLang="en-US" dirty="0"/>
              <a:t> Yang </a:t>
            </a:r>
            <a:r>
              <a:rPr lang="en-US" altLang="en-US" dirty="0" err="1"/>
              <a:t>Ditetapkan</a:t>
            </a:r>
            <a:r>
              <a:rPr lang="en-US" altLang="en-US" dirty="0"/>
              <a:t>)(</a:t>
            </a:r>
            <a:r>
              <a:rPr lang="en-US" altLang="en-US" dirty="0" err="1"/>
              <a:t>Minyak</a:t>
            </a:r>
            <a:r>
              <a:rPr lang="en-US" altLang="en-US" dirty="0"/>
              <a:t> </a:t>
            </a:r>
            <a:r>
              <a:rPr lang="en-US" altLang="en-US" dirty="0" err="1"/>
              <a:t>Kelapa</a:t>
            </a:r>
            <a:r>
              <a:rPr lang="en-US" altLang="en-US" dirty="0"/>
              <a:t> </a:t>
            </a:r>
            <a:r>
              <a:rPr lang="en-US" altLang="en-US" dirty="0" err="1"/>
              <a:t>Sawit</a:t>
            </a:r>
            <a:r>
              <a:rPr lang="en-US" altLang="en-US" dirty="0"/>
              <a:t> </a:t>
            </a:r>
            <a:r>
              <a:rPr lang="en-US" altLang="en-US" dirty="0" err="1"/>
              <a:t>Mentah</a:t>
            </a:r>
            <a:r>
              <a:rPr lang="en-US" altLang="en-US" dirty="0"/>
              <a:t>) 1977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en-US" dirty="0"/>
              <a:t>PKAS (</a:t>
            </a:r>
            <a:r>
              <a:rPr lang="en-US" altLang="en-US" dirty="0" err="1"/>
              <a:t>Premis</a:t>
            </a:r>
            <a:r>
              <a:rPr lang="en-US" altLang="en-US" dirty="0"/>
              <a:t> Yang </a:t>
            </a:r>
            <a:r>
              <a:rPr lang="en-US" altLang="en-US" dirty="0" err="1"/>
              <a:t>Ditetapkan</a:t>
            </a:r>
            <a:r>
              <a:rPr lang="en-US" altLang="en-US" dirty="0"/>
              <a:t>)(</a:t>
            </a:r>
            <a:r>
              <a:rPr lang="en-US" altLang="en-US" dirty="0" err="1"/>
              <a:t>Getah</a:t>
            </a:r>
            <a:r>
              <a:rPr lang="en-US" altLang="en-US" dirty="0"/>
              <a:t> </a:t>
            </a:r>
            <a:r>
              <a:rPr lang="en-US" altLang="en-US" dirty="0" err="1"/>
              <a:t>Asli</a:t>
            </a:r>
            <a:r>
              <a:rPr lang="en-US" altLang="en-US" dirty="0"/>
              <a:t> </a:t>
            </a:r>
            <a:r>
              <a:rPr lang="en-US" altLang="en-US" dirty="0" err="1"/>
              <a:t>Mentah</a:t>
            </a:r>
            <a:r>
              <a:rPr lang="en-US" altLang="en-US" dirty="0"/>
              <a:t>) 1978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9BC019-4ED1-4095-AB74-F9C2395E5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0176" y="3933697"/>
            <a:ext cx="8018336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b="1" dirty="0"/>
              <a:t>PERATURAN</a:t>
            </a:r>
          </a:p>
          <a:p>
            <a:endParaRPr lang="en-US" altLang="en-US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en-US" dirty="0"/>
              <a:t>PPKAS (</a:t>
            </a:r>
            <a:r>
              <a:rPr lang="en-US" altLang="en-US" dirty="0" err="1"/>
              <a:t>Pelesenan</a:t>
            </a:r>
            <a:r>
              <a:rPr lang="en-US" altLang="en-US" dirty="0"/>
              <a:t>) 1977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en-US" dirty="0"/>
              <a:t>PPKAS (</a:t>
            </a:r>
            <a:r>
              <a:rPr lang="en-US" altLang="en-US" dirty="0" err="1"/>
              <a:t>Premis</a:t>
            </a:r>
            <a:r>
              <a:rPr lang="en-US" altLang="en-US" dirty="0"/>
              <a:t> Yang </a:t>
            </a:r>
            <a:r>
              <a:rPr lang="en-US" altLang="en-US" dirty="0" err="1"/>
              <a:t>Ditetapkan</a:t>
            </a:r>
            <a:r>
              <a:rPr lang="en-US" altLang="en-US" dirty="0"/>
              <a:t>)(</a:t>
            </a:r>
            <a:r>
              <a:rPr lang="en-US" altLang="en-US" dirty="0" err="1"/>
              <a:t>Minyak</a:t>
            </a:r>
            <a:r>
              <a:rPr lang="en-US" altLang="en-US" dirty="0"/>
              <a:t> </a:t>
            </a:r>
            <a:r>
              <a:rPr lang="en-US" altLang="en-US" dirty="0" err="1"/>
              <a:t>Kelapa</a:t>
            </a:r>
            <a:r>
              <a:rPr lang="en-US" altLang="en-US" dirty="0"/>
              <a:t> </a:t>
            </a:r>
            <a:r>
              <a:rPr lang="en-US" altLang="en-US" dirty="0" err="1"/>
              <a:t>Sawit</a:t>
            </a:r>
            <a:r>
              <a:rPr lang="en-US" altLang="en-US" dirty="0"/>
              <a:t> </a:t>
            </a:r>
            <a:r>
              <a:rPr lang="en-US" altLang="en-US" dirty="0" err="1"/>
              <a:t>Mentah</a:t>
            </a:r>
            <a:r>
              <a:rPr lang="en-US" altLang="en-US" dirty="0"/>
              <a:t>) 1977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en-US" dirty="0"/>
              <a:t>PPKAS (</a:t>
            </a:r>
            <a:r>
              <a:rPr lang="en-US" altLang="en-US" dirty="0" err="1"/>
              <a:t>Premis</a:t>
            </a:r>
            <a:r>
              <a:rPr lang="en-US" altLang="en-US" dirty="0"/>
              <a:t> Yang </a:t>
            </a:r>
            <a:r>
              <a:rPr lang="en-US" altLang="en-US" dirty="0" err="1"/>
              <a:t>Ditetapkan</a:t>
            </a:r>
            <a:r>
              <a:rPr lang="en-US" altLang="en-US" dirty="0"/>
              <a:t>)(</a:t>
            </a:r>
            <a:r>
              <a:rPr lang="en-US" altLang="en-US" dirty="0" err="1"/>
              <a:t>Getah</a:t>
            </a:r>
            <a:r>
              <a:rPr lang="en-US" altLang="en-US" dirty="0"/>
              <a:t> </a:t>
            </a:r>
            <a:r>
              <a:rPr lang="en-US" altLang="en-US" dirty="0" err="1"/>
              <a:t>Asli</a:t>
            </a:r>
            <a:r>
              <a:rPr lang="en-US" altLang="en-US" dirty="0"/>
              <a:t> </a:t>
            </a:r>
            <a:r>
              <a:rPr lang="en-US" altLang="en-US" dirty="0" err="1"/>
              <a:t>Mentah</a:t>
            </a:r>
            <a:r>
              <a:rPr lang="en-US" altLang="en-US" dirty="0"/>
              <a:t>) 1978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en-US" dirty="0"/>
              <a:t>PPKAS (</a:t>
            </a:r>
            <a:r>
              <a:rPr lang="en-US" altLang="en-US" dirty="0" err="1"/>
              <a:t>Premis</a:t>
            </a:r>
            <a:r>
              <a:rPr lang="en-US" altLang="en-US" dirty="0"/>
              <a:t> Yang </a:t>
            </a:r>
            <a:r>
              <a:rPr lang="en-US" altLang="en-US" dirty="0" err="1"/>
              <a:t>Ditetapkan</a:t>
            </a:r>
            <a:r>
              <a:rPr lang="en-US" altLang="en-US" dirty="0"/>
              <a:t>)(</a:t>
            </a:r>
            <a:r>
              <a:rPr lang="en-US" altLang="en-US" dirty="0" err="1"/>
              <a:t>Kemudahan</a:t>
            </a:r>
            <a:r>
              <a:rPr lang="en-US" altLang="en-US" dirty="0"/>
              <a:t> </a:t>
            </a:r>
            <a:r>
              <a:rPr lang="en-US" altLang="en-US" dirty="0" err="1"/>
              <a:t>Pengolahan</a:t>
            </a:r>
            <a:r>
              <a:rPr lang="en-US" altLang="en-US" dirty="0"/>
              <a:t> Dan </a:t>
            </a:r>
            <a:r>
              <a:rPr lang="en-US" altLang="en-US" dirty="0" err="1"/>
              <a:t>Pelupusan</a:t>
            </a:r>
            <a:r>
              <a:rPr lang="en-US" altLang="en-US" dirty="0"/>
              <a:t> </a:t>
            </a:r>
            <a:r>
              <a:rPr lang="en-US" altLang="en-US" dirty="0" err="1"/>
              <a:t>Buangan</a:t>
            </a:r>
            <a:r>
              <a:rPr lang="en-US" altLang="en-US" dirty="0"/>
              <a:t> </a:t>
            </a:r>
            <a:r>
              <a:rPr lang="en-US" altLang="en-US" dirty="0" err="1"/>
              <a:t>Terjadual</a:t>
            </a:r>
            <a:r>
              <a:rPr lang="en-US" altLang="en-US" dirty="0"/>
              <a:t>) 1989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altLang="en-US" dirty="0"/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altLang="en-US" dirty="0"/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altLang="en-US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374756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pic>
        <p:nvPicPr>
          <p:cNvPr id="8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2773D2C7-3D75-4E6B-9A5F-33E94A5466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894425" y="2040160"/>
            <a:ext cx="6614575" cy="16301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SEKIAN, TERIMA KASIH</a:t>
            </a:r>
          </a:p>
        </p:txBody>
      </p:sp>
    </p:spTree>
    <p:extLst>
      <p:ext uri="{BB962C8B-B14F-4D97-AF65-F5344CB8AC3E}">
        <p14:creationId xmlns:p14="http://schemas.microsoft.com/office/powerpoint/2010/main" val="1873952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pic>
        <p:nvPicPr>
          <p:cNvPr id="8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2773D2C7-3D75-4E6B-9A5F-33E94A5466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899FD7-BBA4-4754-BB6B-48484071F9FF}"/>
              </a:ext>
            </a:extLst>
          </p:cNvPr>
          <p:cNvSpPr/>
          <p:nvPr/>
        </p:nvSpPr>
        <p:spPr>
          <a:xfrm>
            <a:off x="1132519" y="1178655"/>
            <a:ext cx="3079485" cy="523220"/>
          </a:xfrm>
          <a:prstGeom prst="rec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SEKSYEN 11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948F83-F011-40A2-8970-BE869328027B}"/>
              </a:ext>
            </a:extLst>
          </p:cNvPr>
          <p:cNvSpPr/>
          <p:nvPr/>
        </p:nvSpPr>
        <p:spPr>
          <a:xfrm>
            <a:off x="4643702" y="162697"/>
            <a:ext cx="686945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Permohonan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lesen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melalui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borang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ditetapkan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beserta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bayaran</a:t>
            </a:r>
            <a:endParaRPr lang="en-US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Memberi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maklumat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secara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bertulis</a:t>
            </a:r>
            <a:endParaRPr lang="en-US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Ketua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Pengarah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boleh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lulus/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batal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permohonan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lesen</a:t>
            </a:r>
            <a:endParaRPr lang="en-US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DCE5C6-5D7F-4CFF-9A40-E9179DF463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24" y="2243138"/>
            <a:ext cx="5299364" cy="44664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3E73BF-46E4-4F86-93AB-F5C2EA55C9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966" y="2228850"/>
            <a:ext cx="5437603" cy="44664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9F4DCAB-2111-4843-8A7F-B4AEDDDC094C}"/>
              </a:ext>
            </a:extLst>
          </p:cNvPr>
          <p:cNvSpPr/>
          <p:nvPr/>
        </p:nvSpPr>
        <p:spPr>
          <a:xfrm>
            <a:off x="3123720" y="1767480"/>
            <a:ext cx="75394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 (2), 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Peraturan-Peraturan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Kualiti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Alam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Sekeliling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Pelesenan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1977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3AC28F-E4E6-48E7-BF0B-4C89679933A7}"/>
              </a:ext>
            </a:extLst>
          </p:cNvPr>
          <p:cNvSpPr txBox="1"/>
          <p:nvPr/>
        </p:nvSpPr>
        <p:spPr>
          <a:xfrm>
            <a:off x="615668" y="1510842"/>
            <a:ext cx="25334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  <a:p>
            <a:r>
              <a:rPr lang="en-US" b="1" dirty="0" err="1"/>
              <a:t>Borang</a:t>
            </a:r>
            <a:r>
              <a:rPr lang="en-US" b="1" dirty="0"/>
              <a:t> AS 1 Pin.1/86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83547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pic>
        <p:nvPicPr>
          <p:cNvPr id="8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2773D2C7-3D75-4E6B-9A5F-33E94A5466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899FD7-BBA4-4754-BB6B-48484071F9FF}"/>
              </a:ext>
            </a:extLst>
          </p:cNvPr>
          <p:cNvSpPr/>
          <p:nvPr/>
        </p:nvSpPr>
        <p:spPr>
          <a:xfrm>
            <a:off x="3905061" y="170536"/>
            <a:ext cx="3079485" cy="523220"/>
          </a:xfrm>
          <a:prstGeom prst="rec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SEKSYEN 11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948F83-F011-40A2-8970-BE869328027B}"/>
              </a:ext>
            </a:extLst>
          </p:cNvPr>
          <p:cNvSpPr/>
          <p:nvPr/>
        </p:nvSpPr>
        <p:spPr>
          <a:xfrm>
            <a:off x="771656" y="5971769"/>
            <a:ext cx="97866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Borang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wajib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dikemukakan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semasa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permohonan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pembaharuan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lesen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AB4E3470-A27A-426E-A1A6-8FCAC7CB1B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59" y="1102535"/>
            <a:ext cx="10868881" cy="4989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091544-300E-47D2-A5E7-6275145A56A6}"/>
              </a:ext>
            </a:extLst>
          </p:cNvPr>
          <p:cNvSpPr txBox="1"/>
          <p:nvPr/>
        </p:nvSpPr>
        <p:spPr>
          <a:xfrm>
            <a:off x="1564362" y="2784200"/>
            <a:ext cx="25334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Buangan</a:t>
            </a:r>
            <a:r>
              <a:rPr lang="en-US" b="1" dirty="0"/>
              <a:t> </a:t>
            </a:r>
            <a:r>
              <a:rPr lang="en-US" b="1" dirty="0" err="1"/>
              <a:t>Terjadual</a:t>
            </a:r>
            <a:endParaRPr lang="en-US" b="1" dirty="0"/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Borang</a:t>
            </a:r>
            <a:r>
              <a:rPr lang="en-US" dirty="0"/>
              <a:t> AS 1 Pin.1/86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B9D6B3-F9E3-4B23-A70E-BFA36C21F96B}"/>
              </a:ext>
            </a:extLst>
          </p:cNvPr>
          <p:cNvSpPr txBox="1"/>
          <p:nvPr/>
        </p:nvSpPr>
        <p:spPr>
          <a:xfrm>
            <a:off x="5085217" y="1239039"/>
            <a:ext cx="27289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Getah</a:t>
            </a:r>
            <a:r>
              <a:rPr lang="en-US" b="1" dirty="0"/>
              <a:t> </a:t>
            </a:r>
            <a:r>
              <a:rPr lang="en-US" b="1" dirty="0" err="1"/>
              <a:t>Asli</a:t>
            </a:r>
            <a:r>
              <a:rPr lang="en-US" b="1" dirty="0"/>
              <a:t> </a:t>
            </a:r>
            <a:r>
              <a:rPr lang="en-US" b="1" dirty="0" err="1"/>
              <a:t>Mentah</a:t>
            </a:r>
            <a:endParaRPr lang="en-US" b="1" dirty="0"/>
          </a:p>
          <a:p>
            <a:endParaRPr lang="en-US" b="1" dirty="0"/>
          </a:p>
          <a:p>
            <a:pPr marL="285750" lvl="0" indent="-285750" defTabSz="457200">
              <a:buFont typeface="Arial" panose="020B0604020202020204" pitchFamily="34" charset="0"/>
              <a:buChar char="•"/>
              <a:defRPr/>
            </a:pPr>
            <a:r>
              <a:rPr lang="en-US" dirty="0" err="1"/>
              <a:t>Borang</a:t>
            </a:r>
            <a:r>
              <a:rPr lang="en-US" dirty="0"/>
              <a:t> AS 1 Pin.1/86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Borang</a:t>
            </a:r>
            <a:r>
              <a:rPr lang="en-US" dirty="0"/>
              <a:t> AS 6 </a:t>
            </a:r>
            <a:r>
              <a:rPr lang="en-US" dirty="0" err="1"/>
              <a:t>Maklumat</a:t>
            </a:r>
            <a:r>
              <a:rPr lang="en-US" dirty="0"/>
              <a:t> </a:t>
            </a:r>
            <a:r>
              <a:rPr lang="en-US" dirty="0" err="1"/>
              <a:t>Mengenai</a:t>
            </a:r>
            <a:r>
              <a:rPr lang="en-US" dirty="0"/>
              <a:t> </a:t>
            </a:r>
            <a:r>
              <a:rPr lang="en-US" dirty="0" err="1"/>
              <a:t>Pelupusan</a:t>
            </a:r>
            <a:r>
              <a:rPr lang="en-US" dirty="0"/>
              <a:t> </a:t>
            </a:r>
            <a:r>
              <a:rPr lang="en-US" dirty="0" err="1"/>
              <a:t>Buangan</a:t>
            </a:r>
            <a:endParaRPr lang="en-US" dirty="0"/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9C4FF7-EB82-4064-8943-B22B6D5D98FA}"/>
              </a:ext>
            </a:extLst>
          </p:cNvPr>
          <p:cNvSpPr txBox="1"/>
          <p:nvPr/>
        </p:nvSpPr>
        <p:spPr>
          <a:xfrm>
            <a:off x="7943850" y="2383065"/>
            <a:ext cx="3586590" cy="1774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Kelapa</a:t>
            </a:r>
            <a:r>
              <a:rPr lang="en-US" b="1" dirty="0"/>
              <a:t> </a:t>
            </a:r>
            <a:r>
              <a:rPr lang="en-US" b="1" dirty="0" err="1"/>
              <a:t>Sawit</a:t>
            </a:r>
            <a:r>
              <a:rPr lang="en-US" b="1" dirty="0"/>
              <a:t> </a:t>
            </a:r>
            <a:r>
              <a:rPr lang="en-US" b="1" dirty="0" err="1"/>
              <a:t>Mentah</a:t>
            </a:r>
            <a:endParaRPr lang="en-US" b="1" dirty="0"/>
          </a:p>
          <a:p>
            <a:endParaRPr lang="en-US" b="1" dirty="0"/>
          </a:p>
          <a:p>
            <a:pPr marL="285750" lvl="0" indent="-285750" defTabSz="457200">
              <a:buFont typeface="Arial" panose="020B0604020202020204" pitchFamily="34" charset="0"/>
              <a:buChar char="•"/>
              <a:defRPr/>
            </a:pPr>
            <a:r>
              <a:rPr lang="en-US" dirty="0" err="1"/>
              <a:t>Borang</a:t>
            </a:r>
            <a:r>
              <a:rPr lang="en-US" dirty="0"/>
              <a:t> AS 1 Pin.1/86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Borang</a:t>
            </a:r>
            <a:r>
              <a:rPr lang="en-US" dirty="0"/>
              <a:t> AS 3 (</a:t>
            </a:r>
            <a:r>
              <a:rPr lang="en-US" dirty="0" err="1"/>
              <a:t>Maklumat</a:t>
            </a:r>
            <a:r>
              <a:rPr lang="en-US" dirty="0"/>
              <a:t> </a:t>
            </a:r>
            <a:r>
              <a:rPr lang="en-US" dirty="0" err="1"/>
              <a:t>Mengenai</a:t>
            </a:r>
            <a:r>
              <a:rPr lang="en-US" dirty="0"/>
              <a:t> </a:t>
            </a:r>
            <a:r>
              <a:rPr lang="en-US" dirty="0" err="1"/>
              <a:t>Pelupusan</a:t>
            </a:r>
            <a:r>
              <a:rPr lang="en-US" dirty="0"/>
              <a:t> </a:t>
            </a:r>
            <a:r>
              <a:rPr lang="en-US" dirty="0" err="1"/>
              <a:t>Buangan</a:t>
            </a:r>
            <a:r>
              <a:rPr lang="en-US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425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123019B4-684E-4698-8F81-30D550ABB2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12" t="5759" r="11646" b="19632"/>
          <a:stretch>
            <a:fillRect/>
          </a:stretch>
        </p:blipFill>
        <p:spPr bwMode="auto">
          <a:xfrm>
            <a:off x="901149" y="26504"/>
            <a:ext cx="1133814" cy="107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65E0E7-79A0-457D-B106-CB1F73853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963" y="79512"/>
            <a:ext cx="1474925" cy="1076032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922EFFE7-EA38-4950-9548-C6174F19B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7151" y="227918"/>
            <a:ext cx="37481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3200" b="1" dirty="0" err="1">
                <a:highlight>
                  <a:srgbClr val="C0C0C0"/>
                </a:highlight>
              </a:rPr>
              <a:t>Lesen</a:t>
            </a:r>
            <a:r>
              <a:rPr lang="en-US" altLang="en-US" sz="3200" b="1" dirty="0">
                <a:highlight>
                  <a:srgbClr val="C0C0C0"/>
                </a:highlight>
              </a:rPr>
              <a:t> PYDT-KKS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7408" y="-2582795"/>
            <a:ext cx="6499088" cy="1182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21621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2164</TotalTime>
  <Words>2702</Words>
  <Application>Microsoft Office PowerPoint</Application>
  <PresentationFormat>Widescreen</PresentationFormat>
  <Paragraphs>643</Paragraphs>
  <Slides>64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2" baseType="lpstr">
      <vt:lpstr>Arial</vt:lpstr>
      <vt:lpstr>Arial Black</vt:lpstr>
      <vt:lpstr>Calibri</vt:lpstr>
      <vt:lpstr>Courier New</vt:lpstr>
      <vt:lpstr>Trebuchet MS</vt:lpstr>
      <vt:lpstr>Wingdings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</dc:creator>
  <cp:lastModifiedBy>User</cp:lastModifiedBy>
  <cp:revision>180</cp:revision>
  <dcterms:created xsi:type="dcterms:W3CDTF">2021-03-07T00:50:43Z</dcterms:created>
  <dcterms:modified xsi:type="dcterms:W3CDTF">2021-07-04T14:48:28Z</dcterms:modified>
</cp:coreProperties>
</file>